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10"/>
  </p:notesMasterIdLst>
  <p:sldIdLst>
    <p:sldId id="257" r:id="rId3"/>
    <p:sldId id="258" r:id="rId4"/>
    <p:sldId id="510" r:id="rId5"/>
    <p:sldId id="619" r:id="rId6"/>
    <p:sldId id="511" r:id="rId7"/>
    <p:sldId id="512" r:id="rId8"/>
    <p:sldId id="513" r:id="rId9"/>
    <p:sldId id="514" r:id="rId10"/>
    <p:sldId id="515" r:id="rId11"/>
    <p:sldId id="516" r:id="rId12"/>
    <p:sldId id="517" r:id="rId13"/>
    <p:sldId id="518" r:id="rId14"/>
    <p:sldId id="519" r:id="rId15"/>
    <p:sldId id="520" r:id="rId16"/>
    <p:sldId id="521" r:id="rId17"/>
    <p:sldId id="522" r:id="rId18"/>
    <p:sldId id="523" r:id="rId19"/>
    <p:sldId id="524" r:id="rId20"/>
    <p:sldId id="525" r:id="rId21"/>
    <p:sldId id="526" r:id="rId22"/>
    <p:sldId id="527" r:id="rId23"/>
    <p:sldId id="528" r:id="rId24"/>
    <p:sldId id="529" r:id="rId25"/>
    <p:sldId id="530" r:id="rId26"/>
    <p:sldId id="531" r:id="rId27"/>
    <p:sldId id="532" r:id="rId28"/>
    <p:sldId id="533" r:id="rId29"/>
    <p:sldId id="534" r:id="rId30"/>
    <p:sldId id="535" r:id="rId31"/>
    <p:sldId id="536" r:id="rId32"/>
    <p:sldId id="537" r:id="rId33"/>
    <p:sldId id="538" r:id="rId34"/>
    <p:sldId id="539" r:id="rId35"/>
    <p:sldId id="540" r:id="rId36"/>
    <p:sldId id="541" r:id="rId37"/>
    <p:sldId id="542" r:id="rId38"/>
    <p:sldId id="543" r:id="rId39"/>
    <p:sldId id="544" r:id="rId40"/>
    <p:sldId id="545" r:id="rId41"/>
    <p:sldId id="546" r:id="rId42"/>
    <p:sldId id="547" r:id="rId43"/>
    <p:sldId id="548" r:id="rId44"/>
    <p:sldId id="549" r:id="rId45"/>
    <p:sldId id="550" r:id="rId46"/>
    <p:sldId id="551" r:id="rId47"/>
    <p:sldId id="552" r:id="rId48"/>
    <p:sldId id="553" r:id="rId49"/>
    <p:sldId id="554" r:id="rId50"/>
    <p:sldId id="555" r:id="rId51"/>
    <p:sldId id="556" r:id="rId52"/>
    <p:sldId id="557" r:id="rId53"/>
    <p:sldId id="558" r:id="rId54"/>
    <p:sldId id="559" r:id="rId55"/>
    <p:sldId id="560" r:id="rId56"/>
    <p:sldId id="561" r:id="rId57"/>
    <p:sldId id="562" r:id="rId58"/>
    <p:sldId id="563" r:id="rId59"/>
    <p:sldId id="564" r:id="rId60"/>
    <p:sldId id="565" r:id="rId61"/>
    <p:sldId id="566" r:id="rId62"/>
    <p:sldId id="567" r:id="rId63"/>
    <p:sldId id="568" r:id="rId64"/>
    <p:sldId id="569" r:id="rId65"/>
    <p:sldId id="570" r:id="rId66"/>
    <p:sldId id="571" r:id="rId67"/>
    <p:sldId id="572" r:id="rId68"/>
    <p:sldId id="573" r:id="rId69"/>
    <p:sldId id="574" r:id="rId70"/>
    <p:sldId id="575" r:id="rId71"/>
    <p:sldId id="576" r:id="rId72"/>
    <p:sldId id="577" r:id="rId73"/>
    <p:sldId id="578" r:id="rId74"/>
    <p:sldId id="579" r:id="rId75"/>
    <p:sldId id="580" r:id="rId76"/>
    <p:sldId id="581" r:id="rId77"/>
    <p:sldId id="582" r:id="rId78"/>
    <p:sldId id="583" r:id="rId79"/>
    <p:sldId id="584" r:id="rId80"/>
    <p:sldId id="585" r:id="rId81"/>
    <p:sldId id="586" r:id="rId82"/>
    <p:sldId id="587" r:id="rId83"/>
    <p:sldId id="588" r:id="rId84"/>
    <p:sldId id="589" r:id="rId85"/>
    <p:sldId id="590" r:id="rId86"/>
    <p:sldId id="591" r:id="rId87"/>
    <p:sldId id="592" r:id="rId88"/>
    <p:sldId id="593" r:id="rId89"/>
    <p:sldId id="594" r:id="rId90"/>
    <p:sldId id="595" r:id="rId91"/>
    <p:sldId id="596" r:id="rId92"/>
    <p:sldId id="597" r:id="rId93"/>
    <p:sldId id="598" r:id="rId94"/>
    <p:sldId id="599" r:id="rId95"/>
    <p:sldId id="600" r:id="rId96"/>
    <p:sldId id="601" r:id="rId97"/>
    <p:sldId id="602" r:id="rId98"/>
    <p:sldId id="603" r:id="rId99"/>
    <p:sldId id="604" r:id="rId100"/>
    <p:sldId id="605" r:id="rId101"/>
    <p:sldId id="616" r:id="rId102"/>
    <p:sldId id="606" r:id="rId103"/>
    <p:sldId id="608" r:id="rId104"/>
    <p:sldId id="610" r:id="rId105"/>
    <p:sldId id="612" r:id="rId106"/>
    <p:sldId id="614" r:id="rId107"/>
    <p:sldId id="617" r:id="rId108"/>
    <p:sldId id="618" r:id="rId10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2" autoAdjust="0"/>
    <p:restoredTop sz="71993" autoAdjust="0"/>
  </p:normalViewPr>
  <p:slideViewPr>
    <p:cSldViewPr snapToGrid="0">
      <p:cViewPr varScale="1">
        <p:scale>
          <a:sx n="52" d="100"/>
          <a:sy n="52" d="100"/>
        </p:scale>
        <p:origin x="1536" y="66"/>
      </p:cViewPr>
      <p:guideLst/>
    </p:cSldViewPr>
  </p:slideViewPr>
  <p:outlineViewPr>
    <p:cViewPr>
      <p:scale>
        <a:sx n="33" d="100"/>
        <a:sy n="33" d="100"/>
      </p:scale>
      <p:origin x="0" y="-48"/>
    </p:cViewPr>
  </p:outlineViewPr>
  <p:notesTextViewPr>
    <p:cViewPr>
      <p:scale>
        <a:sx n="1" d="1"/>
        <a:sy n="1" d="1"/>
      </p:scale>
      <p:origin x="0" y="0"/>
    </p:cViewPr>
  </p:notesTextViewPr>
  <p:notesViewPr>
    <p:cSldViewPr snapToGrid="0">
      <p:cViewPr varScale="1">
        <p:scale>
          <a:sx n="54" d="100"/>
          <a:sy n="54" d="100"/>
        </p:scale>
        <p:origin x="2820"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viewProps" Target="view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theme" Target="theme/theme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oleObject" Target="file:///C:\Documents%20and%20Settings\cmai\Desktop\WIP\ClimateChange\SHF\SNOW\PetersonFlatAllbyMonth.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400"/>
            </a:pPr>
            <a:r>
              <a:rPr lang="en-US" sz="1200" dirty="0"/>
              <a:t>Trinity Basin </a:t>
            </a:r>
            <a:r>
              <a:rPr lang="en-US" sz="1200" b="0" dirty="0"/>
              <a:t>(22 stations)</a:t>
            </a:r>
            <a:r>
              <a:rPr lang="en-US" sz="1200" dirty="0"/>
              <a:t>     Snow Depth</a:t>
            </a:r>
            <a:r>
              <a:rPr lang="en-US" sz="1200" baseline="0" dirty="0"/>
              <a:t> </a:t>
            </a:r>
            <a:r>
              <a:rPr lang="en-US" sz="1200" dirty="0"/>
              <a:t>(in)</a:t>
            </a:r>
          </a:p>
          <a:p>
            <a:pPr>
              <a:defRPr sz="1400"/>
            </a:pPr>
            <a:r>
              <a:rPr lang="en-US" sz="1200" dirty="0"/>
              <a:t>Trend</a:t>
            </a:r>
            <a:r>
              <a:rPr lang="en-US" sz="1200" baseline="0" dirty="0"/>
              <a:t> </a:t>
            </a:r>
            <a:r>
              <a:rPr lang="en-US" sz="1200" dirty="0"/>
              <a:t>over Time</a:t>
            </a:r>
          </a:p>
        </c:rich>
      </c:tx>
      <c:layout>
        <c:manualLayout>
          <c:xMode val="edge"/>
          <c:yMode val="edge"/>
          <c:x val="0.26224773986584998"/>
          <c:y val="4.8164260717410298E-2"/>
        </c:manualLayout>
      </c:layout>
      <c:overlay val="1"/>
    </c:title>
    <c:autoTitleDeleted val="0"/>
    <c:plotArea>
      <c:layout>
        <c:manualLayout>
          <c:layoutTarget val="inner"/>
          <c:xMode val="edge"/>
          <c:yMode val="edge"/>
          <c:x val="0.18817918946572401"/>
          <c:y val="0.15455750723467299"/>
          <c:w val="0.71183592722552302"/>
          <c:h val="0.69238570924903098"/>
        </c:manualLayout>
      </c:layout>
      <c:scatterChart>
        <c:scatterStyle val="smoothMarker"/>
        <c:varyColors val="0"/>
        <c:ser>
          <c:idx val="2"/>
          <c:order val="0"/>
          <c:tx>
            <c:strRef>
              <c:f>'C:\Documents and Settings\cmai\Desktop\WIP\ClimateChange\SHF\SNOW\[Data by Region_06082010wip.xlsx]NC'!$S$2</c:f>
              <c:strCache>
                <c:ptCount val="1"/>
                <c:pt idx="0">
                  <c:v>Snow Max Depth (in)</c:v>
                </c:pt>
              </c:strCache>
            </c:strRef>
          </c:tx>
          <c:trendline>
            <c:trendlineType val="linear"/>
            <c:dispRSqr val="0"/>
            <c:dispEq val="0"/>
          </c:trendline>
          <c:xVal>
            <c:numRef>
              <c:f>'C:\Documents and Settings\cmai\Desktop\WIP\ClimateChange\SHF\SNOW\[Data by Region_06082010wip.xlsx]NC'!$P$3:$P$15</c:f>
              <c:numCache>
                <c:formatCode>General</c:formatCode>
                <c:ptCount val="13"/>
                <c:pt idx="0">
                  <c:v>1946</c:v>
                </c:pt>
                <c:pt idx="1">
                  <c:v>1951</c:v>
                </c:pt>
                <c:pt idx="2">
                  <c:v>1956</c:v>
                </c:pt>
                <c:pt idx="3">
                  <c:v>1961</c:v>
                </c:pt>
                <c:pt idx="4">
                  <c:v>1966</c:v>
                </c:pt>
                <c:pt idx="5">
                  <c:v>1971</c:v>
                </c:pt>
                <c:pt idx="6">
                  <c:v>1976</c:v>
                </c:pt>
                <c:pt idx="7">
                  <c:v>1981</c:v>
                </c:pt>
                <c:pt idx="8">
                  <c:v>1986</c:v>
                </c:pt>
                <c:pt idx="9">
                  <c:v>1991</c:v>
                </c:pt>
                <c:pt idx="10">
                  <c:v>1996</c:v>
                </c:pt>
                <c:pt idx="11">
                  <c:v>2001</c:v>
                </c:pt>
                <c:pt idx="12">
                  <c:v>2006</c:v>
                </c:pt>
              </c:numCache>
            </c:numRef>
          </c:xVal>
          <c:yVal>
            <c:numRef>
              <c:f>'C:\Documents and Settings\cmai\Desktop\WIP\ClimateChange\SHF\SNOW\[Data by Region_06082010wip.xlsx]NC'!$S$3:$S$15</c:f>
              <c:numCache>
                <c:formatCode>General</c:formatCode>
                <c:ptCount val="13"/>
                <c:pt idx="0">
                  <c:v>153.9</c:v>
                </c:pt>
                <c:pt idx="1">
                  <c:v>208.6</c:v>
                </c:pt>
                <c:pt idx="2">
                  <c:v>131.6</c:v>
                </c:pt>
                <c:pt idx="3">
                  <c:v>152.1</c:v>
                </c:pt>
                <c:pt idx="4">
                  <c:v>149</c:v>
                </c:pt>
                <c:pt idx="5">
                  <c:v>166.2</c:v>
                </c:pt>
                <c:pt idx="6">
                  <c:v>128.69999999999999</c:v>
                </c:pt>
                <c:pt idx="7">
                  <c:v>145.4</c:v>
                </c:pt>
                <c:pt idx="8">
                  <c:v>234</c:v>
                </c:pt>
                <c:pt idx="9">
                  <c:v>119.2</c:v>
                </c:pt>
                <c:pt idx="10">
                  <c:v>137.4</c:v>
                </c:pt>
                <c:pt idx="11">
                  <c:v>157.4</c:v>
                </c:pt>
                <c:pt idx="12">
                  <c:v>99.8</c:v>
                </c:pt>
              </c:numCache>
            </c:numRef>
          </c:yVal>
          <c:smooth val="1"/>
          <c:extLst>
            <c:ext xmlns:c16="http://schemas.microsoft.com/office/drawing/2014/chart" uri="{C3380CC4-5D6E-409C-BE32-E72D297353CC}">
              <c16:uniqueId val="{00000001-6EC3-4F48-8407-812813F9A064}"/>
            </c:ext>
          </c:extLst>
        </c:ser>
        <c:ser>
          <c:idx val="0"/>
          <c:order val="1"/>
          <c:tx>
            <c:strRef>
              <c:f>'C:\Documents and Settings\cmai\Desktop\WIP\ClimateChange\SHF\SNOW\[Data by Region_06082010wip.xlsx]NC'!$Q$2</c:f>
              <c:strCache>
                <c:ptCount val="1"/>
                <c:pt idx="0">
                  <c:v>Snow Mean Depth (in)</c:v>
                </c:pt>
              </c:strCache>
            </c:strRef>
          </c:tx>
          <c:trendline>
            <c:trendlineType val="linear"/>
            <c:dispRSqr val="0"/>
            <c:dispEq val="0"/>
          </c:trendline>
          <c:xVal>
            <c:numRef>
              <c:f>'C:\Documents and Settings\cmai\Desktop\WIP\ClimateChange\SHF\SNOW\[Data by Region_06082010wip.xlsx]NC'!$P$3:$P$15</c:f>
              <c:numCache>
                <c:formatCode>General</c:formatCode>
                <c:ptCount val="13"/>
                <c:pt idx="0">
                  <c:v>1946</c:v>
                </c:pt>
                <c:pt idx="1">
                  <c:v>1951</c:v>
                </c:pt>
                <c:pt idx="2">
                  <c:v>1956</c:v>
                </c:pt>
                <c:pt idx="3">
                  <c:v>1961</c:v>
                </c:pt>
                <c:pt idx="4">
                  <c:v>1966</c:v>
                </c:pt>
                <c:pt idx="5">
                  <c:v>1971</c:v>
                </c:pt>
                <c:pt idx="6">
                  <c:v>1976</c:v>
                </c:pt>
                <c:pt idx="7">
                  <c:v>1981</c:v>
                </c:pt>
                <c:pt idx="8">
                  <c:v>1986</c:v>
                </c:pt>
                <c:pt idx="9">
                  <c:v>1991</c:v>
                </c:pt>
                <c:pt idx="10">
                  <c:v>1996</c:v>
                </c:pt>
                <c:pt idx="11">
                  <c:v>2001</c:v>
                </c:pt>
                <c:pt idx="12">
                  <c:v>2006</c:v>
                </c:pt>
              </c:numCache>
            </c:numRef>
          </c:xVal>
          <c:yVal>
            <c:numRef>
              <c:f>'C:\Documents and Settings\cmai\Desktop\WIP\ClimateChange\SHF\SNOW\[Data by Region_06082010wip.xlsx]NC'!$Q$3:$Q$15</c:f>
              <c:numCache>
                <c:formatCode>General</c:formatCode>
                <c:ptCount val="13"/>
                <c:pt idx="0">
                  <c:v>107.4705882352938</c:v>
                </c:pt>
                <c:pt idx="1">
                  <c:v>91.173684210524215</c:v>
                </c:pt>
                <c:pt idx="2">
                  <c:v>93.399999999999963</c:v>
                </c:pt>
                <c:pt idx="3">
                  <c:v>101.14</c:v>
                </c:pt>
                <c:pt idx="4">
                  <c:v>98.81</c:v>
                </c:pt>
                <c:pt idx="5">
                  <c:v>76.435000000000002</c:v>
                </c:pt>
                <c:pt idx="6">
                  <c:v>73.347368421052622</c:v>
                </c:pt>
                <c:pt idx="7">
                  <c:v>84.563157894736648</c:v>
                </c:pt>
                <c:pt idx="8">
                  <c:v>104.2260869565204</c:v>
                </c:pt>
                <c:pt idx="9">
                  <c:v>59.803448275861953</c:v>
                </c:pt>
                <c:pt idx="10">
                  <c:v>74</c:v>
                </c:pt>
                <c:pt idx="11">
                  <c:v>91.673333333331243</c:v>
                </c:pt>
                <c:pt idx="12">
                  <c:v>73.315384615384332</c:v>
                </c:pt>
              </c:numCache>
            </c:numRef>
          </c:yVal>
          <c:smooth val="1"/>
          <c:extLst>
            <c:ext xmlns:c16="http://schemas.microsoft.com/office/drawing/2014/chart" uri="{C3380CC4-5D6E-409C-BE32-E72D297353CC}">
              <c16:uniqueId val="{00000003-6EC3-4F48-8407-812813F9A064}"/>
            </c:ext>
          </c:extLst>
        </c:ser>
        <c:ser>
          <c:idx val="1"/>
          <c:order val="2"/>
          <c:tx>
            <c:strRef>
              <c:f>'C:\Documents and Settings\cmai\Desktop\WIP\ClimateChange\SHF\SNOW\[Data by Region_06082010wip.xlsx]NC'!$R$2</c:f>
              <c:strCache>
                <c:ptCount val="1"/>
                <c:pt idx="0">
                  <c:v>Snow Min Depth (in)</c:v>
                </c:pt>
              </c:strCache>
            </c:strRef>
          </c:tx>
          <c:trendline>
            <c:trendlineType val="linear"/>
            <c:dispRSqr val="0"/>
            <c:dispEq val="0"/>
          </c:trendline>
          <c:xVal>
            <c:numRef>
              <c:f>'C:\Documents and Settings\cmai\Desktop\WIP\ClimateChange\SHF\SNOW\[Data by Region_06082010wip.xlsx]NC'!$P$3:$P$15</c:f>
              <c:numCache>
                <c:formatCode>General</c:formatCode>
                <c:ptCount val="13"/>
                <c:pt idx="0">
                  <c:v>1946</c:v>
                </c:pt>
                <c:pt idx="1">
                  <c:v>1951</c:v>
                </c:pt>
                <c:pt idx="2">
                  <c:v>1956</c:v>
                </c:pt>
                <c:pt idx="3">
                  <c:v>1961</c:v>
                </c:pt>
                <c:pt idx="4">
                  <c:v>1966</c:v>
                </c:pt>
                <c:pt idx="5">
                  <c:v>1971</c:v>
                </c:pt>
                <c:pt idx="6">
                  <c:v>1976</c:v>
                </c:pt>
                <c:pt idx="7">
                  <c:v>1981</c:v>
                </c:pt>
                <c:pt idx="8">
                  <c:v>1986</c:v>
                </c:pt>
                <c:pt idx="9">
                  <c:v>1991</c:v>
                </c:pt>
                <c:pt idx="10">
                  <c:v>1996</c:v>
                </c:pt>
                <c:pt idx="11">
                  <c:v>2001</c:v>
                </c:pt>
                <c:pt idx="12">
                  <c:v>2006</c:v>
                </c:pt>
              </c:numCache>
            </c:numRef>
          </c:xVal>
          <c:yVal>
            <c:numRef>
              <c:f>'C:\Documents and Settings\cmai\Desktop\WIP\ClimateChange\SHF\SNOW\[Data by Region_06082010wip.xlsx]NC'!$R$3:$R$15</c:f>
              <c:numCache>
                <c:formatCode>General</c:formatCode>
                <c:ptCount val="13"/>
                <c:pt idx="0">
                  <c:v>61.6</c:v>
                </c:pt>
                <c:pt idx="1">
                  <c:v>53.6</c:v>
                </c:pt>
                <c:pt idx="2">
                  <c:v>54.5</c:v>
                </c:pt>
                <c:pt idx="3">
                  <c:v>52.4</c:v>
                </c:pt>
                <c:pt idx="4">
                  <c:v>58.4</c:v>
                </c:pt>
                <c:pt idx="5">
                  <c:v>14.2</c:v>
                </c:pt>
                <c:pt idx="6">
                  <c:v>2.8</c:v>
                </c:pt>
                <c:pt idx="7">
                  <c:v>52.4</c:v>
                </c:pt>
                <c:pt idx="8">
                  <c:v>42</c:v>
                </c:pt>
                <c:pt idx="9">
                  <c:v>0</c:v>
                </c:pt>
                <c:pt idx="10">
                  <c:v>17.3</c:v>
                </c:pt>
                <c:pt idx="11">
                  <c:v>36.9</c:v>
                </c:pt>
                <c:pt idx="12">
                  <c:v>32.6</c:v>
                </c:pt>
              </c:numCache>
            </c:numRef>
          </c:yVal>
          <c:smooth val="1"/>
          <c:extLst>
            <c:ext xmlns:c16="http://schemas.microsoft.com/office/drawing/2014/chart" uri="{C3380CC4-5D6E-409C-BE32-E72D297353CC}">
              <c16:uniqueId val="{00000005-6EC3-4F48-8407-812813F9A064}"/>
            </c:ext>
          </c:extLst>
        </c:ser>
        <c:dLbls>
          <c:showLegendKey val="0"/>
          <c:showVal val="0"/>
          <c:showCatName val="0"/>
          <c:showSerName val="0"/>
          <c:showPercent val="0"/>
          <c:showBubbleSize val="0"/>
        </c:dLbls>
        <c:axId val="187416696"/>
        <c:axId val="187417520"/>
      </c:scatterChart>
      <c:valAx>
        <c:axId val="187416696"/>
        <c:scaling>
          <c:orientation val="minMax"/>
          <c:max val="2015"/>
          <c:min val="1945"/>
        </c:scaling>
        <c:delete val="0"/>
        <c:axPos val="b"/>
        <c:numFmt formatCode="General" sourceLinked="1"/>
        <c:majorTickMark val="out"/>
        <c:minorTickMark val="in"/>
        <c:tickLblPos val="low"/>
        <c:txPr>
          <a:bodyPr rot="-5400000" vert="horz"/>
          <a:lstStyle/>
          <a:p>
            <a:pPr>
              <a:defRPr/>
            </a:pPr>
            <a:endParaRPr lang="en-US"/>
          </a:p>
        </c:txPr>
        <c:crossAx val="187417520"/>
        <c:crosses val="autoZero"/>
        <c:crossBetween val="midCat"/>
        <c:majorUnit val="10"/>
        <c:minorUnit val="5"/>
      </c:valAx>
      <c:valAx>
        <c:axId val="187417520"/>
        <c:scaling>
          <c:orientation val="minMax"/>
        </c:scaling>
        <c:delete val="0"/>
        <c:axPos val="l"/>
        <c:majorGridlines/>
        <c:title>
          <c:tx>
            <c:rich>
              <a:bodyPr rot="-5400000" vert="horz"/>
              <a:lstStyle/>
              <a:p>
                <a:pPr>
                  <a:defRPr/>
                </a:pPr>
                <a:r>
                  <a:rPr lang="en-US"/>
                  <a:t>Snow Depth (in)  Max, Mean &amp; Min</a:t>
                </a:r>
              </a:p>
            </c:rich>
          </c:tx>
          <c:overlay val="0"/>
        </c:title>
        <c:numFmt formatCode="0" sourceLinked="0"/>
        <c:majorTickMark val="out"/>
        <c:minorTickMark val="in"/>
        <c:tickLblPos val="nextTo"/>
        <c:crossAx val="187416696"/>
        <c:crossesAt val="1945"/>
        <c:crossBetween val="midCat"/>
        <c:minorUnit val="10"/>
      </c:valAx>
      <c:spPr>
        <a:noFill/>
      </c:spPr>
    </c:plotArea>
    <c:plotVisOnly val="1"/>
    <c:dispBlanksAs val="gap"/>
    <c:showDLblsOverMax val="0"/>
  </c:chart>
  <c:spPr>
    <a:ln>
      <a:solidFill>
        <a:schemeClr val="accent4">
          <a:lumMod val="75000"/>
        </a:schemeClr>
      </a:solidFill>
    </a:ln>
  </c:sp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887B25-97E3-4B2A-B6BF-7C31EA1561AB}"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4DBAC654-BADD-4C8A-9AB0-67B6ED7808E1}">
      <dgm:prSet phldrT="[Text]"/>
      <dgm:spPr/>
      <dgm:t>
        <a:bodyPr/>
        <a:lstStyle/>
        <a:p>
          <a:r>
            <a:rPr lang="en-US" dirty="0"/>
            <a:t>Drought</a:t>
          </a:r>
        </a:p>
      </dgm:t>
    </dgm:pt>
    <dgm:pt modelId="{6F98AE38-821D-4C48-A3D4-638AA0098519}" type="parTrans" cxnId="{2C187C1D-D69A-4167-B7DD-0CC9725A7F04}">
      <dgm:prSet/>
      <dgm:spPr/>
      <dgm:t>
        <a:bodyPr/>
        <a:lstStyle/>
        <a:p>
          <a:endParaRPr lang="en-US"/>
        </a:p>
      </dgm:t>
    </dgm:pt>
    <dgm:pt modelId="{8D94DA23-0CE7-48F6-B956-B1453F7513FB}" type="sibTrans" cxnId="{2C187C1D-D69A-4167-B7DD-0CC9725A7F04}">
      <dgm:prSet/>
      <dgm:spPr/>
      <dgm:t>
        <a:bodyPr/>
        <a:lstStyle/>
        <a:p>
          <a:endParaRPr lang="en-US"/>
        </a:p>
      </dgm:t>
    </dgm:pt>
    <dgm:pt modelId="{0979DEC1-C62B-441C-B212-B70FF3CDD29B}">
      <dgm:prSet phldrT="[Text]"/>
      <dgm:spPr/>
      <dgm:t>
        <a:bodyPr/>
        <a:lstStyle/>
        <a:p>
          <a:r>
            <a:rPr lang="en-US" dirty="0"/>
            <a:t>Heavy Storm</a:t>
          </a:r>
          <a:br>
            <a:rPr lang="en-US" dirty="0"/>
          </a:br>
          <a:r>
            <a:rPr lang="en-US" dirty="0"/>
            <a:t>Whirl Wind</a:t>
          </a:r>
        </a:p>
      </dgm:t>
    </dgm:pt>
    <dgm:pt modelId="{248F5EA2-96F3-4BF6-B08C-E0914D7ACE38}" type="parTrans" cxnId="{E86E1721-066B-4F7B-9F75-4417C27DC973}">
      <dgm:prSet/>
      <dgm:spPr/>
      <dgm:t>
        <a:bodyPr/>
        <a:lstStyle/>
        <a:p>
          <a:endParaRPr lang="en-US"/>
        </a:p>
      </dgm:t>
    </dgm:pt>
    <dgm:pt modelId="{78E56E45-2AAA-4BC7-9A74-84E5D4053B91}" type="sibTrans" cxnId="{E86E1721-066B-4F7B-9F75-4417C27DC973}">
      <dgm:prSet/>
      <dgm:spPr/>
      <dgm:t>
        <a:bodyPr/>
        <a:lstStyle/>
        <a:p>
          <a:endParaRPr lang="en-US"/>
        </a:p>
      </dgm:t>
    </dgm:pt>
    <dgm:pt modelId="{DA0074D1-D14A-46BB-A6D2-9F3D0618B547}">
      <dgm:prSet phldrT="[Text]"/>
      <dgm:spPr/>
      <dgm:t>
        <a:bodyPr/>
        <a:lstStyle/>
        <a:p>
          <a:r>
            <a:rPr lang="en-US" dirty="0"/>
            <a:t>Cold Humid Wind</a:t>
          </a:r>
        </a:p>
      </dgm:t>
    </dgm:pt>
    <dgm:pt modelId="{709531CF-E981-49FB-A9BF-1DCACEDD815A}" type="parTrans" cxnId="{333A66F4-102A-42BA-9600-ABBB49B6FB64}">
      <dgm:prSet/>
      <dgm:spPr/>
      <dgm:t>
        <a:bodyPr/>
        <a:lstStyle/>
        <a:p>
          <a:endParaRPr lang="en-US"/>
        </a:p>
      </dgm:t>
    </dgm:pt>
    <dgm:pt modelId="{F28B66C4-6E34-45FD-A5E9-AE0B29004D47}" type="sibTrans" cxnId="{333A66F4-102A-42BA-9600-ABBB49B6FB64}">
      <dgm:prSet/>
      <dgm:spPr/>
      <dgm:t>
        <a:bodyPr/>
        <a:lstStyle/>
        <a:p>
          <a:endParaRPr lang="en-US"/>
        </a:p>
      </dgm:t>
    </dgm:pt>
    <dgm:pt modelId="{83AC949F-378F-4434-84AB-98422B0EEF49}">
      <dgm:prSet phldrT="[Text]"/>
      <dgm:spPr/>
      <dgm:t>
        <a:bodyPr/>
        <a:lstStyle/>
        <a:p>
          <a:r>
            <a:rPr lang="en-US" dirty="0"/>
            <a:t>Hot Dry Wind</a:t>
          </a:r>
        </a:p>
      </dgm:t>
    </dgm:pt>
    <dgm:pt modelId="{5BF65FF3-0750-4EB0-8D0A-365CA732D2DB}" type="parTrans" cxnId="{0B491E96-C421-4430-8CFF-95C0A0AB00BE}">
      <dgm:prSet/>
      <dgm:spPr/>
      <dgm:t>
        <a:bodyPr/>
        <a:lstStyle/>
        <a:p>
          <a:endParaRPr lang="en-US"/>
        </a:p>
      </dgm:t>
    </dgm:pt>
    <dgm:pt modelId="{B86E9379-BF5D-4FDE-95D7-B69B4A4B5D03}" type="sibTrans" cxnId="{0B491E96-C421-4430-8CFF-95C0A0AB00BE}">
      <dgm:prSet/>
      <dgm:spPr/>
      <dgm:t>
        <a:bodyPr/>
        <a:lstStyle/>
        <a:p>
          <a:endParaRPr lang="en-US"/>
        </a:p>
      </dgm:t>
    </dgm:pt>
    <dgm:pt modelId="{ACA29443-952D-4A71-8B2E-501E5971782A}">
      <dgm:prSet phldrT="[Text]"/>
      <dgm:spPr/>
      <dgm:t>
        <a:bodyPr/>
        <a:lstStyle/>
        <a:p>
          <a:r>
            <a:rPr lang="en-US" dirty="0"/>
            <a:t>Saline Water Intrusion/Winds</a:t>
          </a:r>
        </a:p>
      </dgm:t>
    </dgm:pt>
    <dgm:pt modelId="{C54658E0-7B57-4A81-A73E-48AB6A51EC8A}" type="parTrans" cxnId="{1DA3385A-3101-4B19-9FF2-6E82AC5A9D82}">
      <dgm:prSet/>
      <dgm:spPr/>
      <dgm:t>
        <a:bodyPr/>
        <a:lstStyle/>
        <a:p>
          <a:endParaRPr lang="en-US"/>
        </a:p>
      </dgm:t>
    </dgm:pt>
    <dgm:pt modelId="{71999694-DAE3-42C6-B42A-CC9A6753A71A}" type="sibTrans" cxnId="{1DA3385A-3101-4B19-9FF2-6E82AC5A9D82}">
      <dgm:prSet/>
      <dgm:spPr/>
      <dgm:t>
        <a:bodyPr/>
        <a:lstStyle/>
        <a:p>
          <a:endParaRPr lang="en-US"/>
        </a:p>
      </dgm:t>
    </dgm:pt>
    <dgm:pt modelId="{7E2C8A5F-2A78-4940-B00A-585075116BCF}">
      <dgm:prSet phldrT="[Text]"/>
      <dgm:spPr/>
      <dgm:t>
        <a:bodyPr/>
        <a:lstStyle/>
        <a:p>
          <a:r>
            <a:rPr lang="en-US" dirty="0"/>
            <a:t>Cold Spell</a:t>
          </a:r>
        </a:p>
      </dgm:t>
    </dgm:pt>
    <dgm:pt modelId="{E31AA438-E3E1-4DE0-B639-D82F64495CEA}" type="parTrans" cxnId="{2430D712-E6F3-42F7-B926-988755809091}">
      <dgm:prSet/>
      <dgm:spPr/>
      <dgm:t>
        <a:bodyPr/>
        <a:lstStyle/>
        <a:p>
          <a:endParaRPr lang="en-US"/>
        </a:p>
      </dgm:t>
    </dgm:pt>
    <dgm:pt modelId="{0186BCE2-3884-45C0-8ECD-F063526509FF}" type="sibTrans" cxnId="{2430D712-E6F3-42F7-B926-988755809091}">
      <dgm:prSet/>
      <dgm:spPr/>
      <dgm:t>
        <a:bodyPr/>
        <a:lstStyle/>
        <a:p>
          <a:endParaRPr lang="en-US"/>
        </a:p>
      </dgm:t>
    </dgm:pt>
    <dgm:pt modelId="{A38E72F5-BB8D-4843-8DB4-01FEC53BE9A6}">
      <dgm:prSet phldrT="[Text]"/>
      <dgm:spPr/>
      <dgm:t>
        <a:bodyPr/>
        <a:lstStyle/>
        <a:p>
          <a:r>
            <a:rPr lang="en-US" dirty="0"/>
            <a:t>Hot Spell</a:t>
          </a:r>
        </a:p>
      </dgm:t>
    </dgm:pt>
    <dgm:pt modelId="{EB3F44A0-90ED-49F6-8715-1926988D4478}" type="parTrans" cxnId="{394B6561-5EAD-4FFD-BCFD-750F002866DD}">
      <dgm:prSet/>
      <dgm:spPr/>
      <dgm:t>
        <a:bodyPr/>
        <a:lstStyle/>
        <a:p>
          <a:endParaRPr lang="en-US"/>
        </a:p>
      </dgm:t>
    </dgm:pt>
    <dgm:pt modelId="{6D3127BB-B0C8-4C81-93AD-D9718F09E04D}" type="sibTrans" cxnId="{394B6561-5EAD-4FFD-BCFD-750F002866DD}">
      <dgm:prSet/>
      <dgm:spPr/>
      <dgm:t>
        <a:bodyPr/>
        <a:lstStyle/>
        <a:p>
          <a:endParaRPr lang="en-US"/>
        </a:p>
      </dgm:t>
    </dgm:pt>
    <dgm:pt modelId="{74551821-C970-4A9A-AAFD-7263D1969E1E}">
      <dgm:prSet phldrT="[Text]"/>
      <dgm:spPr/>
      <dgm:t>
        <a:bodyPr/>
        <a:lstStyle/>
        <a:p>
          <a:r>
            <a:rPr lang="en-US" dirty="0"/>
            <a:t>Heavy Rain</a:t>
          </a:r>
        </a:p>
      </dgm:t>
    </dgm:pt>
    <dgm:pt modelId="{5766001D-0E79-4C27-8C14-D8DD5622AD20}" type="parTrans" cxnId="{BD9600B0-4A7F-4904-8039-564383DBF94F}">
      <dgm:prSet/>
      <dgm:spPr/>
      <dgm:t>
        <a:bodyPr/>
        <a:lstStyle/>
        <a:p>
          <a:endParaRPr lang="en-US"/>
        </a:p>
      </dgm:t>
    </dgm:pt>
    <dgm:pt modelId="{2A07A239-34C6-4137-8DED-33D301D59900}" type="sibTrans" cxnId="{BD9600B0-4A7F-4904-8039-564383DBF94F}">
      <dgm:prSet/>
      <dgm:spPr/>
      <dgm:t>
        <a:bodyPr/>
        <a:lstStyle/>
        <a:p>
          <a:endParaRPr lang="en-US"/>
        </a:p>
      </dgm:t>
    </dgm:pt>
    <dgm:pt modelId="{E0F8A94D-FEF2-4006-B903-7798696681F6}">
      <dgm:prSet phldrT="[Text]"/>
      <dgm:spPr/>
      <dgm:t>
        <a:bodyPr/>
        <a:lstStyle/>
        <a:p>
          <a:r>
            <a:rPr lang="en-US" dirty="0"/>
            <a:t>Flood (Rain)</a:t>
          </a:r>
          <a:br>
            <a:rPr lang="en-US" dirty="0"/>
          </a:br>
          <a:r>
            <a:rPr lang="en-US" dirty="0"/>
            <a:t>Landslide</a:t>
          </a:r>
        </a:p>
      </dgm:t>
    </dgm:pt>
    <dgm:pt modelId="{02114323-A795-4E2C-8EE4-01FD9A93D032}" type="parTrans" cxnId="{5410A2F1-67D3-444F-BC60-C2228F780768}">
      <dgm:prSet/>
      <dgm:spPr/>
      <dgm:t>
        <a:bodyPr/>
        <a:lstStyle/>
        <a:p>
          <a:endParaRPr lang="en-US"/>
        </a:p>
      </dgm:t>
    </dgm:pt>
    <dgm:pt modelId="{F381B6E5-0A8D-4341-9903-2703B218E4AD}" type="sibTrans" cxnId="{5410A2F1-67D3-444F-BC60-C2228F780768}">
      <dgm:prSet/>
      <dgm:spPr/>
      <dgm:t>
        <a:bodyPr/>
        <a:lstStyle/>
        <a:p>
          <a:endParaRPr lang="en-US"/>
        </a:p>
      </dgm:t>
    </dgm:pt>
    <dgm:pt modelId="{D09CA51D-5274-4206-9C7F-20EE69EE82C7}">
      <dgm:prSet phldrT="[Text]"/>
      <dgm:spPr/>
      <dgm:t>
        <a:bodyPr/>
        <a:lstStyle/>
        <a:p>
          <a:r>
            <a:rPr lang="en-US" spc="-30" dirty="0">
              <a:solidFill>
                <a:srgbClr val="FFFFFF"/>
              </a:solidFill>
              <a:latin typeface="Calibri"/>
              <a:cs typeface="Calibri"/>
            </a:rPr>
            <a:t>E</a:t>
          </a:r>
          <a:r>
            <a:rPr lang="en-US" spc="0" dirty="0">
              <a:solidFill>
                <a:srgbClr val="FFFFFF"/>
              </a:solidFill>
              <a:latin typeface="Calibri"/>
              <a:cs typeface="Calibri"/>
            </a:rPr>
            <a:t>arly O</a:t>
          </a:r>
          <a:r>
            <a:rPr lang="en-US" spc="5" dirty="0">
              <a:solidFill>
                <a:srgbClr val="FFFFFF"/>
              </a:solidFill>
              <a:latin typeface="Calibri"/>
              <a:cs typeface="Calibri"/>
            </a:rPr>
            <a:t>n</a:t>
          </a:r>
          <a:r>
            <a:rPr lang="en-US" spc="0" dirty="0">
              <a:solidFill>
                <a:srgbClr val="FFFFFF"/>
              </a:solidFill>
              <a:latin typeface="Calibri"/>
              <a:cs typeface="Calibri"/>
            </a:rPr>
            <a:t>set</a:t>
          </a:r>
          <a:r>
            <a:rPr lang="en-US" spc="-15" dirty="0">
              <a:solidFill>
                <a:srgbClr val="FFFFFF"/>
              </a:solidFill>
              <a:latin typeface="Calibri"/>
              <a:cs typeface="Calibri"/>
            </a:rPr>
            <a:t> </a:t>
          </a:r>
          <a:r>
            <a:rPr lang="en-US" spc="0" dirty="0">
              <a:solidFill>
                <a:srgbClr val="FFFFFF"/>
              </a:solidFill>
              <a:latin typeface="Calibri"/>
              <a:cs typeface="Calibri"/>
            </a:rPr>
            <a:t>of Rain</a:t>
          </a:r>
          <a:r>
            <a:rPr lang="en-US" spc="-10" dirty="0">
              <a:solidFill>
                <a:srgbClr val="FFFFFF"/>
              </a:solidFill>
              <a:latin typeface="Calibri"/>
              <a:cs typeface="Calibri"/>
            </a:rPr>
            <a:t> S</a:t>
          </a:r>
          <a:r>
            <a:rPr lang="en-US" spc="5" dirty="0">
              <a:solidFill>
                <a:srgbClr val="FFFFFF"/>
              </a:solidFill>
              <a:latin typeface="Calibri"/>
              <a:cs typeface="Calibri"/>
            </a:rPr>
            <a:t>e</a:t>
          </a:r>
          <a:r>
            <a:rPr lang="en-US" spc="0" dirty="0">
              <a:solidFill>
                <a:srgbClr val="FFFFFF"/>
              </a:solidFill>
              <a:latin typeface="Calibri"/>
              <a:cs typeface="Calibri"/>
            </a:rPr>
            <a:t>ason</a:t>
          </a:r>
          <a:endParaRPr lang="en-US" dirty="0"/>
        </a:p>
      </dgm:t>
    </dgm:pt>
    <dgm:pt modelId="{A0760385-B7CB-4D68-805C-12DA6CFA3F5F}" type="parTrans" cxnId="{BA5B0F7C-326B-49AC-946E-247F544D08A7}">
      <dgm:prSet/>
      <dgm:spPr/>
      <dgm:t>
        <a:bodyPr/>
        <a:lstStyle/>
        <a:p>
          <a:endParaRPr lang="en-US"/>
        </a:p>
      </dgm:t>
    </dgm:pt>
    <dgm:pt modelId="{4128F6A1-E9DB-4BB4-BDB5-62C0FAC84718}" type="sibTrans" cxnId="{BA5B0F7C-326B-49AC-946E-247F544D08A7}">
      <dgm:prSet/>
      <dgm:spPr/>
      <dgm:t>
        <a:bodyPr/>
        <a:lstStyle/>
        <a:p>
          <a:endParaRPr lang="en-US"/>
        </a:p>
      </dgm:t>
    </dgm:pt>
    <dgm:pt modelId="{99E2DE7B-D388-425B-9270-66E93AD76CBA}">
      <dgm:prSet phldrT="[Text]"/>
      <dgm:spPr/>
      <dgm:t>
        <a:bodyPr/>
        <a:lstStyle/>
        <a:p>
          <a:r>
            <a:rPr lang="en-US" dirty="0"/>
            <a:t>Delayed Onset of Rain Season</a:t>
          </a:r>
        </a:p>
      </dgm:t>
    </dgm:pt>
    <dgm:pt modelId="{F31CBEE1-AE51-453A-A038-B58042266A30}" type="parTrans" cxnId="{3661CA6F-1668-4266-A6EE-0D5F538CD0D7}">
      <dgm:prSet/>
      <dgm:spPr/>
      <dgm:t>
        <a:bodyPr/>
        <a:lstStyle/>
        <a:p>
          <a:endParaRPr lang="en-US"/>
        </a:p>
      </dgm:t>
    </dgm:pt>
    <dgm:pt modelId="{B393A530-7481-4C55-B70B-25F97C3254B8}" type="sibTrans" cxnId="{3661CA6F-1668-4266-A6EE-0D5F538CD0D7}">
      <dgm:prSet/>
      <dgm:spPr/>
      <dgm:t>
        <a:bodyPr/>
        <a:lstStyle/>
        <a:p>
          <a:endParaRPr lang="en-US"/>
        </a:p>
      </dgm:t>
    </dgm:pt>
    <dgm:pt modelId="{C3411F9B-30BA-4058-8E9D-BDC69AA7F3F0}" type="pres">
      <dgm:prSet presAssocID="{4D887B25-97E3-4B2A-B6BF-7C31EA1561AB}" presName="diagram" presStyleCnt="0">
        <dgm:presLayoutVars>
          <dgm:dir/>
          <dgm:resizeHandles val="exact"/>
        </dgm:presLayoutVars>
      </dgm:prSet>
      <dgm:spPr/>
    </dgm:pt>
    <dgm:pt modelId="{D3DDE233-008F-4980-87FE-4B57753D70A6}" type="pres">
      <dgm:prSet presAssocID="{4DBAC654-BADD-4C8A-9AB0-67B6ED7808E1}" presName="node" presStyleLbl="node1" presStyleIdx="0" presStyleCnt="11">
        <dgm:presLayoutVars>
          <dgm:bulletEnabled val="1"/>
        </dgm:presLayoutVars>
      </dgm:prSet>
      <dgm:spPr/>
    </dgm:pt>
    <dgm:pt modelId="{752D3624-E306-40F1-A11C-6B479523F21B}" type="pres">
      <dgm:prSet presAssocID="{8D94DA23-0CE7-48F6-B956-B1453F7513FB}" presName="sibTrans" presStyleCnt="0"/>
      <dgm:spPr/>
    </dgm:pt>
    <dgm:pt modelId="{15B0FC0D-8508-49EE-9F13-145CB15436C5}" type="pres">
      <dgm:prSet presAssocID="{7E2C8A5F-2A78-4940-B00A-585075116BCF}" presName="node" presStyleLbl="node1" presStyleIdx="1" presStyleCnt="11">
        <dgm:presLayoutVars>
          <dgm:bulletEnabled val="1"/>
        </dgm:presLayoutVars>
      </dgm:prSet>
      <dgm:spPr/>
    </dgm:pt>
    <dgm:pt modelId="{351B7C5A-2445-48B9-9958-F6A008883EA6}" type="pres">
      <dgm:prSet presAssocID="{0186BCE2-3884-45C0-8ECD-F063526509FF}" presName="sibTrans" presStyleCnt="0"/>
      <dgm:spPr/>
    </dgm:pt>
    <dgm:pt modelId="{BBA99223-E863-4EF0-8161-64A31C845F5F}" type="pres">
      <dgm:prSet presAssocID="{A38E72F5-BB8D-4843-8DB4-01FEC53BE9A6}" presName="node" presStyleLbl="node1" presStyleIdx="2" presStyleCnt="11">
        <dgm:presLayoutVars>
          <dgm:bulletEnabled val="1"/>
        </dgm:presLayoutVars>
      </dgm:prSet>
      <dgm:spPr/>
    </dgm:pt>
    <dgm:pt modelId="{83728D77-BDE4-4812-B85F-1012364FA586}" type="pres">
      <dgm:prSet presAssocID="{6D3127BB-B0C8-4C81-93AD-D9718F09E04D}" presName="sibTrans" presStyleCnt="0"/>
      <dgm:spPr/>
    </dgm:pt>
    <dgm:pt modelId="{7846357E-DE64-4BBD-BFC3-886B3730B2CF}" type="pres">
      <dgm:prSet presAssocID="{D09CA51D-5274-4206-9C7F-20EE69EE82C7}" presName="node" presStyleLbl="node1" presStyleIdx="3" presStyleCnt="11">
        <dgm:presLayoutVars>
          <dgm:bulletEnabled val="1"/>
        </dgm:presLayoutVars>
      </dgm:prSet>
      <dgm:spPr/>
    </dgm:pt>
    <dgm:pt modelId="{78A57797-4442-4625-8C17-43B61D031AC1}" type="pres">
      <dgm:prSet presAssocID="{4128F6A1-E9DB-4BB4-BDB5-62C0FAC84718}" presName="sibTrans" presStyleCnt="0"/>
      <dgm:spPr/>
    </dgm:pt>
    <dgm:pt modelId="{94DCD56C-B0ED-4585-B0BF-A8C043366772}" type="pres">
      <dgm:prSet presAssocID="{99E2DE7B-D388-425B-9270-66E93AD76CBA}" presName="node" presStyleLbl="node1" presStyleIdx="4" presStyleCnt="11">
        <dgm:presLayoutVars>
          <dgm:bulletEnabled val="1"/>
        </dgm:presLayoutVars>
      </dgm:prSet>
      <dgm:spPr/>
    </dgm:pt>
    <dgm:pt modelId="{72786B36-F5D5-470C-9ECD-809D42EFD345}" type="pres">
      <dgm:prSet presAssocID="{B393A530-7481-4C55-B70B-25F97C3254B8}" presName="sibTrans" presStyleCnt="0"/>
      <dgm:spPr/>
    </dgm:pt>
    <dgm:pt modelId="{4975F6D2-3FB1-4C70-9532-10599434254D}" type="pres">
      <dgm:prSet presAssocID="{74551821-C970-4A9A-AAFD-7263D1969E1E}" presName="node" presStyleLbl="node1" presStyleIdx="5" presStyleCnt="11">
        <dgm:presLayoutVars>
          <dgm:bulletEnabled val="1"/>
        </dgm:presLayoutVars>
      </dgm:prSet>
      <dgm:spPr/>
    </dgm:pt>
    <dgm:pt modelId="{C1F9193C-FC21-4846-BFA1-D8A2DB1BABE0}" type="pres">
      <dgm:prSet presAssocID="{2A07A239-34C6-4137-8DED-33D301D59900}" presName="sibTrans" presStyleCnt="0"/>
      <dgm:spPr/>
    </dgm:pt>
    <dgm:pt modelId="{A9AAB93C-2F85-4321-9224-E0D363F6317B}" type="pres">
      <dgm:prSet presAssocID="{E0F8A94D-FEF2-4006-B903-7798696681F6}" presName="node" presStyleLbl="node1" presStyleIdx="6" presStyleCnt="11">
        <dgm:presLayoutVars>
          <dgm:bulletEnabled val="1"/>
        </dgm:presLayoutVars>
      </dgm:prSet>
      <dgm:spPr/>
    </dgm:pt>
    <dgm:pt modelId="{45CB2EBC-00F5-41D7-8A4A-CFCE25F4AA6B}" type="pres">
      <dgm:prSet presAssocID="{F381B6E5-0A8D-4341-9903-2703B218E4AD}" presName="sibTrans" presStyleCnt="0"/>
      <dgm:spPr/>
    </dgm:pt>
    <dgm:pt modelId="{D539A407-8EC8-4B0A-91DF-07BA0A7E7462}" type="pres">
      <dgm:prSet presAssocID="{0979DEC1-C62B-441C-B212-B70FF3CDD29B}" presName="node" presStyleLbl="node1" presStyleIdx="7" presStyleCnt="11">
        <dgm:presLayoutVars>
          <dgm:bulletEnabled val="1"/>
        </dgm:presLayoutVars>
      </dgm:prSet>
      <dgm:spPr/>
    </dgm:pt>
    <dgm:pt modelId="{C8E40AD9-BB47-4635-A0A8-D1B421A4AC9A}" type="pres">
      <dgm:prSet presAssocID="{78E56E45-2AAA-4BC7-9A74-84E5D4053B91}" presName="sibTrans" presStyleCnt="0"/>
      <dgm:spPr/>
    </dgm:pt>
    <dgm:pt modelId="{C42C9632-C95E-4B30-9D40-77625236B171}" type="pres">
      <dgm:prSet presAssocID="{DA0074D1-D14A-46BB-A6D2-9F3D0618B547}" presName="node" presStyleLbl="node1" presStyleIdx="8" presStyleCnt="11">
        <dgm:presLayoutVars>
          <dgm:bulletEnabled val="1"/>
        </dgm:presLayoutVars>
      </dgm:prSet>
      <dgm:spPr/>
    </dgm:pt>
    <dgm:pt modelId="{24A01DF8-5CD4-4AAC-BC04-1AFF89F8EFC5}" type="pres">
      <dgm:prSet presAssocID="{F28B66C4-6E34-45FD-A5E9-AE0B29004D47}" presName="sibTrans" presStyleCnt="0"/>
      <dgm:spPr/>
    </dgm:pt>
    <dgm:pt modelId="{4A2B7451-D886-44B1-8674-58993C968616}" type="pres">
      <dgm:prSet presAssocID="{83AC949F-378F-4434-84AB-98422B0EEF49}" presName="node" presStyleLbl="node1" presStyleIdx="9" presStyleCnt="11">
        <dgm:presLayoutVars>
          <dgm:bulletEnabled val="1"/>
        </dgm:presLayoutVars>
      </dgm:prSet>
      <dgm:spPr/>
    </dgm:pt>
    <dgm:pt modelId="{918678CF-1B63-4809-93B6-BBE9B52AD339}" type="pres">
      <dgm:prSet presAssocID="{B86E9379-BF5D-4FDE-95D7-B69B4A4B5D03}" presName="sibTrans" presStyleCnt="0"/>
      <dgm:spPr/>
    </dgm:pt>
    <dgm:pt modelId="{8B85C6B2-7521-48C7-A807-F6F816A79000}" type="pres">
      <dgm:prSet presAssocID="{ACA29443-952D-4A71-8B2E-501E5971782A}" presName="node" presStyleLbl="node1" presStyleIdx="10" presStyleCnt="11">
        <dgm:presLayoutVars>
          <dgm:bulletEnabled val="1"/>
        </dgm:presLayoutVars>
      </dgm:prSet>
      <dgm:spPr/>
    </dgm:pt>
  </dgm:ptLst>
  <dgm:cxnLst>
    <dgm:cxn modelId="{F00E697D-E6CB-4A8E-8060-69774A744A36}" type="presOf" srcId="{83AC949F-378F-4434-84AB-98422B0EEF49}" destId="{4A2B7451-D886-44B1-8674-58993C968616}" srcOrd="0" destOrd="0" presId="urn:microsoft.com/office/officeart/2005/8/layout/default"/>
    <dgm:cxn modelId="{A0780368-69CB-42A2-BF8A-B6F66617643D}" type="presOf" srcId="{E0F8A94D-FEF2-4006-B903-7798696681F6}" destId="{A9AAB93C-2F85-4321-9224-E0D363F6317B}" srcOrd="0" destOrd="0" presId="urn:microsoft.com/office/officeart/2005/8/layout/default"/>
    <dgm:cxn modelId="{79A2B6E2-286B-445E-9A5F-A543A8C5B9BB}" type="presOf" srcId="{ACA29443-952D-4A71-8B2E-501E5971782A}" destId="{8B85C6B2-7521-48C7-A807-F6F816A79000}" srcOrd="0" destOrd="0" presId="urn:microsoft.com/office/officeart/2005/8/layout/default"/>
    <dgm:cxn modelId="{3995A986-7A63-4714-9773-EC660DC408DF}" type="presOf" srcId="{99E2DE7B-D388-425B-9270-66E93AD76CBA}" destId="{94DCD56C-B0ED-4585-B0BF-A8C043366772}" srcOrd="0" destOrd="0" presId="urn:microsoft.com/office/officeart/2005/8/layout/default"/>
    <dgm:cxn modelId="{3661CA6F-1668-4266-A6EE-0D5F538CD0D7}" srcId="{4D887B25-97E3-4B2A-B6BF-7C31EA1561AB}" destId="{99E2DE7B-D388-425B-9270-66E93AD76CBA}" srcOrd="4" destOrd="0" parTransId="{F31CBEE1-AE51-453A-A038-B58042266A30}" sibTransId="{B393A530-7481-4C55-B70B-25F97C3254B8}"/>
    <dgm:cxn modelId="{BD9600B0-4A7F-4904-8039-564383DBF94F}" srcId="{4D887B25-97E3-4B2A-B6BF-7C31EA1561AB}" destId="{74551821-C970-4A9A-AAFD-7263D1969E1E}" srcOrd="5" destOrd="0" parTransId="{5766001D-0E79-4C27-8C14-D8DD5622AD20}" sibTransId="{2A07A239-34C6-4137-8DED-33D301D59900}"/>
    <dgm:cxn modelId="{D45FB5AE-B431-43CC-87AD-859DF8B79ACA}" type="presOf" srcId="{A38E72F5-BB8D-4843-8DB4-01FEC53BE9A6}" destId="{BBA99223-E863-4EF0-8161-64A31C845F5F}" srcOrd="0" destOrd="0" presId="urn:microsoft.com/office/officeart/2005/8/layout/default"/>
    <dgm:cxn modelId="{394B6561-5EAD-4FFD-BCFD-750F002866DD}" srcId="{4D887B25-97E3-4B2A-B6BF-7C31EA1561AB}" destId="{A38E72F5-BB8D-4843-8DB4-01FEC53BE9A6}" srcOrd="2" destOrd="0" parTransId="{EB3F44A0-90ED-49F6-8715-1926988D4478}" sibTransId="{6D3127BB-B0C8-4C81-93AD-D9718F09E04D}"/>
    <dgm:cxn modelId="{75930331-9C3C-4EB0-A70A-E99AC2D7D62E}" type="presOf" srcId="{4DBAC654-BADD-4C8A-9AB0-67B6ED7808E1}" destId="{D3DDE233-008F-4980-87FE-4B57753D70A6}" srcOrd="0" destOrd="0" presId="urn:microsoft.com/office/officeart/2005/8/layout/default"/>
    <dgm:cxn modelId="{333A66F4-102A-42BA-9600-ABBB49B6FB64}" srcId="{4D887B25-97E3-4B2A-B6BF-7C31EA1561AB}" destId="{DA0074D1-D14A-46BB-A6D2-9F3D0618B547}" srcOrd="8" destOrd="0" parTransId="{709531CF-E981-49FB-A9BF-1DCACEDD815A}" sibTransId="{F28B66C4-6E34-45FD-A5E9-AE0B29004D47}"/>
    <dgm:cxn modelId="{0B491E96-C421-4430-8CFF-95C0A0AB00BE}" srcId="{4D887B25-97E3-4B2A-B6BF-7C31EA1561AB}" destId="{83AC949F-378F-4434-84AB-98422B0EEF49}" srcOrd="9" destOrd="0" parTransId="{5BF65FF3-0750-4EB0-8D0A-365CA732D2DB}" sibTransId="{B86E9379-BF5D-4FDE-95D7-B69B4A4B5D03}"/>
    <dgm:cxn modelId="{EE6F6096-5E19-4692-8810-A2A4CFAEBD99}" type="presOf" srcId="{0979DEC1-C62B-441C-B212-B70FF3CDD29B}" destId="{D539A407-8EC8-4B0A-91DF-07BA0A7E7462}" srcOrd="0" destOrd="0" presId="urn:microsoft.com/office/officeart/2005/8/layout/default"/>
    <dgm:cxn modelId="{13DFB34C-711C-40A1-A278-0354D864640C}" type="presOf" srcId="{D09CA51D-5274-4206-9C7F-20EE69EE82C7}" destId="{7846357E-DE64-4BBD-BFC3-886B3730B2CF}" srcOrd="0" destOrd="0" presId="urn:microsoft.com/office/officeart/2005/8/layout/default"/>
    <dgm:cxn modelId="{2C187C1D-D69A-4167-B7DD-0CC9725A7F04}" srcId="{4D887B25-97E3-4B2A-B6BF-7C31EA1561AB}" destId="{4DBAC654-BADD-4C8A-9AB0-67B6ED7808E1}" srcOrd="0" destOrd="0" parTransId="{6F98AE38-821D-4C48-A3D4-638AA0098519}" sibTransId="{8D94DA23-0CE7-48F6-B956-B1453F7513FB}"/>
    <dgm:cxn modelId="{48F085D4-EE88-47C1-9837-5E562A3FD197}" type="presOf" srcId="{74551821-C970-4A9A-AAFD-7263D1969E1E}" destId="{4975F6D2-3FB1-4C70-9532-10599434254D}" srcOrd="0" destOrd="0" presId="urn:microsoft.com/office/officeart/2005/8/layout/default"/>
    <dgm:cxn modelId="{E86E1721-066B-4F7B-9F75-4417C27DC973}" srcId="{4D887B25-97E3-4B2A-B6BF-7C31EA1561AB}" destId="{0979DEC1-C62B-441C-B212-B70FF3CDD29B}" srcOrd="7" destOrd="0" parTransId="{248F5EA2-96F3-4BF6-B08C-E0914D7ACE38}" sibTransId="{78E56E45-2AAA-4BC7-9A74-84E5D4053B91}"/>
    <dgm:cxn modelId="{10DCCACE-9255-4611-AA5A-23CB1AD42E00}" type="presOf" srcId="{7E2C8A5F-2A78-4940-B00A-585075116BCF}" destId="{15B0FC0D-8508-49EE-9F13-145CB15436C5}" srcOrd="0" destOrd="0" presId="urn:microsoft.com/office/officeart/2005/8/layout/default"/>
    <dgm:cxn modelId="{BA5B0F7C-326B-49AC-946E-247F544D08A7}" srcId="{4D887B25-97E3-4B2A-B6BF-7C31EA1561AB}" destId="{D09CA51D-5274-4206-9C7F-20EE69EE82C7}" srcOrd="3" destOrd="0" parTransId="{A0760385-B7CB-4D68-805C-12DA6CFA3F5F}" sibTransId="{4128F6A1-E9DB-4BB4-BDB5-62C0FAC84718}"/>
    <dgm:cxn modelId="{3E523F61-0691-4871-98B1-4BF9BFA99AEF}" type="presOf" srcId="{4D887B25-97E3-4B2A-B6BF-7C31EA1561AB}" destId="{C3411F9B-30BA-4058-8E9D-BDC69AA7F3F0}" srcOrd="0" destOrd="0" presId="urn:microsoft.com/office/officeart/2005/8/layout/default"/>
    <dgm:cxn modelId="{A2432ADC-14E5-45D6-9BB0-4831B3629278}" type="presOf" srcId="{DA0074D1-D14A-46BB-A6D2-9F3D0618B547}" destId="{C42C9632-C95E-4B30-9D40-77625236B171}" srcOrd="0" destOrd="0" presId="urn:microsoft.com/office/officeart/2005/8/layout/default"/>
    <dgm:cxn modelId="{1DA3385A-3101-4B19-9FF2-6E82AC5A9D82}" srcId="{4D887B25-97E3-4B2A-B6BF-7C31EA1561AB}" destId="{ACA29443-952D-4A71-8B2E-501E5971782A}" srcOrd="10" destOrd="0" parTransId="{C54658E0-7B57-4A81-A73E-48AB6A51EC8A}" sibTransId="{71999694-DAE3-42C6-B42A-CC9A6753A71A}"/>
    <dgm:cxn modelId="{5410A2F1-67D3-444F-BC60-C2228F780768}" srcId="{4D887B25-97E3-4B2A-B6BF-7C31EA1561AB}" destId="{E0F8A94D-FEF2-4006-B903-7798696681F6}" srcOrd="6" destOrd="0" parTransId="{02114323-A795-4E2C-8EE4-01FD9A93D032}" sibTransId="{F381B6E5-0A8D-4341-9903-2703B218E4AD}"/>
    <dgm:cxn modelId="{2430D712-E6F3-42F7-B926-988755809091}" srcId="{4D887B25-97E3-4B2A-B6BF-7C31EA1561AB}" destId="{7E2C8A5F-2A78-4940-B00A-585075116BCF}" srcOrd="1" destOrd="0" parTransId="{E31AA438-E3E1-4DE0-B639-D82F64495CEA}" sibTransId="{0186BCE2-3884-45C0-8ECD-F063526509FF}"/>
    <dgm:cxn modelId="{685405A8-684F-41C9-AB1F-399A62D1E397}" type="presParOf" srcId="{C3411F9B-30BA-4058-8E9D-BDC69AA7F3F0}" destId="{D3DDE233-008F-4980-87FE-4B57753D70A6}" srcOrd="0" destOrd="0" presId="urn:microsoft.com/office/officeart/2005/8/layout/default"/>
    <dgm:cxn modelId="{337E190D-8AE4-43DC-ACE7-F9B3637F5A2A}" type="presParOf" srcId="{C3411F9B-30BA-4058-8E9D-BDC69AA7F3F0}" destId="{752D3624-E306-40F1-A11C-6B479523F21B}" srcOrd="1" destOrd="0" presId="urn:microsoft.com/office/officeart/2005/8/layout/default"/>
    <dgm:cxn modelId="{25005CC5-14F7-4E21-A6AB-D84D342202AC}" type="presParOf" srcId="{C3411F9B-30BA-4058-8E9D-BDC69AA7F3F0}" destId="{15B0FC0D-8508-49EE-9F13-145CB15436C5}" srcOrd="2" destOrd="0" presId="urn:microsoft.com/office/officeart/2005/8/layout/default"/>
    <dgm:cxn modelId="{CBFAA36D-BEB4-415E-9BB6-5DB7A7278B53}" type="presParOf" srcId="{C3411F9B-30BA-4058-8E9D-BDC69AA7F3F0}" destId="{351B7C5A-2445-48B9-9958-F6A008883EA6}" srcOrd="3" destOrd="0" presId="urn:microsoft.com/office/officeart/2005/8/layout/default"/>
    <dgm:cxn modelId="{E054937E-A3F2-4631-9ECC-2AD3DDF3F9E8}" type="presParOf" srcId="{C3411F9B-30BA-4058-8E9D-BDC69AA7F3F0}" destId="{BBA99223-E863-4EF0-8161-64A31C845F5F}" srcOrd="4" destOrd="0" presId="urn:microsoft.com/office/officeart/2005/8/layout/default"/>
    <dgm:cxn modelId="{00C165CD-28C8-494A-A6F2-B0EBB63B91CC}" type="presParOf" srcId="{C3411F9B-30BA-4058-8E9D-BDC69AA7F3F0}" destId="{83728D77-BDE4-4812-B85F-1012364FA586}" srcOrd="5" destOrd="0" presId="urn:microsoft.com/office/officeart/2005/8/layout/default"/>
    <dgm:cxn modelId="{22AEC9EE-C888-439E-999B-A0E0582787E6}" type="presParOf" srcId="{C3411F9B-30BA-4058-8E9D-BDC69AA7F3F0}" destId="{7846357E-DE64-4BBD-BFC3-886B3730B2CF}" srcOrd="6" destOrd="0" presId="urn:microsoft.com/office/officeart/2005/8/layout/default"/>
    <dgm:cxn modelId="{C775F2A0-2E3E-48B8-A1D8-3FA7A6693833}" type="presParOf" srcId="{C3411F9B-30BA-4058-8E9D-BDC69AA7F3F0}" destId="{78A57797-4442-4625-8C17-43B61D031AC1}" srcOrd="7" destOrd="0" presId="urn:microsoft.com/office/officeart/2005/8/layout/default"/>
    <dgm:cxn modelId="{5C948336-CE3E-4130-B58E-9D85062587A0}" type="presParOf" srcId="{C3411F9B-30BA-4058-8E9D-BDC69AA7F3F0}" destId="{94DCD56C-B0ED-4585-B0BF-A8C043366772}" srcOrd="8" destOrd="0" presId="urn:microsoft.com/office/officeart/2005/8/layout/default"/>
    <dgm:cxn modelId="{E70AFDBF-1EAA-4120-B944-5737D89D0E07}" type="presParOf" srcId="{C3411F9B-30BA-4058-8E9D-BDC69AA7F3F0}" destId="{72786B36-F5D5-470C-9ECD-809D42EFD345}" srcOrd="9" destOrd="0" presId="urn:microsoft.com/office/officeart/2005/8/layout/default"/>
    <dgm:cxn modelId="{568A5683-D249-4626-9046-ECC8085AE6F0}" type="presParOf" srcId="{C3411F9B-30BA-4058-8E9D-BDC69AA7F3F0}" destId="{4975F6D2-3FB1-4C70-9532-10599434254D}" srcOrd="10" destOrd="0" presId="urn:microsoft.com/office/officeart/2005/8/layout/default"/>
    <dgm:cxn modelId="{B29A5C14-55EE-414B-B6C2-D99014ACB548}" type="presParOf" srcId="{C3411F9B-30BA-4058-8E9D-BDC69AA7F3F0}" destId="{C1F9193C-FC21-4846-BFA1-D8A2DB1BABE0}" srcOrd="11" destOrd="0" presId="urn:microsoft.com/office/officeart/2005/8/layout/default"/>
    <dgm:cxn modelId="{0A84A6DF-2DF0-4538-B00F-0E58FF206777}" type="presParOf" srcId="{C3411F9B-30BA-4058-8E9D-BDC69AA7F3F0}" destId="{A9AAB93C-2F85-4321-9224-E0D363F6317B}" srcOrd="12" destOrd="0" presId="urn:microsoft.com/office/officeart/2005/8/layout/default"/>
    <dgm:cxn modelId="{1CFE9BC6-92CA-489D-9992-C93065430727}" type="presParOf" srcId="{C3411F9B-30BA-4058-8E9D-BDC69AA7F3F0}" destId="{45CB2EBC-00F5-41D7-8A4A-CFCE25F4AA6B}" srcOrd="13" destOrd="0" presId="urn:microsoft.com/office/officeart/2005/8/layout/default"/>
    <dgm:cxn modelId="{5B820446-2785-4234-990D-23A3E4B09526}" type="presParOf" srcId="{C3411F9B-30BA-4058-8E9D-BDC69AA7F3F0}" destId="{D539A407-8EC8-4B0A-91DF-07BA0A7E7462}" srcOrd="14" destOrd="0" presId="urn:microsoft.com/office/officeart/2005/8/layout/default"/>
    <dgm:cxn modelId="{E627DC07-7E58-403A-8AA4-D3D02A53F1E0}" type="presParOf" srcId="{C3411F9B-30BA-4058-8E9D-BDC69AA7F3F0}" destId="{C8E40AD9-BB47-4635-A0A8-D1B421A4AC9A}" srcOrd="15" destOrd="0" presId="urn:microsoft.com/office/officeart/2005/8/layout/default"/>
    <dgm:cxn modelId="{06F98548-EDF2-4887-BDD5-9DE8B2707DDE}" type="presParOf" srcId="{C3411F9B-30BA-4058-8E9D-BDC69AA7F3F0}" destId="{C42C9632-C95E-4B30-9D40-77625236B171}" srcOrd="16" destOrd="0" presId="urn:microsoft.com/office/officeart/2005/8/layout/default"/>
    <dgm:cxn modelId="{1D08603B-4D2D-4A04-9176-750D83DBC6AD}" type="presParOf" srcId="{C3411F9B-30BA-4058-8E9D-BDC69AA7F3F0}" destId="{24A01DF8-5CD4-4AAC-BC04-1AFF89F8EFC5}" srcOrd="17" destOrd="0" presId="urn:microsoft.com/office/officeart/2005/8/layout/default"/>
    <dgm:cxn modelId="{9B6619DE-3151-4ED6-9C1C-32B1B8A91F6F}" type="presParOf" srcId="{C3411F9B-30BA-4058-8E9D-BDC69AA7F3F0}" destId="{4A2B7451-D886-44B1-8674-58993C968616}" srcOrd="18" destOrd="0" presId="urn:microsoft.com/office/officeart/2005/8/layout/default"/>
    <dgm:cxn modelId="{EDAEFC8A-6C19-4B86-94E7-0C1EE956B980}" type="presParOf" srcId="{C3411F9B-30BA-4058-8E9D-BDC69AA7F3F0}" destId="{918678CF-1B63-4809-93B6-BBE9B52AD339}" srcOrd="19" destOrd="0" presId="urn:microsoft.com/office/officeart/2005/8/layout/default"/>
    <dgm:cxn modelId="{3AF84958-3A3F-491D-9CB8-35BEC7FE9DAC}" type="presParOf" srcId="{C3411F9B-30BA-4058-8E9D-BDC69AA7F3F0}" destId="{8B85C6B2-7521-48C7-A807-F6F816A79000}" srcOrd="2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DE233-008F-4980-87FE-4B57753D70A6}">
      <dsp:nvSpPr>
        <dsp:cNvPr id="0" name=""/>
        <dsp:cNvSpPr/>
      </dsp:nvSpPr>
      <dsp:spPr>
        <a:xfrm>
          <a:off x="2593" y="621391"/>
          <a:ext cx="2057257" cy="123435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Drought</a:t>
          </a:r>
        </a:p>
      </dsp:txBody>
      <dsp:txXfrm>
        <a:off x="2593" y="621391"/>
        <a:ext cx="2057257" cy="1234354"/>
      </dsp:txXfrm>
    </dsp:sp>
    <dsp:sp modelId="{15B0FC0D-8508-49EE-9F13-145CB15436C5}">
      <dsp:nvSpPr>
        <dsp:cNvPr id="0" name=""/>
        <dsp:cNvSpPr/>
      </dsp:nvSpPr>
      <dsp:spPr>
        <a:xfrm>
          <a:off x="2265576" y="621391"/>
          <a:ext cx="2057257" cy="123435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Cold Spell</a:t>
          </a:r>
        </a:p>
      </dsp:txBody>
      <dsp:txXfrm>
        <a:off x="2265576" y="621391"/>
        <a:ext cx="2057257" cy="1234354"/>
      </dsp:txXfrm>
    </dsp:sp>
    <dsp:sp modelId="{BBA99223-E863-4EF0-8161-64A31C845F5F}">
      <dsp:nvSpPr>
        <dsp:cNvPr id="0" name=""/>
        <dsp:cNvSpPr/>
      </dsp:nvSpPr>
      <dsp:spPr>
        <a:xfrm>
          <a:off x="4528558" y="621391"/>
          <a:ext cx="2057257" cy="123435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Hot Spell</a:t>
          </a:r>
        </a:p>
      </dsp:txBody>
      <dsp:txXfrm>
        <a:off x="4528558" y="621391"/>
        <a:ext cx="2057257" cy="1234354"/>
      </dsp:txXfrm>
    </dsp:sp>
    <dsp:sp modelId="{7846357E-DE64-4BBD-BFC3-886B3730B2CF}">
      <dsp:nvSpPr>
        <dsp:cNvPr id="0" name=""/>
        <dsp:cNvSpPr/>
      </dsp:nvSpPr>
      <dsp:spPr>
        <a:xfrm>
          <a:off x="6791541" y="621391"/>
          <a:ext cx="2057257" cy="123435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spc="-30" dirty="0">
              <a:solidFill>
                <a:srgbClr val="FFFFFF"/>
              </a:solidFill>
              <a:latin typeface="Calibri"/>
              <a:cs typeface="Calibri"/>
            </a:rPr>
            <a:t>E</a:t>
          </a:r>
          <a:r>
            <a:rPr lang="en-US" sz="2200" kern="1200" spc="0" dirty="0">
              <a:solidFill>
                <a:srgbClr val="FFFFFF"/>
              </a:solidFill>
              <a:latin typeface="Calibri"/>
              <a:cs typeface="Calibri"/>
            </a:rPr>
            <a:t>arly O</a:t>
          </a:r>
          <a:r>
            <a:rPr lang="en-US" sz="2200" kern="1200" spc="5" dirty="0">
              <a:solidFill>
                <a:srgbClr val="FFFFFF"/>
              </a:solidFill>
              <a:latin typeface="Calibri"/>
              <a:cs typeface="Calibri"/>
            </a:rPr>
            <a:t>n</a:t>
          </a:r>
          <a:r>
            <a:rPr lang="en-US" sz="2200" kern="1200" spc="0" dirty="0">
              <a:solidFill>
                <a:srgbClr val="FFFFFF"/>
              </a:solidFill>
              <a:latin typeface="Calibri"/>
              <a:cs typeface="Calibri"/>
            </a:rPr>
            <a:t>set</a:t>
          </a:r>
          <a:r>
            <a:rPr lang="en-US" sz="2200" kern="1200" spc="-15" dirty="0">
              <a:solidFill>
                <a:srgbClr val="FFFFFF"/>
              </a:solidFill>
              <a:latin typeface="Calibri"/>
              <a:cs typeface="Calibri"/>
            </a:rPr>
            <a:t> </a:t>
          </a:r>
          <a:r>
            <a:rPr lang="en-US" sz="2200" kern="1200" spc="0" dirty="0">
              <a:solidFill>
                <a:srgbClr val="FFFFFF"/>
              </a:solidFill>
              <a:latin typeface="Calibri"/>
              <a:cs typeface="Calibri"/>
            </a:rPr>
            <a:t>of Rain</a:t>
          </a:r>
          <a:r>
            <a:rPr lang="en-US" sz="2200" kern="1200" spc="-10" dirty="0">
              <a:solidFill>
                <a:srgbClr val="FFFFFF"/>
              </a:solidFill>
              <a:latin typeface="Calibri"/>
              <a:cs typeface="Calibri"/>
            </a:rPr>
            <a:t> S</a:t>
          </a:r>
          <a:r>
            <a:rPr lang="en-US" sz="2200" kern="1200" spc="5" dirty="0">
              <a:solidFill>
                <a:srgbClr val="FFFFFF"/>
              </a:solidFill>
              <a:latin typeface="Calibri"/>
              <a:cs typeface="Calibri"/>
            </a:rPr>
            <a:t>e</a:t>
          </a:r>
          <a:r>
            <a:rPr lang="en-US" sz="2200" kern="1200" spc="0" dirty="0">
              <a:solidFill>
                <a:srgbClr val="FFFFFF"/>
              </a:solidFill>
              <a:latin typeface="Calibri"/>
              <a:cs typeface="Calibri"/>
            </a:rPr>
            <a:t>ason</a:t>
          </a:r>
          <a:endParaRPr lang="en-US" sz="2200" kern="1200" dirty="0"/>
        </a:p>
      </dsp:txBody>
      <dsp:txXfrm>
        <a:off x="6791541" y="621391"/>
        <a:ext cx="2057257" cy="1234354"/>
      </dsp:txXfrm>
    </dsp:sp>
    <dsp:sp modelId="{94DCD56C-B0ED-4585-B0BF-A8C043366772}">
      <dsp:nvSpPr>
        <dsp:cNvPr id="0" name=""/>
        <dsp:cNvSpPr/>
      </dsp:nvSpPr>
      <dsp:spPr>
        <a:xfrm>
          <a:off x="2593" y="2061471"/>
          <a:ext cx="2057257" cy="123435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Delayed Onset of Rain Season</a:t>
          </a:r>
        </a:p>
      </dsp:txBody>
      <dsp:txXfrm>
        <a:off x="2593" y="2061471"/>
        <a:ext cx="2057257" cy="1234354"/>
      </dsp:txXfrm>
    </dsp:sp>
    <dsp:sp modelId="{4975F6D2-3FB1-4C70-9532-10599434254D}">
      <dsp:nvSpPr>
        <dsp:cNvPr id="0" name=""/>
        <dsp:cNvSpPr/>
      </dsp:nvSpPr>
      <dsp:spPr>
        <a:xfrm>
          <a:off x="2265576" y="2061471"/>
          <a:ext cx="2057257" cy="123435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Heavy Rain</a:t>
          </a:r>
        </a:p>
      </dsp:txBody>
      <dsp:txXfrm>
        <a:off x="2265576" y="2061471"/>
        <a:ext cx="2057257" cy="1234354"/>
      </dsp:txXfrm>
    </dsp:sp>
    <dsp:sp modelId="{A9AAB93C-2F85-4321-9224-E0D363F6317B}">
      <dsp:nvSpPr>
        <dsp:cNvPr id="0" name=""/>
        <dsp:cNvSpPr/>
      </dsp:nvSpPr>
      <dsp:spPr>
        <a:xfrm>
          <a:off x="4528558" y="2061471"/>
          <a:ext cx="2057257" cy="123435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Flood (Rain)</a:t>
          </a:r>
          <a:br>
            <a:rPr lang="en-US" sz="2200" kern="1200" dirty="0"/>
          </a:br>
          <a:r>
            <a:rPr lang="en-US" sz="2200" kern="1200" dirty="0"/>
            <a:t>Landslide</a:t>
          </a:r>
        </a:p>
      </dsp:txBody>
      <dsp:txXfrm>
        <a:off x="4528558" y="2061471"/>
        <a:ext cx="2057257" cy="1234354"/>
      </dsp:txXfrm>
    </dsp:sp>
    <dsp:sp modelId="{D539A407-8EC8-4B0A-91DF-07BA0A7E7462}">
      <dsp:nvSpPr>
        <dsp:cNvPr id="0" name=""/>
        <dsp:cNvSpPr/>
      </dsp:nvSpPr>
      <dsp:spPr>
        <a:xfrm>
          <a:off x="6791541" y="2061471"/>
          <a:ext cx="2057257" cy="123435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Heavy Storm</a:t>
          </a:r>
          <a:br>
            <a:rPr lang="en-US" sz="2200" kern="1200" dirty="0"/>
          </a:br>
          <a:r>
            <a:rPr lang="en-US" sz="2200" kern="1200" dirty="0"/>
            <a:t>Whirl Wind</a:t>
          </a:r>
        </a:p>
      </dsp:txBody>
      <dsp:txXfrm>
        <a:off x="6791541" y="2061471"/>
        <a:ext cx="2057257" cy="1234354"/>
      </dsp:txXfrm>
    </dsp:sp>
    <dsp:sp modelId="{C42C9632-C95E-4B30-9D40-77625236B171}">
      <dsp:nvSpPr>
        <dsp:cNvPr id="0" name=""/>
        <dsp:cNvSpPr/>
      </dsp:nvSpPr>
      <dsp:spPr>
        <a:xfrm>
          <a:off x="1134084" y="3501551"/>
          <a:ext cx="2057257" cy="123435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Cold Humid Wind</a:t>
          </a:r>
        </a:p>
      </dsp:txBody>
      <dsp:txXfrm>
        <a:off x="1134084" y="3501551"/>
        <a:ext cx="2057257" cy="1234354"/>
      </dsp:txXfrm>
    </dsp:sp>
    <dsp:sp modelId="{4A2B7451-D886-44B1-8674-58993C968616}">
      <dsp:nvSpPr>
        <dsp:cNvPr id="0" name=""/>
        <dsp:cNvSpPr/>
      </dsp:nvSpPr>
      <dsp:spPr>
        <a:xfrm>
          <a:off x="3397067" y="3501551"/>
          <a:ext cx="2057257" cy="123435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Hot Dry Wind</a:t>
          </a:r>
        </a:p>
      </dsp:txBody>
      <dsp:txXfrm>
        <a:off x="3397067" y="3501551"/>
        <a:ext cx="2057257" cy="1234354"/>
      </dsp:txXfrm>
    </dsp:sp>
    <dsp:sp modelId="{8B85C6B2-7521-48C7-A807-F6F816A79000}">
      <dsp:nvSpPr>
        <dsp:cNvPr id="0" name=""/>
        <dsp:cNvSpPr/>
      </dsp:nvSpPr>
      <dsp:spPr>
        <a:xfrm>
          <a:off x="5660050" y="3501551"/>
          <a:ext cx="2057257" cy="123435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Saline Water Intrusion/Winds</a:t>
          </a:r>
        </a:p>
      </dsp:txBody>
      <dsp:txXfrm>
        <a:off x="5660050" y="3501551"/>
        <a:ext cx="2057257" cy="123435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8B4E34-0737-4005-A282-A301D861A543}" type="datetimeFigureOut">
              <a:rPr lang="en-US" smtClean="0"/>
              <a:t>1/9/2017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0C63BA-FD1A-4882-8BB0-8C8D1EBA163D}" type="slidenum">
              <a:rPr lang="en-US" smtClean="0"/>
              <a:t>‹#›</a:t>
            </a:fld>
            <a:endParaRPr lang="en-US"/>
          </a:p>
        </p:txBody>
      </p:sp>
    </p:spTree>
    <p:extLst>
      <p:ext uri="{BB962C8B-B14F-4D97-AF65-F5344CB8AC3E}">
        <p14:creationId xmlns:p14="http://schemas.microsoft.com/office/powerpoint/2010/main" val="736075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bit.ly/watervulnerability"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bit.ly/watervulnerability"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bit.ly/watervulnerability"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bit.ly/watervulnerability"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bit.ly/watervulnerability"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bit.ly/watervulnerability"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bit.ly/watervulnerability"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bit.ly/watervulnerability"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bit.ly/watervulnerability"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bit.ly/watervulnerability"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bit.ly/watervulnerability"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bit.ly/watervulnerability"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bit.ly/watervulnerability"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bit.ly/watervulnerability"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bit.ly/watervulnerability"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bit.ly/watervulnerability"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bit.ly/watervulnerability"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bit.ly/watervulnerability"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bit.ly/watervulnerability"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bit.ly/watervulnerability"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bit.ly/watervulnerability"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bit.ly/watervulnerability"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bit.ly/watervulnerability"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bit.ly/watervulnerability"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bit.ly/watervulnerability"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bit.ly/watervulnerability"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bit.ly/watervulnerability"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bit.ly/watervulnerability"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bit.ly/watervulnerability"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bit.ly/watervulnerability"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warm.atmos.washington.edu/2860/report/"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bit.ly/watervulnerability" TargetMode="External"/><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0C63BA-FD1A-4882-8BB0-8C8D1EBA163D}" type="slidenum">
              <a:rPr lang="en-US" smtClean="0"/>
              <a:t>3</a:t>
            </a:fld>
            <a:endParaRPr lang="en-US"/>
          </a:p>
        </p:txBody>
      </p:sp>
    </p:spTree>
    <p:extLst>
      <p:ext uri="{BB962C8B-B14F-4D97-AF65-F5344CB8AC3E}">
        <p14:creationId xmlns:p14="http://schemas.microsoft.com/office/powerpoint/2010/main" val="831825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Same Exposure,</a:t>
            </a:r>
            <a:r>
              <a:rPr lang="en-US" baseline="0" dirty="0"/>
              <a:t> different sensitivity, different vulnerability and consequences.  SF is resilient, Haiti is sensitive.  Haiti has very few earthquakes, SF has many. SF was ready, Haiti was not.  Building codes, disaster preparedness. Economic resources. </a:t>
            </a:r>
          </a:p>
          <a:p>
            <a:endParaRPr lang="en-US" baseline="0" dirty="0"/>
          </a:p>
          <a:p>
            <a:endParaRPr lang="en-US" dirty="0"/>
          </a:p>
        </p:txBody>
      </p:sp>
    </p:spTree>
    <p:extLst>
      <p:ext uri="{BB962C8B-B14F-4D97-AF65-F5344CB8AC3E}">
        <p14:creationId xmlns:p14="http://schemas.microsoft.com/office/powerpoint/2010/main" val="1977326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H" sz="1200" b="1" i="0" u="none" strike="noStrike" cap="none" baseline="0" dirty="0">
                <a:latin typeface="Arial"/>
                <a:ea typeface="Arial"/>
                <a:cs typeface="Arial"/>
                <a:sym typeface="Arial"/>
              </a:rPr>
              <a:t>Reference:</a:t>
            </a:r>
            <a:r>
              <a:rPr lang="fr-CH" sz="1200" b="0" i="0" u="none" strike="noStrike" cap="none" baseline="0" dirty="0">
                <a:latin typeface="Arial"/>
                <a:ea typeface="Arial"/>
                <a:cs typeface="Arial"/>
                <a:sym typeface="Arial"/>
              </a:rPr>
              <a:t> Photo from Professor Vinh  </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CH" sz="1200" b="1" i="0" u="none" strike="noStrike" cap="none" baseline="0" dirty="0">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CH" sz="1200" b="1" i="0" u="none" strike="noStrike" cap="none" baseline="0" dirty="0">
                <a:latin typeface="Arial"/>
                <a:ea typeface="Arial"/>
                <a:cs typeface="Arial"/>
                <a:sym typeface="Arial"/>
              </a:rPr>
              <a:t>Key message:</a:t>
            </a:r>
          </a:p>
          <a:p>
            <a:r>
              <a:rPr lang="en-US" dirty="0"/>
              <a:t>This orient students to understand the concepts</a:t>
            </a:r>
            <a:r>
              <a:rPr lang="en-US" baseline="0" dirty="0"/>
              <a:t> of</a:t>
            </a:r>
            <a:r>
              <a:rPr lang="en-US" dirty="0"/>
              <a:t> Vulnerability.</a:t>
            </a:r>
            <a:r>
              <a:rPr lang="en-US" baseline="0" dirty="0"/>
              <a:t> </a:t>
            </a:r>
            <a:endParaRPr lang="en-US" dirty="0"/>
          </a:p>
          <a:p>
            <a:r>
              <a:rPr lang="en-US" dirty="0"/>
              <a:t>Have ever</a:t>
            </a:r>
            <a:r>
              <a:rPr lang="en-US" baseline="0" dirty="0"/>
              <a:t> you seen it?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It is easy to be seen in front of forest gates in Vietnam. This type of sign may not be used in other countries. The sign is painted in 5 colors which indicate 5 level of forest fire danger.</a:t>
            </a:r>
          </a:p>
          <a:p>
            <a:r>
              <a:rPr lang="en-US" baseline="0" dirty="0"/>
              <a:t>In this picture, the arrow bar shows Level 4. Can you understand the status of forest at Level 4? (This question just only to connect the next slide, no need answer).</a:t>
            </a:r>
          </a:p>
        </p:txBody>
      </p:sp>
    </p:spTree>
    <p:extLst>
      <p:ext uri="{BB962C8B-B14F-4D97-AF65-F5344CB8AC3E}">
        <p14:creationId xmlns:p14="http://schemas.microsoft.com/office/powerpoint/2010/main" val="215994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H" sz="1200" b="1" i="0" u="none" strike="noStrike" cap="none" baseline="0" dirty="0">
                <a:latin typeface="Arial"/>
                <a:ea typeface="Arial"/>
                <a:cs typeface="Arial"/>
                <a:sym typeface="Arial"/>
              </a:rPr>
              <a:t>Reference:</a:t>
            </a:r>
            <a:r>
              <a:rPr lang="fr-CH" sz="1200" b="0" i="0" u="none" strike="noStrike" cap="none" baseline="0" dirty="0">
                <a:latin typeface="Arial"/>
                <a:ea typeface="Arial"/>
                <a:cs typeface="Arial"/>
                <a:sym typeface="Arial"/>
              </a:rPr>
              <a:t> Photo </a:t>
            </a:r>
            <a:r>
              <a:rPr lang="fr-CH" sz="1200" b="0" i="0" u="none" strike="noStrike" cap="none" baseline="0" dirty="0" err="1">
                <a:latin typeface="Arial"/>
                <a:ea typeface="Arial"/>
                <a:cs typeface="Arial"/>
                <a:sym typeface="Arial"/>
              </a:rPr>
              <a:t>from</a:t>
            </a:r>
            <a:r>
              <a:rPr lang="fr-CH" sz="1200" b="0" i="0" u="none" strike="noStrike" cap="none" baseline="0" dirty="0">
                <a:latin typeface="Arial"/>
                <a:ea typeface="Arial"/>
                <a:cs typeface="Arial"/>
                <a:sym typeface="Arial"/>
              </a:rPr>
              <a:t> Nguyen Le Ai Vinh of Vinh </a:t>
            </a:r>
            <a:r>
              <a:rPr lang="fr-CH" sz="1200" b="0" i="0" u="none" strike="noStrike" cap="none" baseline="0" dirty="0" err="1">
                <a:latin typeface="Arial"/>
                <a:ea typeface="Arial"/>
                <a:cs typeface="Arial"/>
                <a:sym typeface="Arial"/>
              </a:rPr>
              <a:t>University</a:t>
            </a:r>
            <a:r>
              <a:rPr lang="fr-CH" sz="1200" b="0" i="0" u="none" strike="noStrike" cap="none" baseline="0" dirty="0">
                <a:latin typeface="Arial"/>
                <a:ea typeface="Arial"/>
                <a:cs typeface="Arial"/>
                <a:sym typeface="Arial"/>
              </a:rPr>
              <a:t>, Vietnam.</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CH" sz="1200" b="1" i="0" u="none" strike="noStrike" cap="none" baseline="0" dirty="0">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CH" sz="1200" b="1" i="0" u="none" strike="noStrike" cap="none" baseline="0" dirty="0">
                <a:latin typeface="Arial"/>
                <a:ea typeface="Arial"/>
                <a:cs typeface="Arial"/>
                <a:sym typeface="Arial"/>
              </a:rPr>
              <a:t>Key message:</a:t>
            </a:r>
          </a:p>
          <a:p>
            <a:r>
              <a:rPr lang="en-US" dirty="0"/>
              <a:t>This orient students to understand the concepts</a:t>
            </a:r>
            <a:r>
              <a:rPr lang="en-US" baseline="0" dirty="0"/>
              <a:t> of</a:t>
            </a:r>
            <a:r>
              <a:rPr lang="en-US" dirty="0"/>
              <a:t> Vulnerability.</a:t>
            </a:r>
            <a:r>
              <a:rPr lang="en-US" baseline="0" dirty="0"/>
              <a:t> </a:t>
            </a:r>
            <a:endParaRPr lang="en-US" dirty="0"/>
          </a:p>
          <a:p>
            <a:r>
              <a:rPr lang="en-US" dirty="0"/>
              <a:t>Have ever</a:t>
            </a:r>
            <a:r>
              <a:rPr lang="en-US" baseline="0" dirty="0"/>
              <a:t> you seen it?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It is easy to be seen in front of forest gates in Vietnam. This type of sign may not be used in other countries. The sign is painted in 5 colors which indicate 5 level of forest fire danger.</a:t>
            </a:r>
          </a:p>
          <a:p>
            <a:r>
              <a:rPr lang="en-US" baseline="0" dirty="0"/>
              <a:t>In this picture, the arrow bar shows Level 4. Can you understand the status of forest at Level 4? (This question just only to connect the next slide, no need answer).</a:t>
            </a:r>
          </a:p>
        </p:txBody>
      </p:sp>
    </p:spTree>
    <p:extLst>
      <p:ext uri="{BB962C8B-B14F-4D97-AF65-F5344CB8AC3E}">
        <p14:creationId xmlns:p14="http://schemas.microsoft.com/office/powerpoint/2010/main" val="1492524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A343BB-4F6E-AA46-BC00-EEA5E26B7579}" type="slidenum">
              <a:rPr lang="en-US"/>
              <a:pPr/>
              <a:t>17</a:t>
            </a:fld>
            <a:endParaRPr lang="en-US"/>
          </a:p>
        </p:txBody>
      </p:sp>
      <p:sp>
        <p:nvSpPr>
          <p:cNvPr id="152578" name="Rectangle 2"/>
          <p:cNvSpPr>
            <a:spLocks noGrp="1" noRot="1" noChangeAspect="1" noChangeArrowheads="1" noTextEdit="1"/>
          </p:cNvSpPr>
          <p:nvPr>
            <p:ph type="sldImg"/>
          </p:nvPr>
        </p:nvSpPr>
        <p:spPr>
          <a:xfrm>
            <a:off x="382588" y="685800"/>
            <a:ext cx="6096000" cy="3429000"/>
          </a:xfrm>
          <a:ln/>
          <a:extLst>
            <a:ext uri="{FAA26D3D-D897-4be2-8F04-BA451C77F1D7}">
              <ma14:placeholderFlag xmlns="" xmlns:ma14="http://schemas.microsoft.com/office/mac/drawingml/2011/main" val="1"/>
            </a:ext>
          </a:extLst>
        </p:spPr>
      </p:sp>
      <p:sp>
        <p:nvSpPr>
          <p:cNvPr id="152579" name="Rectangle 3"/>
          <p:cNvSpPr>
            <a:spLocks noGrp="1" noChangeArrowheads="1"/>
          </p:cNvSpPr>
          <p:nvPr>
            <p:ph type="body" idx="1"/>
          </p:nvPr>
        </p:nvSpPr>
        <p:spPr>
          <a:xfrm>
            <a:off x="684544" y="4342141"/>
            <a:ext cx="5488912" cy="4115430"/>
          </a:xfrm>
        </p:spPr>
        <p:txBody>
          <a:bodyPr/>
          <a:lstStyle/>
          <a:p>
            <a:r>
              <a:rPr lang="en-US"/>
              <a:t>Sensitivity: The degree to which a system will respond to a given change in the climate</a:t>
            </a:r>
          </a:p>
          <a:p>
            <a:r>
              <a:rPr lang="en-US"/>
              <a:t>Adaptability: The ability of a system to adjust to a given change in climate thereby reducing </a:t>
            </a:r>
          </a:p>
          <a:p>
            <a:r>
              <a:rPr lang="en-US"/>
              <a:t>Vulnerability: The extent to which a climate change may damage or harm a system, depending not only on the system</a:t>
            </a:r>
            <a:r>
              <a:rPr lang="ja-JP" altLang="en-US">
                <a:latin typeface="Arial"/>
              </a:rPr>
              <a:t>’</a:t>
            </a:r>
            <a:r>
              <a:rPr lang="en-US"/>
              <a:t>s sensitivity but also its capacity to adapt to the given change. </a:t>
            </a:r>
          </a:p>
        </p:txBody>
      </p:sp>
    </p:spTree>
    <p:extLst>
      <p:ext uri="{BB962C8B-B14F-4D97-AF65-F5344CB8AC3E}">
        <p14:creationId xmlns:p14="http://schemas.microsoft.com/office/powerpoint/2010/main" val="1912098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B9EBD8-949F-EA40-BD45-0F5E63CE7559}" type="slidenum">
              <a:rPr lang="en-US"/>
              <a:pPr/>
              <a:t>18</a:t>
            </a:fld>
            <a:endParaRPr lang="en-US"/>
          </a:p>
        </p:txBody>
      </p:sp>
      <p:sp>
        <p:nvSpPr>
          <p:cNvPr id="1003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0355" name="Rectangle 3"/>
          <p:cNvSpPr>
            <a:spLocks noGrp="1" noChangeArrowheads="1"/>
          </p:cNvSpPr>
          <p:nvPr>
            <p:ph type="body" idx="1"/>
          </p:nvPr>
        </p:nvSpPr>
        <p:spPr/>
        <p:txBody>
          <a:bodyPr/>
          <a:lstStyle/>
          <a:p>
            <a:r>
              <a:rPr lang="en-US" b="1" dirty="0">
                <a:latin typeface="Arial" charset="0"/>
              </a:rPr>
              <a:t>Reference</a:t>
            </a:r>
            <a:r>
              <a:rPr lang="en-US" dirty="0">
                <a:latin typeface="Arial" charset="0"/>
              </a:rPr>
              <a:t>:  </a:t>
            </a:r>
            <a:r>
              <a:rPr lang="en-US" dirty="0">
                <a:solidFill>
                  <a:srgbClr val="FFFFCC"/>
                </a:solidFill>
              </a:rPr>
              <a:t>Lars </a:t>
            </a:r>
            <a:r>
              <a:rPr lang="en-US" dirty="0" err="1">
                <a:solidFill>
                  <a:srgbClr val="FFFFCC"/>
                </a:solidFill>
              </a:rPr>
              <a:t>Friberg</a:t>
            </a:r>
            <a:r>
              <a:rPr lang="en-US" baseline="0" dirty="0">
                <a:solidFill>
                  <a:srgbClr val="FFFFCC"/>
                </a:solidFill>
              </a:rPr>
              <a:t>  </a:t>
            </a:r>
            <a:r>
              <a:rPr lang="en-US" dirty="0">
                <a:solidFill>
                  <a:srgbClr val="FFFFCC"/>
                </a:solidFill>
              </a:rPr>
              <a:t>Potsdam University </a:t>
            </a:r>
          </a:p>
          <a:p>
            <a:endParaRPr lang="en-US" dirty="0">
              <a:latin typeface="Arial" charset="0"/>
            </a:endParaRPr>
          </a:p>
          <a:p>
            <a:r>
              <a:rPr lang="en-US" dirty="0">
                <a:latin typeface="Arial" charset="0"/>
              </a:rPr>
              <a:t>Adaptive capacity is the capability to adapt. The factors listed under the second bullet are from the IPCC Third Assessment Report (</a:t>
            </a:r>
            <a:r>
              <a:rPr lang="en-US" dirty="0" err="1">
                <a:latin typeface="Arial" charset="0"/>
              </a:rPr>
              <a:t>Smit</a:t>
            </a:r>
            <a:r>
              <a:rPr lang="en-US" dirty="0">
                <a:latin typeface="Arial" charset="0"/>
              </a:rPr>
              <a:t> et al., 2001). Having capacity does not guarantee it will be used effectively (a good evacuation plan may not be effectively implemented). </a:t>
            </a:r>
          </a:p>
        </p:txBody>
      </p:sp>
    </p:spTree>
    <p:extLst>
      <p:ext uri="{BB962C8B-B14F-4D97-AF65-F5344CB8AC3E}">
        <p14:creationId xmlns:p14="http://schemas.microsoft.com/office/powerpoint/2010/main" val="41097980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From:</a:t>
            </a:r>
            <a:r>
              <a:rPr lang="en-US" baseline="0" dirty="0"/>
              <a:t> </a:t>
            </a:r>
            <a:r>
              <a:rPr lang="en-US" sz="1100" spc="-10" dirty="0">
                <a:solidFill>
                  <a:srgbClr val="888888"/>
                </a:solidFill>
                <a:latin typeface="Calibri"/>
                <a:cs typeface="Calibri"/>
              </a:rPr>
              <a:t> </a:t>
            </a:r>
            <a:r>
              <a:rPr lang="en-US" sz="1100" spc="0" dirty="0">
                <a:solidFill>
                  <a:srgbClr val="888888"/>
                </a:solidFill>
                <a:latin typeface="Calibri"/>
                <a:cs typeface="Calibri"/>
              </a:rPr>
              <a:t>El</a:t>
            </a:r>
            <a:r>
              <a:rPr lang="en-US" sz="1100" spc="-15" dirty="0">
                <a:solidFill>
                  <a:srgbClr val="888888"/>
                </a:solidFill>
                <a:latin typeface="Calibri"/>
                <a:cs typeface="Calibri"/>
              </a:rPr>
              <a:t>i</a:t>
            </a:r>
            <a:r>
              <a:rPr lang="en-US" sz="1100" spc="0" dirty="0">
                <a:solidFill>
                  <a:srgbClr val="888888"/>
                </a:solidFill>
                <a:latin typeface="Calibri"/>
                <a:cs typeface="Calibri"/>
              </a:rPr>
              <a:t>sab</a:t>
            </a:r>
            <a:r>
              <a:rPr lang="en-US" sz="1100" spc="-20" dirty="0">
                <a:solidFill>
                  <a:srgbClr val="888888"/>
                </a:solidFill>
                <a:latin typeface="Calibri"/>
                <a:cs typeface="Calibri"/>
              </a:rPr>
              <a:t>e</a:t>
            </a:r>
            <a:r>
              <a:rPr lang="en-US" sz="1100" spc="0" dirty="0">
                <a:solidFill>
                  <a:srgbClr val="888888"/>
                </a:solidFill>
                <a:latin typeface="Calibri"/>
                <a:cs typeface="Calibri"/>
              </a:rPr>
              <a:t>th</a:t>
            </a:r>
            <a:r>
              <a:rPr lang="en-US" sz="1100" spc="20" dirty="0">
                <a:solidFill>
                  <a:srgbClr val="888888"/>
                </a:solidFill>
                <a:latin typeface="Calibri"/>
                <a:cs typeface="Calibri"/>
              </a:rPr>
              <a:t> </a:t>
            </a:r>
            <a:r>
              <a:rPr lang="en-US" sz="1100" spc="0" dirty="0" err="1">
                <a:solidFill>
                  <a:srgbClr val="888888"/>
                </a:solidFill>
                <a:latin typeface="Calibri"/>
                <a:cs typeface="Calibri"/>
              </a:rPr>
              <a:t>Simel</a:t>
            </a:r>
            <a:r>
              <a:rPr lang="en-US" sz="1100" spc="-45" dirty="0" err="1">
                <a:solidFill>
                  <a:srgbClr val="888888"/>
                </a:solidFill>
                <a:latin typeface="Calibri"/>
                <a:cs typeface="Calibri"/>
              </a:rPr>
              <a:t>t</a:t>
            </a:r>
            <a:r>
              <a:rPr lang="en-US" sz="1100" spc="0" dirty="0" err="1">
                <a:solidFill>
                  <a:srgbClr val="888888"/>
                </a:solidFill>
                <a:latin typeface="Calibri"/>
                <a:cs typeface="Calibri"/>
              </a:rPr>
              <a:t>on</a:t>
            </a:r>
            <a:r>
              <a:rPr lang="en-US" sz="1100" spc="0" dirty="0">
                <a:solidFill>
                  <a:srgbClr val="888888"/>
                </a:solidFill>
                <a:latin typeface="Calibri"/>
                <a:cs typeface="Calibri"/>
              </a:rPr>
              <a:t>  &amp;  Le </a:t>
            </a:r>
            <a:r>
              <a:rPr lang="en-US" sz="1100" spc="0" dirty="0" err="1">
                <a:solidFill>
                  <a:srgbClr val="888888"/>
                </a:solidFill>
                <a:latin typeface="Calibri"/>
                <a:cs typeface="Calibri"/>
              </a:rPr>
              <a:t>Thi</a:t>
            </a:r>
            <a:r>
              <a:rPr lang="en-US" sz="1100" spc="0" dirty="0">
                <a:solidFill>
                  <a:srgbClr val="888888"/>
                </a:solidFill>
                <a:latin typeface="Calibri"/>
                <a:cs typeface="Calibri"/>
              </a:rPr>
              <a:t> </a:t>
            </a:r>
            <a:r>
              <a:rPr lang="en-US" sz="1100" spc="-254" dirty="0">
                <a:solidFill>
                  <a:srgbClr val="888888"/>
                </a:solidFill>
                <a:latin typeface="Calibri"/>
                <a:cs typeface="Calibri"/>
              </a:rPr>
              <a:t>T</a:t>
            </a:r>
            <a:r>
              <a:rPr lang="en-US" sz="1100" spc="0" dirty="0">
                <a:solidFill>
                  <a:srgbClr val="888888"/>
                </a:solidFill>
                <a:latin typeface="Calibri"/>
                <a:cs typeface="Calibri"/>
              </a:rPr>
              <a:t>am</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a:t>
            </a:r>
            <a:r>
              <a:rPr lang="en-US" sz="1100" dirty="0">
                <a:solidFill>
                  <a:srgbClr val="888888"/>
                </a:solidFill>
                <a:latin typeface="Calibri"/>
                <a:cs typeface="Calibri"/>
              </a:rPr>
              <a:t>Hanoi Se</a:t>
            </a:r>
            <a:r>
              <a:rPr lang="en-US" sz="1100" spc="-15" dirty="0">
                <a:solidFill>
                  <a:srgbClr val="888888"/>
                </a:solidFill>
                <a:latin typeface="Calibri"/>
                <a:cs typeface="Calibri"/>
              </a:rPr>
              <a:t>p</a:t>
            </a:r>
            <a:r>
              <a:rPr lang="en-US" sz="1100" spc="0" dirty="0">
                <a:solidFill>
                  <a:srgbClr val="888888"/>
                </a:solidFill>
                <a:latin typeface="Calibri"/>
                <a:cs typeface="Calibri"/>
              </a:rPr>
              <a:t>t 4-5</a:t>
            </a:r>
            <a:r>
              <a:rPr lang="en-US" sz="1100" spc="-10" dirty="0">
                <a:solidFill>
                  <a:srgbClr val="888888"/>
                </a:solidFill>
                <a:latin typeface="Calibri"/>
                <a:cs typeface="Calibri"/>
              </a:rPr>
              <a:t> 2013</a:t>
            </a:r>
          </a:p>
          <a:p>
            <a:endParaRPr lang="en-US" dirty="0"/>
          </a:p>
        </p:txBody>
      </p:sp>
    </p:spTree>
    <p:extLst>
      <p:ext uri="{BB962C8B-B14F-4D97-AF65-F5344CB8AC3E}">
        <p14:creationId xmlns:p14="http://schemas.microsoft.com/office/powerpoint/2010/main" val="2703613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buNone/>
            </a:pPr>
            <a:r>
              <a:rPr lang="en"/>
              <a:t>Do not obsess over the uncertainties of climatic exposure. These will remain uncertain. This is not our work. Our disciplines are what is essential and needed to understand how to respond, based on our abilities to discern sensitivities and adaptive capacities. </a:t>
            </a:r>
          </a:p>
        </p:txBody>
      </p:sp>
    </p:spTree>
    <p:extLst>
      <p:ext uri="{BB962C8B-B14F-4D97-AF65-F5344CB8AC3E}">
        <p14:creationId xmlns:p14="http://schemas.microsoft.com/office/powerpoint/2010/main" val="2551667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22</a:t>
            </a:fld>
            <a:endParaRPr lang="en-US"/>
          </a:p>
        </p:txBody>
      </p:sp>
    </p:spTree>
    <p:extLst>
      <p:ext uri="{BB962C8B-B14F-4D97-AF65-F5344CB8AC3E}">
        <p14:creationId xmlns:p14="http://schemas.microsoft.com/office/powerpoint/2010/main" val="10579214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Shape 48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a:p>
        </p:txBody>
      </p:sp>
      <p:sp>
        <p:nvSpPr>
          <p:cNvPr id="482" name="Shape 4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2368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buSzPct val="25000"/>
              <a:buNone/>
            </a:pPr>
            <a:r>
              <a:rPr lang="en"/>
              <a:t> </a:t>
            </a:r>
          </a:p>
        </p:txBody>
      </p:sp>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14" name="Shape 11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buSzPct val="25000"/>
              <a:buNone/>
            </a:pPr>
            <a:r>
              <a:rPr lang="en" sz="1800" b="0" i="0" u="none" strike="noStrike" cap="none" baseline="0"/>
              <a:t>management days = case studies in vulnerability assessments</a:t>
            </a:r>
          </a:p>
        </p:txBody>
      </p:sp>
    </p:spTree>
    <p:extLst>
      <p:ext uri="{BB962C8B-B14F-4D97-AF65-F5344CB8AC3E}">
        <p14:creationId xmlns:p14="http://schemas.microsoft.com/office/powerpoint/2010/main" val="3221237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A9EFE7C-57AF-45CC-AF53-591D05E6A11B}" type="slidenum">
              <a:rPr lang="en-US" altLang="en-US" smtClean="0"/>
              <a:pPr fontAlgn="base">
                <a:spcBef>
                  <a:spcPct val="0"/>
                </a:spcBef>
                <a:spcAft>
                  <a:spcPct val="0"/>
                </a:spcAft>
              </a:pPr>
              <a:t>4</a:t>
            </a:fld>
            <a:endParaRPr lang="en-US" altLang="en-US"/>
          </a:p>
        </p:txBody>
      </p:sp>
    </p:spTree>
    <p:extLst>
      <p:ext uri="{BB962C8B-B14F-4D97-AF65-F5344CB8AC3E}">
        <p14:creationId xmlns:p14="http://schemas.microsoft.com/office/powerpoint/2010/main" val="6020380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20" name="Shape 12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457200" rtl="0" eaLnBrk="1" fontAlgn="auto" latinLnBrk="0" hangingPunct="1">
              <a:lnSpc>
                <a:spcPct val="95000"/>
              </a:lnSpc>
              <a:spcBef>
                <a:spcPts val="0"/>
              </a:spcBef>
              <a:spcAft>
                <a:spcPts val="0"/>
              </a:spcAft>
              <a:buClrTx/>
              <a:buSzPct val="25000"/>
              <a:buFontTx/>
              <a:buNone/>
              <a:tabLst/>
              <a:defRPr/>
            </a:pPr>
            <a:r>
              <a:rPr lang="fr-CH" sz="1200" b="1" i="0" u="none" strike="noStrike" cap="none" baseline="0" dirty="0">
                <a:latin typeface="Arial"/>
                <a:ea typeface="Arial"/>
                <a:cs typeface="Arial"/>
                <a:sym typeface="Arial"/>
              </a:rPr>
              <a:t>Key message:</a:t>
            </a:r>
          </a:p>
          <a:p>
            <a:pPr marL="0" marR="0" lvl="0" indent="0" algn="l" rtl="0">
              <a:lnSpc>
                <a:spcPct val="95000"/>
              </a:lnSpc>
              <a:spcBef>
                <a:spcPts val="0"/>
              </a:spcBef>
              <a:buSzPct val="25000"/>
              <a:buNone/>
            </a:pPr>
            <a:r>
              <a:rPr lang="en" sz="1200" b="0" i="0" u="none" strike="noStrike" cap="none" baseline="0" dirty="0">
                <a:solidFill>
                  <a:srgbClr val="4D626C"/>
                </a:solidFill>
                <a:latin typeface="Arial"/>
                <a:ea typeface="Arial"/>
                <a:cs typeface="Arial"/>
                <a:sym typeface="Arial"/>
              </a:rPr>
              <a:t>Vulnerability assessments are a tool that will provide managers with answers to the following questions:</a:t>
            </a:r>
          </a:p>
          <a:p>
            <a:pPr marL="0" marR="0" lvl="0" indent="0" algn="l" rtl="0">
              <a:lnSpc>
                <a:spcPct val="95000"/>
              </a:lnSpc>
              <a:spcBef>
                <a:spcPts val="0"/>
              </a:spcBef>
              <a:buSzPct val="25000"/>
              <a:buNone/>
            </a:pPr>
            <a:r>
              <a:rPr lang="en" sz="1200" b="0" i="0" u="none" strike="noStrike" cap="none" baseline="0" dirty="0">
                <a:solidFill>
                  <a:srgbClr val="4D626C"/>
                </a:solidFill>
                <a:latin typeface="Arial"/>
                <a:ea typeface="Arial"/>
                <a:cs typeface="Arial"/>
                <a:sym typeface="Arial"/>
              </a:rPr>
              <a:t>What is the local, regional, or national importance of ecosystem services, including ecological, economic, and social resources?</a:t>
            </a:r>
          </a:p>
          <a:p>
            <a:pPr marL="0" marR="0" lvl="0" indent="0" algn="l" rtl="0">
              <a:lnSpc>
                <a:spcPct val="95000"/>
              </a:lnSpc>
              <a:spcBef>
                <a:spcPts val="0"/>
              </a:spcBef>
              <a:buSzPct val="25000"/>
              <a:buNone/>
            </a:pPr>
            <a:r>
              <a:rPr lang="en" sz="1200" b="0" i="0" u="none" strike="noStrike" cap="none" baseline="0" dirty="0">
                <a:solidFill>
                  <a:srgbClr val="4D626C"/>
                </a:solidFill>
                <a:latin typeface="Arial"/>
                <a:ea typeface="Arial"/>
                <a:cs typeface="Arial"/>
                <a:sym typeface="Arial"/>
              </a:rPr>
              <a:t>Which important aquatic species may be at risk of population decline or habitat loss due to changes in water flows or levels?</a:t>
            </a:r>
          </a:p>
          <a:p>
            <a:pPr marL="0" marR="0" lvl="0" indent="0" algn="l" rtl="0">
              <a:lnSpc>
                <a:spcPct val="95000"/>
              </a:lnSpc>
              <a:spcBef>
                <a:spcPts val="0"/>
              </a:spcBef>
              <a:buSzPct val="25000"/>
              <a:buNone/>
            </a:pPr>
            <a:r>
              <a:rPr lang="en" sz="1200" b="0" i="0" u="none" strike="noStrike" cap="none" baseline="0" dirty="0">
                <a:solidFill>
                  <a:srgbClr val="4D626C"/>
                </a:solidFill>
                <a:latin typeface="Arial"/>
                <a:ea typeface="Arial"/>
                <a:cs typeface="Arial"/>
                <a:sym typeface="Arial"/>
              </a:rPr>
              <a:t>In which watersheds is the risk to these resources greatest?</a:t>
            </a:r>
          </a:p>
          <a:p>
            <a:pPr marL="0" marR="0" lvl="0" indent="0" algn="l" rtl="0">
              <a:lnSpc>
                <a:spcPct val="95000"/>
              </a:lnSpc>
              <a:spcBef>
                <a:spcPts val="0"/>
              </a:spcBef>
              <a:buSzPct val="25000"/>
              <a:buNone/>
            </a:pPr>
            <a:r>
              <a:rPr lang="en" sz="1200" b="0" i="0" u="none" strike="noStrike" cap="none" baseline="0" dirty="0">
                <a:solidFill>
                  <a:srgbClr val="4D626C"/>
                </a:solidFill>
                <a:latin typeface="Arial"/>
                <a:ea typeface="Arial"/>
                <a:cs typeface="Arial"/>
                <a:sym typeface="Arial"/>
              </a:rPr>
              <a:t>Which watersheds may serve as climate change refugia because they are expected to experience the least impact?</a:t>
            </a:r>
          </a:p>
          <a:p>
            <a:pPr marL="0" marR="0" lvl="0" indent="0" algn="l" rtl="0">
              <a:lnSpc>
                <a:spcPct val="95000"/>
              </a:lnSpc>
              <a:spcBef>
                <a:spcPts val="0"/>
              </a:spcBef>
              <a:buSzPct val="25000"/>
              <a:buNone/>
            </a:pPr>
            <a:r>
              <a:rPr lang="en" sz="1200" b="0" i="0" u="none" strike="noStrike" cap="none" baseline="0" dirty="0">
                <a:solidFill>
                  <a:srgbClr val="4D626C"/>
                </a:solidFill>
                <a:latin typeface="Arial"/>
                <a:ea typeface="Arial"/>
                <a:cs typeface="Arial"/>
                <a:sym typeface="Arial"/>
              </a:rPr>
              <a:t>Which watersheds are high priorities for management to sustain desired hydrologic functions under changing climate?</a:t>
            </a:r>
          </a:p>
          <a:p>
            <a:pPr marL="0" marR="0" lvl="0" indent="0" algn="l" rtl="0">
              <a:lnSpc>
                <a:spcPct val="95000"/>
              </a:lnSpc>
              <a:spcBef>
                <a:spcPts val="0"/>
              </a:spcBef>
              <a:buSzPct val="25000"/>
              <a:buNone/>
            </a:pPr>
            <a:r>
              <a:rPr lang="en" sz="1200" b="0" i="0" u="none" strike="noStrike" cap="none" baseline="0" dirty="0">
                <a:solidFill>
                  <a:srgbClr val="4D626C"/>
                </a:solidFill>
                <a:latin typeface="Arial"/>
                <a:ea typeface="Arial"/>
                <a:cs typeface="Arial"/>
                <a:sym typeface="Arial"/>
              </a:rPr>
              <a:t>What ecosystem services are most vulnerable to climate shifts or to the land- and water-use changes likely to accompany them?</a:t>
            </a:r>
          </a:p>
          <a:p>
            <a:pPr marL="0" marR="0" lvl="0" indent="0" algn="l" rtl="0">
              <a:lnSpc>
                <a:spcPct val="95000"/>
              </a:lnSpc>
              <a:spcBef>
                <a:spcPts val="0"/>
              </a:spcBef>
              <a:buSzPct val="25000"/>
              <a:buNone/>
            </a:pPr>
            <a:r>
              <a:rPr lang="en" sz="1200" b="0" i="0" u="none" strike="noStrike" cap="none" baseline="0" dirty="0">
                <a:solidFill>
                  <a:srgbClr val="4D626C"/>
                </a:solidFill>
                <a:latin typeface="Arial"/>
                <a:ea typeface="Arial"/>
                <a:cs typeface="Arial"/>
                <a:sym typeface="Arial"/>
              </a:rPr>
              <a:t>What watershed properties are likely to be affected by climate trends, such as changes in runoff from shrinking snowpacks, changing patterns of groundwater recharge, and loss of habitat for sensitive species?</a:t>
            </a:r>
          </a:p>
          <a:p>
            <a:pPr marL="0" marR="0" lvl="0" indent="0" algn="l" rtl="0">
              <a:lnSpc>
                <a:spcPct val="95000"/>
              </a:lnSpc>
              <a:spcBef>
                <a:spcPts val="0"/>
              </a:spcBef>
              <a:buSzPct val="25000"/>
              <a:buNone/>
            </a:pPr>
            <a:r>
              <a:rPr lang="en" sz="1200" b="0" i="0" u="none" strike="noStrike" cap="none" baseline="0" dirty="0">
                <a:solidFill>
                  <a:srgbClr val="4D626C"/>
                </a:solidFill>
                <a:latin typeface="Arial"/>
                <a:ea typeface="Arial"/>
                <a:cs typeface="Arial"/>
                <a:sym typeface="Arial"/>
              </a:rPr>
              <a:t>What management actions may reduce the unwanted effects of climate change, protect high value watershed resources, or increase watershed resilience?</a:t>
            </a:r>
          </a:p>
          <a:p>
            <a:pPr marL="0" marR="0" lvl="0" indent="0" algn="l" rtl="0">
              <a:lnSpc>
                <a:spcPct val="95000"/>
              </a:lnSpc>
              <a:spcBef>
                <a:spcPts val="0"/>
              </a:spcBef>
              <a:buSzPct val="25000"/>
              <a:buNone/>
            </a:pPr>
            <a:r>
              <a:rPr lang="en" sz="1200" b="0" i="0" u="none" strike="noStrike" cap="none" baseline="0" dirty="0">
                <a:solidFill>
                  <a:srgbClr val="4D626C"/>
                </a:solidFill>
                <a:latin typeface="Arial"/>
                <a:ea typeface="Arial"/>
                <a:cs typeface="Arial"/>
                <a:sym typeface="Arial"/>
              </a:rPr>
              <a:t>What measures can be used to detect and track evidence of climate-related change as early as possible? </a:t>
            </a:r>
          </a:p>
          <a:p>
            <a:endParaRPr dirty="0"/>
          </a:p>
          <a:p>
            <a:endParaRPr dirty="0"/>
          </a:p>
        </p:txBody>
      </p:sp>
      <p:sp>
        <p:nvSpPr>
          <p:cNvPr id="121" name="Shape 12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buSzPct val="25000"/>
              <a:buNone/>
            </a:pPr>
            <a:r>
              <a:rPr lang="en"/>
              <a:t> </a:t>
            </a:r>
          </a:p>
        </p:txBody>
      </p:sp>
    </p:spTree>
    <p:extLst>
      <p:ext uri="{BB962C8B-B14F-4D97-AF65-F5344CB8AC3E}">
        <p14:creationId xmlns:p14="http://schemas.microsoft.com/office/powerpoint/2010/main" val="29595321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Shape 9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55" name="Shape 95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lang="fr-CH" sz="1100" b="1" i="0" u="none" strike="noStrike" cap="none" baseline="0" dirty="0">
                <a:latin typeface="Arial"/>
                <a:ea typeface="Arial"/>
                <a:cs typeface="Arial"/>
                <a:sym typeface="Arial"/>
              </a:rPr>
              <a:t>Key message:</a:t>
            </a:r>
          </a:p>
          <a:p>
            <a:pPr marL="0" marR="0" lvl="0" indent="0" algn="l" rtl="0">
              <a:spcBef>
                <a:spcPts val="0"/>
              </a:spcBef>
              <a:buSzPct val="25000"/>
              <a:buNone/>
            </a:pPr>
            <a:r>
              <a:rPr lang="en-US" sz="1100" b="0" i="0" u="none" strike="noStrike" cap="none" baseline="0" dirty="0">
                <a:latin typeface="Arial"/>
                <a:ea typeface="Arial"/>
                <a:cs typeface="Arial"/>
                <a:sym typeface="Arial"/>
              </a:rPr>
              <a:t>Here are some generalities about vulnerability that are instructive, but are too generalized to be useful for a vulnerability assessment, except perhaps a very coarse large-scale rapid assessment. </a:t>
            </a:r>
          </a:p>
          <a:p>
            <a:pPr marL="0" marR="0" lvl="0" indent="0" algn="l" rtl="0">
              <a:spcBef>
                <a:spcPts val="0"/>
              </a:spcBef>
              <a:buNone/>
            </a:pPr>
            <a:endParaRPr sz="1100" b="0" i="0" u="none" strike="noStrike" cap="none" baseline="0" dirty="0">
              <a:latin typeface="Arial"/>
              <a:ea typeface="Arial"/>
              <a:cs typeface="Arial"/>
              <a:sym typeface="Arial"/>
            </a:endParaRPr>
          </a:p>
          <a:p>
            <a:pPr marL="0" marR="0" lvl="0" indent="0" algn="l" rtl="0">
              <a:lnSpc>
                <a:spcPct val="100000"/>
              </a:lnSpc>
              <a:spcBef>
                <a:spcPts val="0"/>
              </a:spcBef>
              <a:spcAft>
                <a:spcPts val="0"/>
              </a:spcAft>
              <a:buClr>
                <a:srgbClr val="FF0000"/>
              </a:buClr>
              <a:buSzPct val="25000"/>
              <a:buFont typeface="Arial"/>
              <a:buNone/>
            </a:pPr>
            <a:r>
              <a:rPr lang="en-US" sz="1100" b="0" i="0" u="none" strike="noStrike" cap="none" baseline="0" dirty="0">
                <a:solidFill>
                  <a:srgbClr val="FF0000"/>
                </a:solidFill>
              </a:rPr>
              <a:t>But:</a:t>
            </a:r>
            <a:r>
              <a:rPr lang="en-US" sz="1100" b="0" i="0" u="none" strike="noStrike" cap="none" baseline="0" dirty="0"/>
              <a:t> Beware of generalities, as exceptions are always present in our </a:t>
            </a:r>
            <a:r>
              <a:rPr lang="en-US" sz="1100" dirty="0"/>
              <a:t>disciplines</a:t>
            </a:r>
            <a:r>
              <a:rPr lang="en-US" sz="1100" b="0" i="0" u="none" strike="noStrike" cap="none" baseline="0" dirty="0"/>
              <a:t>. </a:t>
            </a:r>
          </a:p>
          <a:p>
            <a:pPr marL="0" marR="0" lvl="0" indent="0" algn="l" rtl="0">
              <a:spcBef>
                <a:spcPts val="0"/>
              </a:spcBef>
              <a:buNone/>
            </a:pPr>
            <a:endParaRPr sz="1100" b="0" i="0" u="none" strike="noStrike" cap="none" baseline="0" dirty="0">
              <a:latin typeface="Arial"/>
              <a:ea typeface="Arial"/>
              <a:cs typeface="Arial"/>
              <a:sym typeface="Arial"/>
            </a:endParaRPr>
          </a:p>
        </p:txBody>
      </p:sp>
      <p:sp>
        <p:nvSpPr>
          <p:cNvPr id="956" name="Shape 956"/>
          <p:cNvSpPr txBox="1">
            <a:spLocks noGrp="1"/>
          </p:cNvSpPr>
          <p:nvPr>
            <p:ph type="sldNum" idx="12"/>
          </p:nvPr>
        </p:nvSpPr>
        <p:spPr>
          <a:xfrm>
            <a:off x="3884612" y="8685213"/>
            <a:ext cx="2971799" cy="4572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a:t> </a:t>
            </a:r>
          </a:p>
        </p:txBody>
      </p:sp>
    </p:spTree>
    <p:extLst>
      <p:ext uri="{BB962C8B-B14F-4D97-AF65-F5344CB8AC3E}">
        <p14:creationId xmlns:p14="http://schemas.microsoft.com/office/powerpoint/2010/main" val="14048412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xfrm>
            <a:off x="381000" y="685800"/>
            <a:ext cx="6096000" cy="3429000"/>
          </a:xfrm>
          <a:ln/>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H" sz="1200" b="1" i="0" u="none" strike="noStrike" cap="none" baseline="0" dirty="0">
                <a:latin typeface="Arial"/>
                <a:ea typeface="Arial"/>
                <a:cs typeface="Arial"/>
                <a:sym typeface="Arial"/>
              </a:rPr>
              <a:t>Key message:</a:t>
            </a:r>
          </a:p>
          <a:p>
            <a:r>
              <a:rPr lang="en-US" dirty="0">
                <a:latin typeface="Tw Cen MT" charset="0"/>
              </a:rPr>
              <a:t>Here are some generalities about vulnerability</a:t>
            </a:r>
            <a:r>
              <a:rPr lang="en-US" baseline="0" dirty="0">
                <a:latin typeface="Tw Cen MT" charset="0"/>
              </a:rPr>
              <a:t> that are instructive, but are too generalized to be useful for a vulnerability assessment, except perhaps a very coarse large-scale rapid assessment. </a:t>
            </a:r>
          </a:p>
          <a:p>
            <a:endParaRPr lang="en-US" baseline="0" dirty="0">
              <a:latin typeface="Tw Cen MT"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FF0000"/>
                </a:solidFill>
              </a:rPr>
              <a:t>But:</a:t>
            </a:r>
            <a:r>
              <a:rPr lang="en-US" sz="1100" dirty="0"/>
              <a:t> Beware of generalities,</a:t>
            </a:r>
            <a:r>
              <a:rPr lang="en-US" sz="1100" baseline="0" dirty="0"/>
              <a:t> as exceptions are always present in our fields. </a:t>
            </a:r>
            <a:endParaRPr lang="en-US" sz="1100" dirty="0"/>
          </a:p>
          <a:p>
            <a:endParaRPr lang="en-US" dirty="0">
              <a:latin typeface="Tw Cen MT" charset="0"/>
            </a:endParaRPr>
          </a:p>
        </p:txBody>
      </p:sp>
      <p:sp>
        <p:nvSpPr>
          <p:cNvPr id="83972"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91563BC-2D6A-D347-9B42-4FAF9265F692}" type="slidenum">
              <a:rPr lang="fr-CA">
                <a:latin typeface="Calibri" charset="0"/>
              </a:rPr>
              <a:pPr eaLnBrk="1" hangingPunct="1"/>
              <a:t>30</a:t>
            </a:fld>
            <a:endParaRPr lang="fr-CA">
              <a:latin typeface="Calibri" charset="0"/>
            </a:endParaRPr>
          </a:p>
        </p:txBody>
      </p:sp>
    </p:spTree>
    <p:extLst>
      <p:ext uri="{BB962C8B-B14F-4D97-AF65-F5344CB8AC3E}">
        <p14:creationId xmlns:p14="http://schemas.microsoft.com/office/powerpoint/2010/main" val="25876604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20" name="Shape 12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457200" rtl="0" eaLnBrk="1" fontAlgn="auto" latinLnBrk="0" hangingPunct="1">
              <a:lnSpc>
                <a:spcPct val="95000"/>
              </a:lnSpc>
              <a:spcBef>
                <a:spcPts val="0"/>
              </a:spcBef>
              <a:spcAft>
                <a:spcPts val="0"/>
              </a:spcAft>
              <a:buClrTx/>
              <a:buSzPct val="25000"/>
              <a:buFontTx/>
              <a:buNone/>
              <a:tabLst/>
              <a:defRPr/>
            </a:pPr>
            <a:r>
              <a:rPr lang="fr-CH" sz="1200" b="1" i="0" u="none" strike="noStrike" cap="none" baseline="0" dirty="0">
                <a:latin typeface="Arial"/>
                <a:ea typeface="Arial"/>
                <a:cs typeface="Arial"/>
                <a:sym typeface="Arial"/>
              </a:rPr>
              <a:t>Key message:</a:t>
            </a:r>
          </a:p>
          <a:p>
            <a:pPr marL="0" marR="0" lvl="0" indent="0" algn="l" rtl="0">
              <a:lnSpc>
                <a:spcPct val="95000"/>
              </a:lnSpc>
              <a:spcBef>
                <a:spcPts val="0"/>
              </a:spcBef>
              <a:buSzPct val="25000"/>
              <a:buNone/>
            </a:pPr>
            <a:r>
              <a:rPr lang="en" sz="1200" b="0" i="0" u="none" strike="noStrike" cap="none" baseline="0" dirty="0">
                <a:solidFill>
                  <a:srgbClr val="4D626C"/>
                </a:solidFill>
                <a:latin typeface="Arial"/>
                <a:ea typeface="Arial"/>
                <a:cs typeface="Arial"/>
                <a:sym typeface="Arial"/>
              </a:rPr>
              <a:t>Vulnerability assessments are a tool that will provide managers with answers to the following questions:</a:t>
            </a:r>
          </a:p>
          <a:p>
            <a:pPr marL="0" marR="0" lvl="0" indent="0" algn="l" rtl="0">
              <a:lnSpc>
                <a:spcPct val="95000"/>
              </a:lnSpc>
              <a:spcBef>
                <a:spcPts val="0"/>
              </a:spcBef>
              <a:buSzPct val="25000"/>
              <a:buNone/>
            </a:pPr>
            <a:r>
              <a:rPr lang="en" sz="1200" b="0" i="0" u="none" strike="noStrike" cap="none" baseline="0" dirty="0">
                <a:solidFill>
                  <a:srgbClr val="4D626C"/>
                </a:solidFill>
                <a:latin typeface="Arial"/>
                <a:ea typeface="Arial"/>
                <a:cs typeface="Arial"/>
                <a:sym typeface="Arial"/>
              </a:rPr>
              <a:t>What is the local, regional, or national importance of ecosystem services, including ecological, economic, and social resources?</a:t>
            </a:r>
          </a:p>
          <a:p>
            <a:pPr marL="0" marR="0" lvl="0" indent="0" algn="l" rtl="0">
              <a:lnSpc>
                <a:spcPct val="95000"/>
              </a:lnSpc>
              <a:spcBef>
                <a:spcPts val="0"/>
              </a:spcBef>
              <a:buSzPct val="25000"/>
              <a:buNone/>
            </a:pPr>
            <a:r>
              <a:rPr lang="en" sz="1200" b="0" i="0" u="none" strike="noStrike" cap="none" baseline="0" dirty="0">
                <a:solidFill>
                  <a:srgbClr val="4D626C"/>
                </a:solidFill>
                <a:latin typeface="Arial"/>
                <a:ea typeface="Arial"/>
                <a:cs typeface="Arial"/>
                <a:sym typeface="Arial"/>
              </a:rPr>
              <a:t>Which important aquatic species may be at risk of population decline or habitat loss due to changes in water flows or levels?</a:t>
            </a:r>
          </a:p>
          <a:p>
            <a:pPr marL="0" marR="0" lvl="0" indent="0" algn="l" rtl="0">
              <a:lnSpc>
                <a:spcPct val="95000"/>
              </a:lnSpc>
              <a:spcBef>
                <a:spcPts val="0"/>
              </a:spcBef>
              <a:buSzPct val="25000"/>
              <a:buNone/>
            </a:pPr>
            <a:r>
              <a:rPr lang="en" sz="1200" b="0" i="0" u="none" strike="noStrike" cap="none" baseline="0" dirty="0">
                <a:solidFill>
                  <a:srgbClr val="4D626C"/>
                </a:solidFill>
                <a:latin typeface="Arial"/>
                <a:ea typeface="Arial"/>
                <a:cs typeface="Arial"/>
                <a:sym typeface="Arial"/>
              </a:rPr>
              <a:t>In which watersheds is the risk to these resources greatest?</a:t>
            </a:r>
          </a:p>
          <a:p>
            <a:pPr marL="0" marR="0" lvl="0" indent="0" algn="l" rtl="0">
              <a:lnSpc>
                <a:spcPct val="95000"/>
              </a:lnSpc>
              <a:spcBef>
                <a:spcPts val="0"/>
              </a:spcBef>
              <a:buSzPct val="25000"/>
              <a:buNone/>
            </a:pPr>
            <a:r>
              <a:rPr lang="en" sz="1200" b="0" i="0" u="none" strike="noStrike" cap="none" baseline="0" dirty="0">
                <a:solidFill>
                  <a:srgbClr val="4D626C"/>
                </a:solidFill>
                <a:latin typeface="Arial"/>
                <a:ea typeface="Arial"/>
                <a:cs typeface="Arial"/>
                <a:sym typeface="Arial"/>
              </a:rPr>
              <a:t>Which watersheds may serve as climate change refugia because they are expected to experience the least impact?</a:t>
            </a:r>
          </a:p>
          <a:p>
            <a:pPr marL="0" marR="0" lvl="0" indent="0" algn="l" rtl="0">
              <a:lnSpc>
                <a:spcPct val="95000"/>
              </a:lnSpc>
              <a:spcBef>
                <a:spcPts val="0"/>
              </a:spcBef>
              <a:buSzPct val="25000"/>
              <a:buNone/>
            </a:pPr>
            <a:r>
              <a:rPr lang="en" sz="1200" b="0" i="0" u="none" strike="noStrike" cap="none" baseline="0" dirty="0">
                <a:solidFill>
                  <a:srgbClr val="4D626C"/>
                </a:solidFill>
                <a:latin typeface="Arial"/>
                <a:ea typeface="Arial"/>
                <a:cs typeface="Arial"/>
                <a:sym typeface="Arial"/>
              </a:rPr>
              <a:t>Which watersheds are high priorities for management to sustain desired hydrologic functions under changing climate?</a:t>
            </a:r>
          </a:p>
          <a:p>
            <a:pPr marL="0" marR="0" lvl="0" indent="0" algn="l" rtl="0">
              <a:lnSpc>
                <a:spcPct val="95000"/>
              </a:lnSpc>
              <a:spcBef>
                <a:spcPts val="0"/>
              </a:spcBef>
              <a:buSzPct val="25000"/>
              <a:buNone/>
            </a:pPr>
            <a:r>
              <a:rPr lang="en" sz="1200" b="0" i="0" u="none" strike="noStrike" cap="none" baseline="0" dirty="0">
                <a:solidFill>
                  <a:srgbClr val="4D626C"/>
                </a:solidFill>
                <a:latin typeface="Arial"/>
                <a:ea typeface="Arial"/>
                <a:cs typeface="Arial"/>
                <a:sym typeface="Arial"/>
              </a:rPr>
              <a:t>What ecosystem services are most vulnerable to climate shifts or to the land- and water-use changes likely to accompany them?</a:t>
            </a:r>
          </a:p>
          <a:p>
            <a:pPr marL="0" marR="0" lvl="0" indent="0" algn="l" rtl="0">
              <a:lnSpc>
                <a:spcPct val="95000"/>
              </a:lnSpc>
              <a:spcBef>
                <a:spcPts val="0"/>
              </a:spcBef>
              <a:buSzPct val="25000"/>
              <a:buNone/>
            </a:pPr>
            <a:r>
              <a:rPr lang="en" sz="1200" b="0" i="0" u="none" strike="noStrike" cap="none" baseline="0" dirty="0">
                <a:solidFill>
                  <a:srgbClr val="4D626C"/>
                </a:solidFill>
                <a:latin typeface="Arial"/>
                <a:ea typeface="Arial"/>
                <a:cs typeface="Arial"/>
                <a:sym typeface="Arial"/>
              </a:rPr>
              <a:t>What watershed properties are likely to be affected by climate trends, such as changes in runoff from shrinking snowpacks, changing patterns of groundwater recharge, and loss of habitat for sensitive species?</a:t>
            </a:r>
          </a:p>
          <a:p>
            <a:pPr marL="0" marR="0" lvl="0" indent="0" algn="l" rtl="0">
              <a:lnSpc>
                <a:spcPct val="95000"/>
              </a:lnSpc>
              <a:spcBef>
                <a:spcPts val="0"/>
              </a:spcBef>
              <a:buSzPct val="25000"/>
              <a:buNone/>
            </a:pPr>
            <a:r>
              <a:rPr lang="en" sz="1200" b="0" i="0" u="none" strike="noStrike" cap="none" baseline="0" dirty="0">
                <a:solidFill>
                  <a:srgbClr val="4D626C"/>
                </a:solidFill>
                <a:latin typeface="Arial"/>
                <a:ea typeface="Arial"/>
                <a:cs typeface="Arial"/>
                <a:sym typeface="Arial"/>
              </a:rPr>
              <a:t>What management actions may reduce the unwanted effects of climate change, protect high value watershed resources, or increase watershed resilience?</a:t>
            </a:r>
          </a:p>
          <a:p>
            <a:pPr marL="0" marR="0" lvl="0" indent="0" algn="l" rtl="0">
              <a:lnSpc>
                <a:spcPct val="95000"/>
              </a:lnSpc>
              <a:spcBef>
                <a:spcPts val="0"/>
              </a:spcBef>
              <a:buSzPct val="25000"/>
              <a:buNone/>
            </a:pPr>
            <a:r>
              <a:rPr lang="en" sz="1200" b="0" i="0" u="none" strike="noStrike" cap="none" baseline="0" dirty="0">
                <a:solidFill>
                  <a:srgbClr val="4D626C"/>
                </a:solidFill>
                <a:latin typeface="Arial"/>
                <a:ea typeface="Arial"/>
                <a:cs typeface="Arial"/>
                <a:sym typeface="Arial"/>
              </a:rPr>
              <a:t>What measures can be used to detect and track evidence of climate-related change as early as possible? </a:t>
            </a:r>
          </a:p>
          <a:p>
            <a:endParaRPr dirty="0"/>
          </a:p>
          <a:p>
            <a:endParaRPr dirty="0"/>
          </a:p>
        </p:txBody>
      </p:sp>
      <p:sp>
        <p:nvSpPr>
          <p:cNvPr id="121" name="Shape 12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buSzPct val="25000"/>
              <a:buNone/>
            </a:pPr>
            <a:r>
              <a:rPr lang="en"/>
              <a:t> </a:t>
            </a:r>
          </a:p>
        </p:txBody>
      </p:sp>
    </p:spTree>
    <p:extLst>
      <p:ext uri="{BB962C8B-B14F-4D97-AF65-F5344CB8AC3E}">
        <p14:creationId xmlns:p14="http://schemas.microsoft.com/office/powerpoint/2010/main" val="11542196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r>
              <a:rPr lang="en-US" b="1" dirty="0"/>
              <a:t>Reference</a:t>
            </a:r>
            <a:r>
              <a:rPr lang="en-US" dirty="0"/>
              <a:t>: MJ Furniss</a:t>
            </a:r>
            <a:endParaRPr dirty="0"/>
          </a:p>
        </p:txBody>
      </p:sp>
      <p:sp>
        <p:nvSpPr>
          <p:cNvPr id="284" name="Shape 2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84704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buSzPct val="25000"/>
              <a:buNone/>
            </a:pPr>
            <a:r>
              <a:rPr lang="en"/>
              <a:t> </a:t>
            </a:r>
          </a:p>
        </p:txBody>
      </p:sp>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14" name="Shape 11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buSzPct val="25000"/>
              <a:buNone/>
            </a:pPr>
            <a:endParaRPr lang="en" sz="1800" b="0" i="0" u="none" strike="noStrike" cap="none" baseline="0" dirty="0"/>
          </a:p>
        </p:txBody>
      </p:sp>
    </p:spTree>
    <p:extLst>
      <p:ext uri="{BB962C8B-B14F-4D97-AF65-F5344CB8AC3E}">
        <p14:creationId xmlns:p14="http://schemas.microsoft.com/office/powerpoint/2010/main" val="3315006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63" name="Shape 16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a:p>
        </p:txBody>
      </p:sp>
      <p:sp>
        <p:nvSpPr>
          <p:cNvPr id="164" name="Shape 1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buSzPct val="25000"/>
              <a:buNone/>
            </a:pPr>
            <a:r>
              <a:rPr lang="en"/>
              <a:t> </a:t>
            </a:r>
          </a:p>
        </p:txBody>
      </p:sp>
    </p:spTree>
    <p:extLst>
      <p:ext uri="{BB962C8B-B14F-4D97-AF65-F5344CB8AC3E}">
        <p14:creationId xmlns:p14="http://schemas.microsoft.com/office/powerpoint/2010/main" val="23261385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1987" name="Notes Placeholder 2"/>
          <p:cNvSpPr>
            <a:spLocks noGrp="1"/>
          </p:cNvSpPr>
          <p:nvPr>
            <p:ph type="body" idx="1"/>
          </p:nvPr>
        </p:nvSpPr>
        <p:spPr bwMode="auto">
          <a:noFill/>
        </p:spPr>
        <p:txBody>
          <a:bodyPr/>
          <a:lstStyle/>
          <a:p>
            <a:pPr eaLnBrk="1" hangingPunct="1">
              <a:spcBef>
                <a:spcPct val="0"/>
              </a:spcBef>
            </a:pPr>
            <a:r>
              <a:rPr lang="en-US" dirty="0"/>
              <a:t>Team</a:t>
            </a:r>
            <a:r>
              <a:rPr lang="en-US" baseline="0" dirty="0"/>
              <a:t> members met, and outlined a stepwise approach to the assessment. One change displayed here: the first iteration assessed sensitivity before exposure, work showed that reversing these steps- looking at likely hydrologic changes resulting from exposure, enabled a more focused assessment of sensitivity.</a:t>
            </a:r>
            <a:endParaRPr lang="en-US" dirty="0"/>
          </a:p>
        </p:txBody>
      </p:sp>
      <p:sp>
        <p:nvSpPr>
          <p:cNvPr id="41988"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95898DCD-82E8-49B9-95C7-146044A6E94F}" type="slidenum">
              <a:rPr lang="en-US"/>
              <a:pPr/>
              <a:t>35</a:t>
            </a:fld>
            <a:endParaRPr lang="en-US" dirty="0"/>
          </a:p>
        </p:txBody>
      </p:sp>
    </p:spTree>
    <p:extLst>
      <p:ext uri="{BB962C8B-B14F-4D97-AF65-F5344CB8AC3E}">
        <p14:creationId xmlns:p14="http://schemas.microsoft.com/office/powerpoint/2010/main" val="31788908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Reference</a:t>
            </a:r>
            <a:r>
              <a:rPr lang="en-US" dirty="0"/>
              <a:t>:</a:t>
            </a:r>
            <a:r>
              <a:rPr lang="en-US" baseline="0" dirty="0"/>
              <a:t> </a:t>
            </a:r>
            <a:r>
              <a:rPr lang="en-US" dirty="0"/>
              <a:t>From:</a:t>
            </a:r>
            <a:r>
              <a:rPr lang="en-US" baseline="0" dirty="0"/>
              <a:t> </a:t>
            </a:r>
            <a:r>
              <a:rPr lang="en-US" sz="1200" spc="-10" dirty="0">
                <a:solidFill>
                  <a:srgbClr val="888888"/>
                </a:solidFill>
                <a:latin typeface="+mn-lt"/>
                <a:cs typeface="Calibri"/>
              </a:rPr>
              <a:t> </a:t>
            </a:r>
            <a:r>
              <a:rPr lang="en-US" sz="1200" spc="0" dirty="0">
                <a:solidFill>
                  <a:srgbClr val="888888"/>
                </a:solidFill>
                <a:latin typeface="+mn-lt"/>
                <a:cs typeface="Calibri"/>
              </a:rPr>
              <a:t>El</a:t>
            </a:r>
            <a:r>
              <a:rPr lang="en-US" sz="1200" spc="-15" dirty="0">
                <a:solidFill>
                  <a:srgbClr val="888888"/>
                </a:solidFill>
                <a:latin typeface="+mn-lt"/>
                <a:cs typeface="Calibri"/>
              </a:rPr>
              <a:t>i</a:t>
            </a:r>
            <a:r>
              <a:rPr lang="en-US" sz="1200" spc="0" dirty="0">
                <a:solidFill>
                  <a:srgbClr val="888888"/>
                </a:solidFill>
                <a:latin typeface="+mn-lt"/>
                <a:cs typeface="Calibri"/>
              </a:rPr>
              <a:t>sab</a:t>
            </a:r>
            <a:r>
              <a:rPr lang="en-US" sz="1200" spc="-20" dirty="0">
                <a:solidFill>
                  <a:srgbClr val="888888"/>
                </a:solidFill>
                <a:latin typeface="+mn-lt"/>
                <a:cs typeface="Calibri"/>
              </a:rPr>
              <a:t>e</a:t>
            </a:r>
            <a:r>
              <a:rPr lang="en-US" sz="1200" spc="0" dirty="0">
                <a:solidFill>
                  <a:srgbClr val="888888"/>
                </a:solidFill>
                <a:latin typeface="+mn-lt"/>
                <a:cs typeface="Calibri"/>
              </a:rPr>
              <a:t>th</a:t>
            </a:r>
            <a:r>
              <a:rPr lang="en-US" sz="1200" spc="20" dirty="0">
                <a:solidFill>
                  <a:srgbClr val="888888"/>
                </a:solidFill>
                <a:latin typeface="+mn-lt"/>
                <a:cs typeface="Calibri"/>
              </a:rPr>
              <a:t> </a:t>
            </a:r>
            <a:r>
              <a:rPr lang="en-US" sz="1200" spc="0" dirty="0" err="1">
                <a:solidFill>
                  <a:srgbClr val="888888"/>
                </a:solidFill>
                <a:latin typeface="+mn-lt"/>
                <a:cs typeface="Calibri"/>
              </a:rPr>
              <a:t>Simel</a:t>
            </a:r>
            <a:r>
              <a:rPr lang="en-US" sz="1200" spc="-45" dirty="0" err="1">
                <a:solidFill>
                  <a:srgbClr val="888888"/>
                </a:solidFill>
                <a:latin typeface="+mn-lt"/>
                <a:cs typeface="Calibri"/>
              </a:rPr>
              <a:t>t</a:t>
            </a:r>
            <a:r>
              <a:rPr lang="en-US" sz="1200" spc="0" dirty="0" err="1">
                <a:solidFill>
                  <a:srgbClr val="888888"/>
                </a:solidFill>
                <a:latin typeface="+mn-lt"/>
                <a:cs typeface="Calibri"/>
              </a:rPr>
              <a:t>on</a:t>
            </a:r>
            <a:r>
              <a:rPr lang="en-US" sz="1200" spc="0" dirty="0">
                <a:solidFill>
                  <a:srgbClr val="888888"/>
                </a:solidFill>
                <a:latin typeface="+mn-lt"/>
                <a:cs typeface="Calibri"/>
              </a:rPr>
              <a:t> &amp; Le Thi </a:t>
            </a:r>
            <a:r>
              <a:rPr lang="en-US" sz="1200" spc="-254" dirty="0">
                <a:solidFill>
                  <a:srgbClr val="888888"/>
                </a:solidFill>
                <a:latin typeface="+mn-lt"/>
                <a:cs typeface="Calibri"/>
              </a:rPr>
              <a:t>T</a:t>
            </a:r>
            <a:r>
              <a:rPr lang="en-US" sz="1200" spc="0" dirty="0">
                <a:solidFill>
                  <a:srgbClr val="888888"/>
                </a:solidFill>
                <a:latin typeface="+mn-lt"/>
                <a:cs typeface="Calibri"/>
              </a:rPr>
              <a:t>am</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a:t>
            </a:r>
            <a:r>
              <a:rPr lang="en-US" sz="1200" dirty="0">
                <a:solidFill>
                  <a:srgbClr val="888888"/>
                </a:solidFill>
                <a:latin typeface="+mn-lt"/>
                <a:cs typeface="Calibri"/>
              </a:rPr>
              <a:t>Hanoi Se</a:t>
            </a:r>
            <a:r>
              <a:rPr lang="en-US" sz="1200" spc="-15" dirty="0">
                <a:solidFill>
                  <a:srgbClr val="888888"/>
                </a:solidFill>
                <a:latin typeface="+mn-lt"/>
                <a:cs typeface="Calibri"/>
              </a:rPr>
              <a:t>p</a:t>
            </a:r>
            <a:r>
              <a:rPr lang="en-US" sz="1200" spc="0" dirty="0">
                <a:solidFill>
                  <a:srgbClr val="888888"/>
                </a:solidFill>
                <a:latin typeface="+mn-lt"/>
                <a:cs typeface="Calibri"/>
              </a:rPr>
              <a:t>t 4-5</a:t>
            </a:r>
            <a:r>
              <a:rPr lang="en-US" sz="1200" spc="-10" dirty="0">
                <a:solidFill>
                  <a:srgbClr val="888888"/>
                </a:solidFill>
                <a:latin typeface="+mn-lt"/>
                <a:cs typeface="Calibri"/>
              </a:rPr>
              <a:t> 2013</a:t>
            </a:r>
          </a:p>
        </p:txBody>
      </p:sp>
      <p:sp>
        <p:nvSpPr>
          <p:cNvPr id="4" name="Slide Number Placeholder 3"/>
          <p:cNvSpPr>
            <a:spLocks noGrp="1"/>
          </p:cNvSpPr>
          <p:nvPr>
            <p:ph type="sldNum" sz="quarter" idx="10"/>
          </p:nvPr>
        </p:nvSpPr>
        <p:spPr/>
        <p:txBody>
          <a:bodyPr/>
          <a:lstStyle/>
          <a:p>
            <a:fld id="{CFC0BFBD-3EFA-4943-9035-EB69CB5A88B1}" type="slidenum">
              <a:rPr lang="en-US" smtClean="0"/>
              <a:t>37</a:t>
            </a:fld>
            <a:endParaRPr lang="en-US"/>
          </a:p>
        </p:txBody>
      </p:sp>
    </p:spTree>
    <p:extLst>
      <p:ext uri="{BB962C8B-B14F-4D97-AF65-F5344CB8AC3E}">
        <p14:creationId xmlns:p14="http://schemas.microsoft.com/office/powerpoint/2010/main" val="6769957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H" sz="1200" b="1" i="0" u="none" strike="noStrike" cap="none" baseline="0" dirty="0">
                <a:latin typeface="Arial"/>
                <a:ea typeface="Arial"/>
                <a:cs typeface="Arial"/>
                <a:sym typeface="Arial"/>
              </a:rPr>
              <a:t>Reference:  USFS </a:t>
            </a:r>
            <a:r>
              <a:rPr lang="fr-CH" sz="1200" b="1" i="0" u="none" strike="noStrike" cap="none" baseline="0" dirty="0" err="1">
                <a:latin typeface="Arial"/>
                <a:ea typeface="Arial"/>
                <a:cs typeface="Arial"/>
                <a:sym typeface="Arial"/>
              </a:rPr>
              <a:t>Watershed</a:t>
            </a:r>
            <a:r>
              <a:rPr lang="fr-CH" sz="1200" b="1" i="0" u="none" strike="noStrike" cap="none" baseline="0" dirty="0">
                <a:latin typeface="Arial"/>
                <a:ea typeface="Arial"/>
                <a:cs typeface="Arial"/>
                <a:sym typeface="Arial"/>
              </a:rPr>
              <a:t> </a:t>
            </a:r>
            <a:r>
              <a:rPr lang="fr-CH" sz="1200" b="1" i="0" u="none" strike="noStrike" cap="none" baseline="0" dirty="0" err="1">
                <a:latin typeface="Arial"/>
                <a:ea typeface="Arial"/>
                <a:cs typeface="Arial"/>
                <a:sym typeface="Arial"/>
              </a:rPr>
              <a:t>Vulnerability</a:t>
            </a:r>
            <a:r>
              <a:rPr lang="fr-CH" sz="1200" b="1" i="0" u="none" strike="noStrike" cap="none" baseline="0" dirty="0">
                <a:latin typeface="Arial"/>
                <a:ea typeface="Arial"/>
                <a:cs typeface="Arial"/>
                <a:sym typeface="Arial"/>
              </a:rPr>
              <a:t> Assessment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CH" sz="1200" b="1" i="0" u="none" strike="noStrike" cap="none" baseline="0" dirty="0">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CH" sz="1200" b="1" i="0" u="none" strike="noStrike" cap="none" baseline="0" dirty="0">
                <a:latin typeface="Arial"/>
                <a:ea typeface="Arial"/>
                <a:cs typeface="Arial"/>
                <a:sym typeface="Arial"/>
              </a:rPr>
              <a:t>Key message:</a:t>
            </a:r>
          </a:p>
          <a:p>
            <a:r>
              <a:rPr lang="en-US" dirty="0"/>
              <a:t>Often, the trend</a:t>
            </a:r>
            <a:r>
              <a:rPr lang="en-US" baseline="0" dirty="0"/>
              <a:t> in historic data relevant to place is more compelling than more abstract projections. For the western US, the work of best fit between historic data and the multitude of projections has been done by the CIG at the University of Washington, these modeling data is available to forests in regions 1,2,3,4 and 6.</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0D213D9-EBCC-4A52-B5C2-803127ADE826}" type="slidenum">
              <a:rPr lang="en-US" smtClean="0"/>
              <a:pPr/>
              <a:t>38</a:t>
            </a:fld>
            <a:endParaRPr lang="en-US" dirty="0"/>
          </a:p>
        </p:txBody>
      </p:sp>
    </p:spTree>
    <p:extLst>
      <p:ext uri="{BB962C8B-B14F-4D97-AF65-F5344CB8AC3E}">
        <p14:creationId xmlns:p14="http://schemas.microsoft.com/office/powerpoint/2010/main" val="1603533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dirty="0"/>
          </a:p>
        </p:txBody>
      </p:sp>
    </p:spTree>
    <p:extLst>
      <p:ext uri="{BB962C8B-B14F-4D97-AF65-F5344CB8AC3E}">
        <p14:creationId xmlns:p14="http://schemas.microsoft.com/office/powerpoint/2010/main" val="21983536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a:t>
            </a:r>
            <a:r>
              <a:rPr lang="en-US" dirty="0"/>
              <a:t>: Graphic from Climate Wizard by The Natural Conservancy</a:t>
            </a:r>
          </a:p>
          <a:p>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39</a:t>
            </a:fld>
            <a:endParaRPr lang="en-US"/>
          </a:p>
        </p:txBody>
      </p:sp>
    </p:spTree>
    <p:extLst>
      <p:ext uri="{BB962C8B-B14F-4D97-AF65-F5344CB8AC3E}">
        <p14:creationId xmlns:p14="http://schemas.microsoft.com/office/powerpoint/2010/main" val="1113952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Reference</a:t>
            </a:r>
            <a:r>
              <a:rPr lang="en-US" dirty="0"/>
              <a:t>: </a:t>
            </a:r>
            <a:r>
              <a:rPr lang="en-US" sz="1200" dirty="0"/>
              <a:t>Furniss, Michael J.; Roby, Ken B.; </a:t>
            </a:r>
            <a:r>
              <a:rPr lang="en-US" sz="1200" dirty="0" err="1"/>
              <a:t>Cenderelli</a:t>
            </a:r>
            <a:r>
              <a:rPr lang="en-US" sz="1200" dirty="0"/>
              <a:t>, Dan; </a:t>
            </a:r>
            <a:r>
              <a:rPr lang="en-US" sz="1200" dirty="0" err="1"/>
              <a:t>Chatel</a:t>
            </a:r>
            <a:r>
              <a:rPr lang="en-US" sz="1200" dirty="0"/>
              <a:t>, John; Clifton, Caty F.; </a:t>
            </a:r>
            <a:r>
              <a:rPr lang="en-US" sz="1200" dirty="0" err="1"/>
              <a:t>Clingenpeel</a:t>
            </a:r>
            <a:r>
              <a:rPr lang="en-US" sz="1200" dirty="0"/>
              <a:t>, Alan; Hays, Polly E.; Higgins, Dale; Hodges, Ken; Howe, Carol; </a:t>
            </a:r>
            <a:r>
              <a:rPr lang="en-US" sz="1200" dirty="0" err="1"/>
              <a:t>Jungst</a:t>
            </a:r>
            <a:r>
              <a:rPr lang="en-US" sz="1200" dirty="0"/>
              <a:t>, Laura; Louie, Joan; Mai, Christine; Martinez, Ralph; Overton, Kerry; Staab, Brian P.; Steinke, Rory;  </a:t>
            </a:r>
            <a:r>
              <a:rPr lang="en-US" sz="1200" dirty="0" err="1"/>
              <a:t>Weinhold</a:t>
            </a:r>
            <a:r>
              <a:rPr lang="en-US" sz="1200" dirty="0"/>
              <a:t>, Mark. 2013. </a:t>
            </a:r>
            <a:r>
              <a:rPr lang="en-US" sz="1200" b="1" dirty="0"/>
              <a:t>Assessing the vulnerability of watersheds to climate change: results of national forest watershed vulnerability pilot assessments. </a:t>
            </a:r>
            <a:r>
              <a:rPr lang="en-US" sz="1200" dirty="0"/>
              <a:t>Gen. Tech. Rep. PNW-GTR-884. Portland, OR: U.S. Department of Agriculture, Forest Service, Pacific Northwest Research Station. 32 p. plus appendix. </a:t>
            </a:r>
            <a:r>
              <a:rPr lang="en-US" sz="1200" u="sng" dirty="0">
                <a:solidFill>
                  <a:schemeClr val="hlink"/>
                </a:solidFill>
                <a:hlinkClick r:id="rId3"/>
              </a:rPr>
              <a:t>http://bit.ly/watervulnerability</a:t>
            </a:r>
            <a:endParaRPr lang="en-US" sz="120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40</a:t>
            </a:fld>
            <a:endParaRPr lang="en-US"/>
          </a:p>
        </p:txBody>
      </p:sp>
    </p:spTree>
    <p:extLst>
      <p:ext uri="{BB962C8B-B14F-4D97-AF65-F5344CB8AC3E}">
        <p14:creationId xmlns:p14="http://schemas.microsoft.com/office/powerpoint/2010/main" val="26476114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spcAft>
                <a:spcPts val="600"/>
              </a:spcAft>
            </a:pPr>
            <a:r>
              <a:rPr lang="en-US" b="1" dirty="0"/>
              <a:t>Reference</a:t>
            </a:r>
            <a:r>
              <a:rPr lang="en-US" dirty="0"/>
              <a:t>: </a:t>
            </a:r>
            <a:r>
              <a:rPr lang="en-US" sz="1200" dirty="0"/>
              <a:t>Furniss, Michael J.; Roby, Ken B.; </a:t>
            </a:r>
            <a:r>
              <a:rPr lang="en-US" sz="1200" dirty="0" err="1"/>
              <a:t>Cenderelli</a:t>
            </a:r>
            <a:r>
              <a:rPr lang="en-US" sz="1200" dirty="0"/>
              <a:t>, Dan; </a:t>
            </a:r>
            <a:r>
              <a:rPr lang="en-US" sz="1200" dirty="0" err="1"/>
              <a:t>Chatel</a:t>
            </a:r>
            <a:r>
              <a:rPr lang="en-US" sz="1200" dirty="0"/>
              <a:t>, John; Clifton, Caty F.; </a:t>
            </a:r>
            <a:r>
              <a:rPr lang="en-US" sz="1200" dirty="0" err="1"/>
              <a:t>Clingenpeel</a:t>
            </a:r>
            <a:r>
              <a:rPr lang="en-US" sz="1200" dirty="0"/>
              <a:t>, Alan; Hays, Polly E.; Higgins, Dale; Hodges, Ken; Howe, Carol; </a:t>
            </a:r>
            <a:r>
              <a:rPr lang="en-US" sz="1200" dirty="0" err="1"/>
              <a:t>Jungst</a:t>
            </a:r>
            <a:r>
              <a:rPr lang="en-US" sz="1200" dirty="0"/>
              <a:t>, Laura; Louie, Joan; Mai, Christine; Martinez, Ralph; Overton, Kerry; Staab, Brian P.; Steinke, Rory;  </a:t>
            </a:r>
            <a:r>
              <a:rPr lang="en-US" sz="1200" dirty="0" err="1"/>
              <a:t>Weinhold</a:t>
            </a:r>
            <a:r>
              <a:rPr lang="en-US" sz="1200" dirty="0"/>
              <a:t>, Mark. 2013. </a:t>
            </a:r>
            <a:r>
              <a:rPr lang="en-US" sz="1200" b="1" dirty="0"/>
              <a:t>Assessing the vulnerability of watersheds to climate change: results of national forest watershed vulnerability pilot assessments. </a:t>
            </a:r>
            <a:r>
              <a:rPr lang="en-US" sz="1200" dirty="0"/>
              <a:t>Gen. Tech. Rep. PNW-GTR-884. Portland, OR: U.S. Department of Agriculture, Forest Service, Pacific Northwest Research Station. 32 p. plus appendix. </a:t>
            </a:r>
            <a:r>
              <a:rPr lang="en-US" sz="1200" u="sng" dirty="0">
                <a:solidFill>
                  <a:schemeClr val="hlink"/>
                </a:solidFill>
                <a:hlinkClick r:id="rId3"/>
              </a:rPr>
              <a:t>http://bit.ly/watervulnerability</a:t>
            </a:r>
            <a:endParaRPr lang="en-US" sz="1200" dirty="0"/>
          </a:p>
          <a:p>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41</a:t>
            </a:fld>
            <a:endParaRPr lang="en-US"/>
          </a:p>
        </p:txBody>
      </p:sp>
    </p:spTree>
    <p:extLst>
      <p:ext uri="{BB962C8B-B14F-4D97-AF65-F5344CB8AC3E}">
        <p14:creationId xmlns:p14="http://schemas.microsoft.com/office/powerpoint/2010/main" val="14886008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 b="1" dirty="0">
                <a:sym typeface="Calibri"/>
              </a:rPr>
              <a:t>A Vulnerable Watershed</a:t>
            </a:r>
          </a:p>
          <a:p>
            <a:pPr marL="171450" lvl="0" indent="-171450">
              <a:lnSpc>
                <a:spcPct val="130000"/>
              </a:lnSpc>
              <a:buFont typeface="Arial" panose="020B0604020202020204" pitchFamily="34" charset="0"/>
              <a:buChar char="•"/>
            </a:pPr>
            <a:r>
              <a:rPr lang="en" dirty="0">
                <a:sym typeface="Calibri"/>
              </a:rPr>
              <a:t>Waterbodies are listed as impaired or threatened</a:t>
            </a:r>
          </a:p>
          <a:p>
            <a:pPr marL="171450" lvl="0" indent="-171450">
              <a:lnSpc>
                <a:spcPct val="130000"/>
              </a:lnSpc>
              <a:buFont typeface="Arial" panose="020B0604020202020204" pitchFamily="34" charset="0"/>
              <a:buChar char="•"/>
            </a:pPr>
            <a:r>
              <a:rPr lang="en" dirty="0">
                <a:sym typeface="Calibri"/>
              </a:rPr>
              <a:t>Aquatic organism consumption advisories exist for 20% or more of the watershed</a:t>
            </a:r>
          </a:p>
          <a:p>
            <a:pPr marL="171450" lvl="0" indent="-171450">
              <a:lnSpc>
                <a:spcPct val="130000"/>
              </a:lnSpc>
              <a:buFont typeface="Arial" panose="020B0604020202020204" pitchFamily="34" charset="0"/>
              <a:buChar char="•"/>
            </a:pPr>
            <a:r>
              <a:rPr lang="en" dirty="0">
                <a:sym typeface="Calibri"/>
              </a:rPr>
              <a:t>Considerable evidence of acidification or nutrient enrichment due to atmospheric pollution</a:t>
            </a:r>
          </a:p>
          <a:p>
            <a:pPr marL="171450" lvl="0" indent="-171450">
              <a:lnSpc>
                <a:spcPct val="130000"/>
              </a:lnSpc>
              <a:buFont typeface="Arial" panose="020B0604020202020204" pitchFamily="34" charset="0"/>
              <a:buChar char="•"/>
            </a:pPr>
            <a:r>
              <a:rPr lang="en" dirty="0">
                <a:sym typeface="Calibri"/>
              </a:rPr>
              <a:t>Significant departure from natural streamflow condition and  changes to aquatic habitat, channel morphology, and riparian vegetation</a:t>
            </a:r>
          </a:p>
          <a:p>
            <a:pPr marL="171450" lvl="0" indent="-171450">
              <a:lnSpc>
                <a:spcPct val="130000"/>
              </a:lnSpc>
              <a:buFont typeface="Arial" panose="020B0604020202020204" pitchFamily="34" charset="0"/>
              <a:buChar char="•"/>
            </a:pPr>
            <a:r>
              <a:rPr lang="en" dirty="0">
                <a:sym typeface="Calibri"/>
              </a:rPr>
              <a:t>Small amounts of continuous high quality aquatic habitat with most stream channels showing evidence of degraded conditions</a:t>
            </a:r>
          </a:p>
          <a:p>
            <a:pPr marL="171450" lvl="0" indent="-171450">
              <a:lnSpc>
                <a:spcPct val="130000"/>
              </a:lnSpc>
              <a:buFont typeface="Arial" panose="020B0604020202020204" pitchFamily="34" charset="0"/>
              <a:buChar char="•"/>
            </a:pPr>
            <a:r>
              <a:rPr lang="en" dirty="0">
                <a:sym typeface="Calibri"/>
              </a:rPr>
              <a:t>Small wildly scattered populations of native aquatic species and pervasive introduced species</a:t>
            </a:r>
          </a:p>
          <a:p>
            <a:pPr marL="171450" lvl="0" indent="-171450">
              <a:lnSpc>
                <a:spcPct val="130000"/>
              </a:lnSpc>
              <a:buFont typeface="Arial" panose="020B0604020202020204" pitchFamily="34" charset="0"/>
              <a:buChar char="•"/>
            </a:pPr>
            <a:r>
              <a:rPr lang="en" dirty="0">
                <a:sym typeface="Calibri"/>
              </a:rPr>
              <a:t>Large percent of riparian vegetation not in proper functioning condition</a:t>
            </a:r>
          </a:p>
          <a:p>
            <a:pPr marL="171450" lvl="0" indent="-171450">
              <a:lnSpc>
                <a:spcPct val="130000"/>
              </a:lnSpc>
              <a:buFont typeface="Arial" panose="020B0604020202020204" pitchFamily="34" charset="0"/>
              <a:buChar char="•"/>
            </a:pPr>
            <a:r>
              <a:rPr lang="en" dirty="0">
                <a:sym typeface="Calibri"/>
              </a:rPr>
              <a:t>High road densities, greater than 15% of road network is hydrologically connected, and poorly maintained roads</a:t>
            </a:r>
            <a:r>
              <a:rPr lang="en-US" dirty="0">
                <a:sym typeface="Calibri"/>
              </a:rPr>
              <a:t>.  Drainage features have high or unknown risks and problems. </a:t>
            </a:r>
          </a:p>
          <a:p>
            <a:pPr marL="171450" lvl="0" indent="-171450">
              <a:lnSpc>
                <a:spcPct val="130000"/>
              </a:lnSpc>
              <a:buFont typeface="Arial" panose="020B0604020202020204" pitchFamily="34" charset="0"/>
              <a:buChar char="•"/>
            </a:pPr>
            <a:endParaRPr lang="en-US" dirty="0">
              <a:sym typeface="Calibri"/>
            </a:endParaRPr>
          </a:p>
          <a:p>
            <a:pPr marL="171450" lvl="0" indent="-171450">
              <a:lnSpc>
                <a:spcPct val="130000"/>
              </a:lnSpc>
              <a:buFont typeface="Arial" panose="020B0604020202020204" pitchFamily="34" charset="0"/>
              <a:buChar char="•"/>
            </a:pPr>
            <a:r>
              <a:rPr lang="en" dirty="0">
                <a:sym typeface="Calibri"/>
              </a:rPr>
              <a:t>Soils with evidence of significant alteration to reference soil condition </a:t>
            </a:r>
          </a:p>
          <a:p>
            <a:pPr marL="171450" lvl="0" indent="-171450">
              <a:lnSpc>
                <a:spcPct val="130000"/>
              </a:lnSpc>
              <a:buFont typeface="Arial" panose="020B0604020202020204" pitchFamily="34" charset="0"/>
              <a:buChar char="•"/>
            </a:pPr>
            <a:r>
              <a:rPr lang="en" dirty="0">
                <a:sym typeface="Calibri"/>
              </a:rPr>
              <a:t>Fire regime condition class has a high departure from the reference fire regime</a:t>
            </a:r>
          </a:p>
          <a:p>
            <a:pPr marL="171450" lvl="0" indent="-171450">
              <a:lnSpc>
                <a:spcPct val="130000"/>
              </a:lnSpc>
              <a:buFont typeface="Arial" panose="020B0604020202020204" pitchFamily="34" charset="0"/>
              <a:buChar char="•"/>
            </a:pPr>
            <a:r>
              <a:rPr lang="en" dirty="0">
                <a:sym typeface="Calibri"/>
              </a:rPr>
              <a:t>More than 15% NFS forest land is not supporting forest cover,</a:t>
            </a:r>
          </a:p>
          <a:p>
            <a:pPr marL="171450" lvl="0" indent="-171450">
              <a:lnSpc>
                <a:spcPct val="130000"/>
              </a:lnSpc>
              <a:buFont typeface="Arial" panose="020B0604020202020204" pitchFamily="34" charset="0"/>
              <a:buChar char="•"/>
            </a:pPr>
            <a:r>
              <a:rPr lang="en" dirty="0">
                <a:sym typeface="Calibri"/>
              </a:rPr>
              <a:t>Less than 60% of active range allotments meet Forest Plan direction for ecological condition</a:t>
            </a:r>
          </a:p>
          <a:p>
            <a:pPr marL="171450" lvl="0" indent="-171450">
              <a:lnSpc>
                <a:spcPct val="130000"/>
              </a:lnSpc>
              <a:buFont typeface="Arial" panose="020B0604020202020204" pitchFamily="34" charset="0"/>
              <a:buChar char="•"/>
            </a:pPr>
            <a:r>
              <a:rPr lang="en" dirty="0">
                <a:sym typeface="Calibri"/>
              </a:rPr>
              <a:t>Non-native terrestrial plant invasive species populations infest more than 20% of the watershed</a:t>
            </a:r>
          </a:p>
          <a:p>
            <a:pPr marL="171450" lvl="0" indent="-171450">
              <a:lnSpc>
                <a:spcPct val="130000"/>
              </a:lnSpc>
              <a:buFont typeface="Arial" panose="020B0604020202020204" pitchFamily="34" charset="0"/>
              <a:buChar char="•"/>
            </a:pPr>
            <a:r>
              <a:rPr lang="en" dirty="0">
                <a:sym typeface="Calibri"/>
              </a:rPr>
              <a:t>More than 20% of the forested land has the potential for experiencing significant tree mortality</a:t>
            </a:r>
            <a:endParaRPr lang="en"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Reference</a:t>
            </a:r>
            <a:r>
              <a:rPr lang="en-US" dirty="0"/>
              <a:t>: </a:t>
            </a:r>
            <a:r>
              <a:rPr lang="en-US" sz="1200" dirty="0"/>
              <a:t>Furniss, Michael J.; Roby, Ken B.; </a:t>
            </a:r>
            <a:r>
              <a:rPr lang="en-US" sz="1200" dirty="0" err="1"/>
              <a:t>Cenderelli</a:t>
            </a:r>
            <a:r>
              <a:rPr lang="en-US" sz="1200" dirty="0"/>
              <a:t>, Dan; </a:t>
            </a:r>
            <a:r>
              <a:rPr lang="en-US" sz="1200" dirty="0" err="1"/>
              <a:t>Chatel</a:t>
            </a:r>
            <a:r>
              <a:rPr lang="en-US" sz="1200" dirty="0"/>
              <a:t>, John; Clifton, Caty F.; </a:t>
            </a:r>
            <a:r>
              <a:rPr lang="en-US" sz="1200" dirty="0" err="1"/>
              <a:t>Clingenpeel</a:t>
            </a:r>
            <a:r>
              <a:rPr lang="en-US" sz="1200" dirty="0"/>
              <a:t>, Alan; Hays, Polly E.; Higgins, Dale; Hodges, Ken; Howe, Carol; </a:t>
            </a:r>
            <a:r>
              <a:rPr lang="en-US" sz="1200" dirty="0" err="1"/>
              <a:t>Jungst</a:t>
            </a:r>
            <a:r>
              <a:rPr lang="en-US" sz="1200" dirty="0"/>
              <a:t>, Laura; Louie, Joan; Mai, Christine; Martinez, Ralph; Overton, Kerry; Staab, Brian P.; Steinke, Rory;  </a:t>
            </a:r>
            <a:r>
              <a:rPr lang="en-US" sz="1200" dirty="0" err="1"/>
              <a:t>Weinhold</a:t>
            </a:r>
            <a:r>
              <a:rPr lang="en-US" sz="1200" dirty="0"/>
              <a:t>, Mark. 2013. </a:t>
            </a:r>
            <a:r>
              <a:rPr lang="en-US" sz="1200" b="1" dirty="0"/>
              <a:t>Assessing the vulnerability of watersheds to climate change: results of national forest watershed vulnerability pilot assessments. </a:t>
            </a:r>
            <a:r>
              <a:rPr lang="en-US" sz="1200" dirty="0"/>
              <a:t>Gen. Tech. Rep. PNW-GTR-884. Portland, OR: U.S. Department of Agriculture, Forest Service, Pacific Northwest Research Station. 32 p. plus appendix. </a:t>
            </a:r>
            <a:r>
              <a:rPr lang="en-US" sz="1200" u="sng" dirty="0">
                <a:solidFill>
                  <a:schemeClr val="hlink"/>
                </a:solidFill>
                <a:hlinkClick r:id="rId3"/>
              </a:rPr>
              <a:t>http://bit.ly/watervulnerability</a:t>
            </a:r>
            <a:endParaRPr lang="en-US" sz="1200" u="sng" dirty="0">
              <a:solidFill>
                <a:schemeClr val="hlink"/>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u="sng" dirty="0">
              <a:solidFill>
                <a:schemeClr val="hlink"/>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42</a:t>
            </a:fld>
            <a:endParaRPr lang="en-US"/>
          </a:p>
        </p:txBody>
      </p:sp>
    </p:spTree>
    <p:extLst>
      <p:ext uri="{BB962C8B-B14F-4D97-AF65-F5344CB8AC3E}">
        <p14:creationId xmlns:p14="http://schemas.microsoft.com/office/powerpoint/2010/main" val="22061244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Shape 4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34" name="Shape 43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buSzPct val="25000"/>
              <a:buFont typeface="Arial"/>
              <a:buNone/>
            </a:pPr>
            <a:r>
              <a:rPr lang="fr-CH" sz="1200" b="1" i="0" u="none" strike="noStrike" cap="none" baseline="0" dirty="0">
                <a:latin typeface="Arial"/>
                <a:ea typeface="Arial"/>
                <a:cs typeface="Arial"/>
                <a:sym typeface="Arial"/>
              </a:rPr>
              <a:t>Reference: </a:t>
            </a:r>
            <a:r>
              <a:rPr lang="fr-CH" sz="1200" b="0" i="0" u="none" strike="noStrike" cap="none" baseline="0" dirty="0">
                <a:latin typeface="Arial"/>
                <a:ea typeface="Arial"/>
                <a:cs typeface="Arial"/>
                <a:sym typeface="Arial"/>
              </a:rPr>
              <a:t>Graphic by MJ Furniss</a:t>
            </a:r>
          </a:p>
          <a:p>
            <a:endParaRPr lang="en-US" dirty="0"/>
          </a:p>
          <a:p>
            <a:endParaRPr dirty="0"/>
          </a:p>
        </p:txBody>
      </p:sp>
      <p:sp>
        <p:nvSpPr>
          <p:cNvPr id="435" name="Shape 43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buSzPct val="25000"/>
              <a:buNone/>
            </a:pPr>
            <a:r>
              <a:rPr lang="en"/>
              <a:t> </a:t>
            </a:r>
          </a:p>
        </p:txBody>
      </p:sp>
    </p:spTree>
    <p:extLst>
      <p:ext uri="{BB962C8B-B14F-4D97-AF65-F5344CB8AC3E}">
        <p14:creationId xmlns:p14="http://schemas.microsoft.com/office/powerpoint/2010/main" val="4572771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H" sz="1200" b="1" i="0" u="none" strike="noStrike" cap="none" baseline="0" dirty="0">
                <a:latin typeface="Arial"/>
                <a:ea typeface="Arial"/>
                <a:cs typeface="Arial"/>
                <a:sym typeface="Arial"/>
              </a:rPr>
              <a:t>Key message:</a:t>
            </a:r>
          </a:p>
          <a:p>
            <a:pPr marL="0" indent="0">
              <a:buNone/>
            </a:pPr>
            <a:r>
              <a:rPr lang="en-US" sz="1200" dirty="0"/>
              <a:t>Poverty and limited education are barriers: Women in general have less access to education and information that would allow them to manage climate-related risks</a:t>
            </a:r>
          </a:p>
          <a:p>
            <a:pPr marL="0" indent="0">
              <a:buNone/>
            </a:pPr>
            <a:endParaRPr lang="en-US" sz="1200" dirty="0"/>
          </a:p>
          <a:p>
            <a:pPr marL="0" indent="0">
              <a:buNone/>
            </a:pPr>
            <a:r>
              <a:rPr lang="en-US" sz="1200" dirty="0"/>
              <a:t>With good opportunities, women can and do influence change.  </a:t>
            </a:r>
            <a:br>
              <a:rPr lang="en-US" sz="1200" dirty="0"/>
            </a:br>
            <a:r>
              <a:rPr lang="en-US" sz="1200" dirty="0"/>
              <a:t>Women have a strong base of traditional/environmental knowledge from raising families, collecting/managing resources.  Women more likely than men to use resources for family health/economic stability, and more likely to change strategies in response to new information to minimize risk.</a:t>
            </a:r>
          </a:p>
          <a:p>
            <a:pPr marL="0" indent="0">
              <a:buNone/>
            </a:pPr>
            <a:r>
              <a:rPr lang="en-US" sz="1200" dirty="0"/>
              <a:t>This requires that climate change interventions recognizes women’s change agents role and link it with development, rather than always treating them as victims.</a:t>
            </a:r>
          </a:p>
          <a:p>
            <a:pPr marL="0" indent="0">
              <a:buNone/>
            </a:pPr>
            <a:endParaRPr lang="en-US" sz="1200" dirty="0"/>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9C26B8D-D324-4528-A949-6027C94D05BD}" type="slidenum">
              <a:rPr lang="en-US" smtClean="0"/>
              <a:t>44</a:t>
            </a:fld>
            <a:endParaRPr lang="en-US"/>
          </a:p>
        </p:txBody>
      </p:sp>
    </p:spTree>
    <p:extLst>
      <p:ext uri="{BB962C8B-B14F-4D97-AF65-F5344CB8AC3E}">
        <p14:creationId xmlns:p14="http://schemas.microsoft.com/office/powerpoint/2010/main" val="34054164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b="1" dirty="0"/>
              <a:t>Reference</a:t>
            </a:r>
            <a:r>
              <a:rPr lang="en-US" dirty="0"/>
              <a:t>:</a:t>
            </a:r>
            <a:r>
              <a:rPr lang="en-US" baseline="0" dirty="0"/>
              <a:t>  </a:t>
            </a:r>
            <a:r>
              <a:rPr lang="en-US" sz="1200" dirty="0">
                <a:latin typeface="Calibri" charset="0"/>
              </a:rPr>
              <a:t>Charles Rodgers</a:t>
            </a:r>
            <a:r>
              <a:rPr lang="en-US" sz="1200" baseline="0" dirty="0">
                <a:latin typeface="Calibri" charset="0"/>
              </a:rPr>
              <a:t>  </a:t>
            </a:r>
            <a:r>
              <a:rPr lang="en-US" sz="1200" dirty="0">
                <a:latin typeface="Calibri" charset="0"/>
              </a:rPr>
              <a:t>Asian Development Bank</a:t>
            </a:r>
            <a:r>
              <a:rPr lang="en-US" sz="1200" baseline="0" dirty="0">
                <a:latin typeface="Calibri" charset="0"/>
              </a:rPr>
              <a:t>  </a:t>
            </a:r>
            <a:r>
              <a:rPr lang="en-US" sz="1200" dirty="0">
                <a:latin typeface="Calibri" charset="0"/>
              </a:rPr>
              <a:t>Manila, Philippines</a:t>
            </a:r>
            <a:endParaRPr lang="en-US" altLang="ko-KR" dirty="0">
              <a:ea typeface="Gulim" charset="0"/>
              <a:cs typeface="Gulim" charset="0"/>
            </a:endParaRPr>
          </a:p>
          <a:p>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45</a:t>
            </a:fld>
            <a:endParaRPr lang="en-US"/>
          </a:p>
        </p:txBody>
      </p:sp>
    </p:spTree>
    <p:extLst>
      <p:ext uri="{BB962C8B-B14F-4D97-AF65-F5344CB8AC3E}">
        <p14:creationId xmlns:p14="http://schemas.microsoft.com/office/powerpoint/2010/main" val="7015505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buSzPct val="25000"/>
              <a:buNone/>
            </a:pPr>
            <a:r>
              <a:rPr lang="en"/>
              <a:t> </a:t>
            </a:r>
          </a:p>
        </p:txBody>
      </p:sp>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14" name="Shape 11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buSzPct val="25000"/>
              <a:buNone/>
            </a:pPr>
            <a:r>
              <a:rPr lang="en" sz="1800" b="0" i="0" u="none" strike="noStrike" cap="none" baseline="0"/>
              <a:t>management days = case studies in vulnerability assessments</a:t>
            </a:r>
          </a:p>
        </p:txBody>
      </p:sp>
    </p:spTree>
    <p:extLst>
      <p:ext uri="{BB962C8B-B14F-4D97-AF65-F5344CB8AC3E}">
        <p14:creationId xmlns:p14="http://schemas.microsoft.com/office/powerpoint/2010/main" val="42104268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Shape 9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55" name="Shape 95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lang="fr-CH" sz="1100" b="1" i="0" u="none" strike="noStrike" cap="none" baseline="0" dirty="0">
                <a:latin typeface="Arial"/>
                <a:ea typeface="Arial"/>
                <a:cs typeface="Arial"/>
                <a:sym typeface="Arial"/>
              </a:rPr>
              <a:t>Key message:</a:t>
            </a:r>
          </a:p>
          <a:p>
            <a:pPr marL="0" marR="0" lvl="0" indent="0" algn="l" rtl="0">
              <a:spcBef>
                <a:spcPts val="0"/>
              </a:spcBef>
              <a:buSzPct val="25000"/>
              <a:buNone/>
            </a:pPr>
            <a:r>
              <a:rPr lang="en-US" sz="1100" b="0" i="0" u="none" strike="noStrike" cap="none" baseline="0" dirty="0">
                <a:latin typeface="Arial"/>
                <a:ea typeface="Arial"/>
                <a:cs typeface="Arial"/>
                <a:sym typeface="Arial"/>
              </a:rPr>
              <a:t>Here are some generalities about vulnerability that are instructive, but are too generalized to be useful for a vulnerability assessment, except perhaps a very coarse large-scale rapid assessment. </a:t>
            </a:r>
          </a:p>
          <a:p>
            <a:pPr marL="0" marR="0" lvl="0" indent="0" algn="l" rtl="0">
              <a:spcBef>
                <a:spcPts val="0"/>
              </a:spcBef>
              <a:buNone/>
            </a:pPr>
            <a:endParaRPr sz="1100" b="0" i="0" u="none" strike="noStrike" cap="none" baseline="0" dirty="0">
              <a:latin typeface="Arial"/>
              <a:ea typeface="Arial"/>
              <a:cs typeface="Arial"/>
              <a:sym typeface="Arial"/>
            </a:endParaRPr>
          </a:p>
          <a:p>
            <a:pPr marL="0" marR="0" lvl="0" indent="0" algn="l" rtl="0">
              <a:lnSpc>
                <a:spcPct val="100000"/>
              </a:lnSpc>
              <a:spcBef>
                <a:spcPts val="0"/>
              </a:spcBef>
              <a:spcAft>
                <a:spcPts val="0"/>
              </a:spcAft>
              <a:buClr>
                <a:srgbClr val="FF0000"/>
              </a:buClr>
              <a:buSzPct val="25000"/>
              <a:buFont typeface="Arial"/>
              <a:buNone/>
            </a:pPr>
            <a:r>
              <a:rPr lang="en-US" sz="1100" b="0" i="0" u="none" strike="noStrike" cap="none" baseline="0" dirty="0">
                <a:solidFill>
                  <a:srgbClr val="FF0000"/>
                </a:solidFill>
              </a:rPr>
              <a:t>But:</a:t>
            </a:r>
            <a:r>
              <a:rPr lang="en-US" sz="1100" b="0" i="0" u="none" strike="noStrike" cap="none" baseline="0" dirty="0"/>
              <a:t> Beware of generalities, as exceptions are always present in our </a:t>
            </a:r>
            <a:r>
              <a:rPr lang="en-US" sz="1100" dirty="0"/>
              <a:t>disciplines</a:t>
            </a:r>
            <a:r>
              <a:rPr lang="en-US" sz="1100" b="0" i="0" u="none" strike="noStrike" cap="none" baseline="0" dirty="0"/>
              <a:t>. </a:t>
            </a:r>
          </a:p>
          <a:p>
            <a:pPr marL="0" marR="0" lvl="0" indent="0" algn="l" rtl="0">
              <a:spcBef>
                <a:spcPts val="0"/>
              </a:spcBef>
              <a:buNone/>
            </a:pPr>
            <a:endParaRPr sz="1100" b="0" i="0" u="none" strike="noStrike" cap="none" baseline="0" dirty="0">
              <a:latin typeface="Arial"/>
              <a:ea typeface="Arial"/>
              <a:cs typeface="Arial"/>
              <a:sym typeface="Arial"/>
            </a:endParaRPr>
          </a:p>
        </p:txBody>
      </p:sp>
      <p:sp>
        <p:nvSpPr>
          <p:cNvPr id="956" name="Shape 956"/>
          <p:cNvSpPr txBox="1">
            <a:spLocks noGrp="1"/>
          </p:cNvSpPr>
          <p:nvPr>
            <p:ph type="sldNum" idx="12"/>
          </p:nvPr>
        </p:nvSpPr>
        <p:spPr>
          <a:xfrm>
            <a:off x="3884612" y="8685213"/>
            <a:ext cx="2971799" cy="4572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a:t> </a:t>
            </a:r>
          </a:p>
        </p:txBody>
      </p:sp>
    </p:spTree>
    <p:extLst>
      <p:ext uri="{BB962C8B-B14F-4D97-AF65-F5344CB8AC3E}">
        <p14:creationId xmlns:p14="http://schemas.microsoft.com/office/powerpoint/2010/main" val="27528096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xfrm>
            <a:off x="381000" y="685800"/>
            <a:ext cx="6096000" cy="3429000"/>
          </a:xfrm>
          <a:ln/>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H" sz="1200" b="1" i="0" u="none" strike="noStrike" cap="none" baseline="0" dirty="0">
                <a:latin typeface="Arial"/>
                <a:ea typeface="Arial"/>
                <a:cs typeface="Arial"/>
                <a:sym typeface="Arial"/>
              </a:rPr>
              <a:t>Key message:</a:t>
            </a:r>
          </a:p>
          <a:p>
            <a:r>
              <a:rPr lang="en-US" dirty="0">
                <a:latin typeface="Tw Cen MT" charset="0"/>
              </a:rPr>
              <a:t>Here are some generalities about vulnerability</a:t>
            </a:r>
            <a:r>
              <a:rPr lang="en-US" baseline="0" dirty="0">
                <a:latin typeface="Tw Cen MT" charset="0"/>
              </a:rPr>
              <a:t> that are instructive, but are too generalized to be useful for a vulnerability assessment, except perhaps a very coarse large-scale rapid assessment. </a:t>
            </a:r>
          </a:p>
          <a:p>
            <a:endParaRPr lang="en-US" baseline="0" dirty="0">
              <a:latin typeface="Tw Cen MT"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FF0000"/>
                </a:solidFill>
              </a:rPr>
              <a:t>But:</a:t>
            </a:r>
            <a:r>
              <a:rPr lang="en-US" sz="1100" dirty="0"/>
              <a:t> Beware of generalities,</a:t>
            </a:r>
            <a:r>
              <a:rPr lang="en-US" sz="1100" baseline="0" dirty="0"/>
              <a:t> as exceptions are always present in our fields. </a:t>
            </a:r>
            <a:endParaRPr lang="en-US" sz="1100" dirty="0"/>
          </a:p>
          <a:p>
            <a:endParaRPr lang="en-US" dirty="0">
              <a:latin typeface="Tw Cen MT" charset="0"/>
            </a:endParaRPr>
          </a:p>
        </p:txBody>
      </p:sp>
      <p:sp>
        <p:nvSpPr>
          <p:cNvPr id="83972"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91563BC-2D6A-D347-9B42-4FAF9265F692}" type="slidenum">
              <a:rPr lang="fr-CA">
                <a:latin typeface="Calibri" charset="0"/>
              </a:rPr>
              <a:pPr eaLnBrk="1" hangingPunct="1"/>
              <a:t>48</a:t>
            </a:fld>
            <a:endParaRPr lang="fr-CA">
              <a:latin typeface="Calibri" charset="0"/>
            </a:endParaRPr>
          </a:p>
        </p:txBody>
      </p:sp>
    </p:spTree>
    <p:extLst>
      <p:ext uri="{BB962C8B-B14F-4D97-AF65-F5344CB8AC3E}">
        <p14:creationId xmlns:p14="http://schemas.microsoft.com/office/powerpoint/2010/main" val="2826643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41" name="Shape 14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buSzPct val="25000"/>
              <a:buFont typeface="Arial"/>
              <a:buNone/>
            </a:pPr>
            <a:r>
              <a:rPr lang="fr-CH" sz="1200" b="1" i="0" u="none" strike="noStrike" cap="none" baseline="0" dirty="0">
                <a:latin typeface="Arial"/>
                <a:ea typeface="Arial"/>
                <a:cs typeface="Arial"/>
                <a:sym typeface="Arial"/>
              </a:rPr>
              <a:t>Reference: </a:t>
            </a:r>
            <a:r>
              <a:rPr lang="fr-CH" sz="1200" b="0" i="0" u="none" strike="noStrike" cap="none" baseline="0" dirty="0">
                <a:latin typeface="Arial"/>
                <a:ea typeface="Arial"/>
                <a:cs typeface="Arial"/>
                <a:sym typeface="Arial"/>
              </a:rPr>
              <a:t>Graphic by MJ Furniss</a:t>
            </a:r>
          </a:p>
          <a:p>
            <a:pPr marL="0" marR="0" lvl="0" indent="0" algn="l" rtl="0">
              <a:buSzPct val="25000"/>
              <a:buFont typeface="Arial"/>
              <a:buNone/>
            </a:pPr>
            <a:endParaRPr lang="fr-CH" sz="1200" b="1" i="0" u="none" strike="noStrike" cap="none" baseline="0" dirty="0">
              <a:latin typeface="Arial"/>
              <a:ea typeface="Arial"/>
              <a:cs typeface="Arial"/>
              <a:sym typeface="Arial"/>
            </a:endParaRPr>
          </a:p>
          <a:p>
            <a:pPr marL="0" marR="0" lvl="0" indent="0" algn="l" rtl="0">
              <a:buSzPct val="25000"/>
              <a:buFont typeface="Arial"/>
              <a:buNone/>
            </a:pPr>
            <a:r>
              <a:rPr lang="fr-CH" sz="1200" b="1" i="0" u="none" strike="noStrike" cap="none" baseline="0" dirty="0">
                <a:latin typeface="Arial"/>
                <a:ea typeface="Arial"/>
                <a:cs typeface="Arial"/>
                <a:sym typeface="Arial"/>
              </a:rPr>
              <a:t>Key message:</a:t>
            </a:r>
          </a:p>
          <a:p>
            <a:pPr marL="0" marR="0" lvl="0" indent="0" algn="l" rtl="0">
              <a:buSzPct val="25000"/>
              <a:buFont typeface="Arial"/>
              <a:buNone/>
            </a:pPr>
            <a:r>
              <a:rPr lang="en" sz="1200" b="0" i="0" u="none" strike="noStrike" cap="none" baseline="0" dirty="0">
                <a:latin typeface="Arial"/>
                <a:ea typeface="Arial"/>
                <a:cs typeface="Arial"/>
                <a:sym typeface="Arial"/>
              </a:rPr>
              <a:t>You cannot reckon one without reckoning the other. These are </a:t>
            </a:r>
            <a:r>
              <a:rPr lang="en" sz="1200" dirty="0"/>
              <a:t>"two sides of the same coin." Opposites. </a:t>
            </a:r>
          </a:p>
          <a:p>
            <a:endParaRPr dirty="0"/>
          </a:p>
          <a:p>
            <a:pPr marL="0" marR="0" lvl="0" indent="0" algn="l" rtl="0">
              <a:buSzPct val="25000"/>
              <a:buFont typeface="Arial"/>
              <a:buNone/>
            </a:pPr>
            <a:r>
              <a:rPr lang="en" sz="1200" b="0" i="0" u="none" strike="noStrike" cap="none" baseline="0" dirty="0">
                <a:latin typeface="Arial"/>
                <a:ea typeface="Arial"/>
                <a:cs typeface="Arial"/>
                <a:sym typeface="Arial"/>
              </a:rPr>
              <a:t>You can start with either one, define either one, but not independent of the other as they are poles. </a:t>
            </a:r>
          </a:p>
          <a:p>
            <a:endParaRPr dirty="0"/>
          </a:p>
          <a:p>
            <a:pPr marL="0" marR="0" lvl="0" indent="0" algn="l" rtl="0">
              <a:buSzPct val="25000"/>
              <a:buFont typeface="Arial"/>
              <a:buNone/>
            </a:pPr>
            <a:r>
              <a:rPr lang="en" sz="1200" b="0" i="0" u="none" strike="noStrike" cap="none" baseline="0" dirty="0">
                <a:latin typeface="Arial"/>
                <a:ea typeface="Arial"/>
                <a:cs typeface="Arial"/>
                <a:sym typeface="Arial"/>
              </a:rPr>
              <a:t>In watershed condition, we can be more specific and point to solutions more readily by starting with vulnerability</a:t>
            </a:r>
          </a:p>
          <a:p>
            <a:endParaRPr dirty="0"/>
          </a:p>
          <a:p>
            <a:pPr marL="0" marR="0" lvl="0" indent="0" algn="l" rtl="0">
              <a:buSzPct val="25000"/>
              <a:buFont typeface="Arial"/>
              <a:buNone/>
            </a:pPr>
            <a:r>
              <a:rPr lang="en" sz="1200" b="0" i="0" u="none" strike="noStrike" cap="none" baseline="0" dirty="0">
                <a:latin typeface="Arial"/>
                <a:ea typeface="Arial"/>
                <a:cs typeface="Arial"/>
                <a:sym typeface="Arial"/>
              </a:rPr>
              <a:t>Definitions of resilience will tend to be more general and arm-wavy, while vulnerability can be focused on how we have mucked it up and therefore what we might do to reduce vul and thereby increase resilience</a:t>
            </a:r>
          </a:p>
          <a:p>
            <a:pPr marL="0" marR="0" lvl="0" indent="0" algn="ctr" rtl="0">
              <a:buSzPct val="25000"/>
              <a:buFont typeface="Arial"/>
              <a:buNone/>
            </a:pPr>
            <a:r>
              <a:rPr lang="en" sz="1200" b="0" i="0" u="none" strike="noStrike" cap="none" baseline="0" dirty="0">
                <a:latin typeface="Arial"/>
                <a:ea typeface="Arial"/>
                <a:cs typeface="Arial"/>
                <a:sym typeface="Arial"/>
              </a:rPr>
              <a:t> </a:t>
            </a:r>
          </a:p>
          <a:p>
            <a:endParaRPr dirty="0"/>
          </a:p>
        </p:txBody>
      </p:sp>
      <p:sp>
        <p:nvSpPr>
          <p:cNvPr id="142" name="Shape 14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buSzPct val="25000"/>
              <a:buNone/>
            </a:pPr>
            <a:r>
              <a:rPr lang="en"/>
              <a:t> </a:t>
            </a:r>
          </a:p>
        </p:txBody>
      </p:sp>
    </p:spTree>
    <p:extLst>
      <p:ext uri="{BB962C8B-B14F-4D97-AF65-F5344CB8AC3E}">
        <p14:creationId xmlns:p14="http://schemas.microsoft.com/office/powerpoint/2010/main" val="22160141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20" name="Shape 12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457200" rtl="0" eaLnBrk="1" fontAlgn="auto" latinLnBrk="0" hangingPunct="1">
              <a:lnSpc>
                <a:spcPct val="95000"/>
              </a:lnSpc>
              <a:spcBef>
                <a:spcPts val="0"/>
              </a:spcBef>
              <a:spcAft>
                <a:spcPts val="0"/>
              </a:spcAft>
              <a:buClrTx/>
              <a:buSzPct val="25000"/>
              <a:buFontTx/>
              <a:buNone/>
              <a:tabLst/>
              <a:defRPr/>
            </a:pPr>
            <a:r>
              <a:rPr lang="fr-CH" sz="1200" b="1" i="0" u="none" strike="noStrike" cap="none" baseline="0" dirty="0">
                <a:latin typeface="Arial"/>
                <a:ea typeface="Arial"/>
                <a:cs typeface="Arial"/>
                <a:sym typeface="Arial"/>
              </a:rPr>
              <a:t>Key message:</a:t>
            </a:r>
          </a:p>
          <a:p>
            <a:pPr marL="0" marR="0" lvl="0" indent="0" algn="l" rtl="0">
              <a:lnSpc>
                <a:spcPct val="95000"/>
              </a:lnSpc>
              <a:spcBef>
                <a:spcPts val="0"/>
              </a:spcBef>
              <a:buSzPct val="25000"/>
              <a:buNone/>
            </a:pPr>
            <a:r>
              <a:rPr lang="en" sz="1200" b="0" i="0" u="none" strike="noStrike" cap="none" baseline="0" dirty="0">
                <a:solidFill>
                  <a:srgbClr val="4D626C"/>
                </a:solidFill>
                <a:latin typeface="Arial"/>
                <a:ea typeface="Arial"/>
                <a:cs typeface="Arial"/>
                <a:sym typeface="Arial"/>
              </a:rPr>
              <a:t>Vulnerability assessments are a tool that will provide managers with answers to the following questions:</a:t>
            </a:r>
          </a:p>
          <a:p>
            <a:pPr marL="628650" marR="0" lvl="1" indent="-171450" algn="l" rtl="0">
              <a:lnSpc>
                <a:spcPct val="95000"/>
              </a:lnSpc>
              <a:spcBef>
                <a:spcPts val="0"/>
              </a:spcBef>
              <a:buSzPct val="25000"/>
              <a:buFont typeface="Arial"/>
              <a:buChar char="•"/>
            </a:pPr>
            <a:r>
              <a:rPr lang="en" sz="1200" b="0" i="0" u="none" strike="noStrike" cap="none" baseline="0" dirty="0">
                <a:solidFill>
                  <a:srgbClr val="4D626C"/>
                </a:solidFill>
                <a:latin typeface="Arial"/>
                <a:ea typeface="Arial"/>
                <a:cs typeface="Arial"/>
                <a:sym typeface="Arial"/>
              </a:rPr>
              <a:t>What is the local, regional, or national importance of ecosystem services, including ecological, economic, and social resources?</a:t>
            </a:r>
          </a:p>
          <a:p>
            <a:pPr marL="628650" marR="0" lvl="1" indent="-171450" algn="l" rtl="0">
              <a:lnSpc>
                <a:spcPct val="95000"/>
              </a:lnSpc>
              <a:spcBef>
                <a:spcPts val="0"/>
              </a:spcBef>
              <a:buSzPct val="25000"/>
              <a:buFont typeface="Arial"/>
              <a:buChar char="•"/>
            </a:pPr>
            <a:r>
              <a:rPr lang="en" sz="1200" b="0" i="0" u="none" strike="noStrike" cap="none" baseline="0" dirty="0">
                <a:solidFill>
                  <a:srgbClr val="4D626C"/>
                </a:solidFill>
                <a:latin typeface="Arial"/>
                <a:ea typeface="Arial"/>
                <a:cs typeface="Arial"/>
                <a:sym typeface="Arial"/>
              </a:rPr>
              <a:t>Which important aquatic species may be at risk of population decline or habitat loss due to changes in water flows or levels?</a:t>
            </a:r>
          </a:p>
          <a:p>
            <a:pPr marL="628650" marR="0" lvl="1" indent="-171450" algn="l" rtl="0">
              <a:lnSpc>
                <a:spcPct val="95000"/>
              </a:lnSpc>
              <a:spcBef>
                <a:spcPts val="0"/>
              </a:spcBef>
              <a:buSzPct val="25000"/>
              <a:buFont typeface="Arial"/>
              <a:buChar char="•"/>
            </a:pPr>
            <a:r>
              <a:rPr lang="en" sz="1200" b="0" i="0" u="none" strike="noStrike" cap="none" baseline="0" dirty="0">
                <a:solidFill>
                  <a:srgbClr val="4D626C"/>
                </a:solidFill>
                <a:latin typeface="Arial"/>
                <a:ea typeface="Arial"/>
                <a:cs typeface="Arial"/>
                <a:sym typeface="Arial"/>
              </a:rPr>
              <a:t>In which watersheds is the risk to these resources greatest?</a:t>
            </a:r>
          </a:p>
          <a:p>
            <a:pPr marL="628650" marR="0" lvl="1" indent="-171450" algn="l" rtl="0">
              <a:lnSpc>
                <a:spcPct val="95000"/>
              </a:lnSpc>
              <a:spcBef>
                <a:spcPts val="0"/>
              </a:spcBef>
              <a:buSzPct val="25000"/>
              <a:buFont typeface="Arial"/>
              <a:buChar char="•"/>
            </a:pPr>
            <a:r>
              <a:rPr lang="en" sz="1200" b="0" i="0" u="none" strike="noStrike" cap="none" baseline="0" dirty="0">
                <a:solidFill>
                  <a:srgbClr val="4D626C"/>
                </a:solidFill>
                <a:latin typeface="Arial"/>
                <a:ea typeface="Arial"/>
                <a:cs typeface="Arial"/>
                <a:sym typeface="Arial"/>
              </a:rPr>
              <a:t>Which watersheds may serve as climate change refugia because they are expected to experience the least impact?</a:t>
            </a:r>
          </a:p>
          <a:p>
            <a:pPr marL="628650" marR="0" lvl="1" indent="-171450" algn="l" rtl="0">
              <a:lnSpc>
                <a:spcPct val="95000"/>
              </a:lnSpc>
              <a:spcBef>
                <a:spcPts val="0"/>
              </a:spcBef>
              <a:buSzPct val="25000"/>
              <a:buFont typeface="Arial"/>
              <a:buChar char="•"/>
            </a:pPr>
            <a:r>
              <a:rPr lang="en" sz="1200" b="0" i="0" u="none" strike="noStrike" cap="none" baseline="0" dirty="0">
                <a:solidFill>
                  <a:srgbClr val="4D626C"/>
                </a:solidFill>
                <a:latin typeface="Arial"/>
                <a:ea typeface="Arial"/>
                <a:cs typeface="Arial"/>
                <a:sym typeface="Arial"/>
              </a:rPr>
              <a:t>Which watersheds are high priorities for management to sustain desired hydrologic functions under changing climate?</a:t>
            </a:r>
          </a:p>
          <a:p>
            <a:pPr marL="628650" marR="0" lvl="1" indent="-171450" algn="l" rtl="0">
              <a:lnSpc>
                <a:spcPct val="95000"/>
              </a:lnSpc>
              <a:spcBef>
                <a:spcPts val="0"/>
              </a:spcBef>
              <a:buSzPct val="25000"/>
              <a:buFont typeface="Arial"/>
              <a:buChar char="•"/>
            </a:pPr>
            <a:r>
              <a:rPr lang="en" sz="1200" b="0" i="0" u="none" strike="noStrike" cap="none" baseline="0" dirty="0">
                <a:solidFill>
                  <a:srgbClr val="4D626C"/>
                </a:solidFill>
                <a:latin typeface="Arial"/>
                <a:ea typeface="Arial"/>
                <a:cs typeface="Arial"/>
                <a:sym typeface="Arial"/>
              </a:rPr>
              <a:t>What ecosystem services are most vulnerable to climate shifts or to the land- and water-use changes likely to accompany them?</a:t>
            </a:r>
          </a:p>
          <a:p>
            <a:pPr marL="628650" marR="0" lvl="1" indent="-171450" algn="l" rtl="0">
              <a:lnSpc>
                <a:spcPct val="95000"/>
              </a:lnSpc>
              <a:spcBef>
                <a:spcPts val="0"/>
              </a:spcBef>
              <a:buSzPct val="25000"/>
              <a:buFont typeface="Arial"/>
              <a:buChar char="•"/>
            </a:pPr>
            <a:r>
              <a:rPr lang="en" sz="1200" b="0" i="0" u="none" strike="noStrike" cap="none" baseline="0" dirty="0">
                <a:solidFill>
                  <a:srgbClr val="4D626C"/>
                </a:solidFill>
                <a:latin typeface="Arial"/>
                <a:ea typeface="Arial"/>
                <a:cs typeface="Arial"/>
                <a:sym typeface="Arial"/>
              </a:rPr>
              <a:t>What watershed properties are likely to be affected by climate trends, such as changes in runoff from shrinking snowpacks, changing patterns of groundwater recharge, and loss of habitat for sensitive species?</a:t>
            </a:r>
          </a:p>
          <a:p>
            <a:pPr marL="628650" marR="0" lvl="1" indent="-171450" algn="l" rtl="0">
              <a:lnSpc>
                <a:spcPct val="95000"/>
              </a:lnSpc>
              <a:spcBef>
                <a:spcPts val="0"/>
              </a:spcBef>
              <a:buSzPct val="25000"/>
              <a:buFont typeface="Arial"/>
              <a:buChar char="•"/>
            </a:pPr>
            <a:r>
              <a:rPr lang="en" sz="1200" b="0" i="0" u="none" strike="noStrike" cap="none" baseline="0" dirty="0">
                <a:solidFill>
                  <a:srgbClr val="4D626C"/>
                </a:solidFill>
                <a:latin typeface="Arial"/>
                <a:ea typeface="Arial"/>
                <a:cs typeface="Arial"/>
                <a:sym typeface="Arial"/>
              </a:rPr>
              <a:t>What management actions may reduce the unwanted effects of climate change, protect high value watershed resources, or increase watershed resilience?</a:t>
            </a:r>
          </a:p>
          <a:p>
            <a:pPr marL="628650" marR="0" lvl="1" indent="-171450" algn="l" rtl="0">
              <a:lnSpc>
                <a:spcPct val="95000"/>
              </a:lnSpc>
              <a:spcBef>
                <a:spcPts val="0"/>
              </a:spcBef>
              <a:buSzPct val="25000"/>
              <a:buFont typeface="Arial"/>
              <a:buChar char="•"/>
            </a:pPr>
            <a:r>
              <a:rPr lang="en" sz="1200" b="0" i="0" u="none" strike="noStrike" cap="none" baseline="0" dirty="0">
                <a:solidFill>
                  <a:srgbClr val="4D626C"/>
                </a:solidFill>
                <a:latin typeface="Arial"/>
                <a:ea typeface="Arial"/>
                <a:cs typeface="Arial"/>
                <a:sym typeface="Arial"/>
              </a:rPr>
              <a:t>What measures can be used to detect and track evidence of climate-related change as early as possible? </a:t>
            </a:r>
          </a:p>
          <a:p>
            <a:endParaRPr dirty="0"/>
          </a:p>
          <a:p>
            <a:endParaRPr dirty="0"/>
          </a:p>
        </p:txBody>
      </p:sp>
      <p:sp>
        <p:nvSpPr>
          <p:cNvPr id="121" name="Shape 12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buSzPct val="25000"/>
              <a:buNone/>
            </a:pPr>
            <a:r>
              <a:rPr lang="en"/>
              <a:t> </a:t>
            </a:r>
          </a:p>
        </p:txBody>
      </p:sp>
    </p:spTree>
    <p:extLst>
      <p:ext uri="{BB962C8B-B14F-4D97-AF65-F5344CB8AC3E}">
        <p14:creationId xmlns:p14="http://schemas.microsoft.com/office/powerpoint/2010/main" val="25520984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a:t>
            </a:r>
            <a:r>
              <a:rPr lang="en-US" dirty="0"/>
              <a:t>:</a:t>
            </a:r>
            <a:r>
              <a:rPr lang="en-US" baseline="0" dirty="0"/>
              <a:t>  MJ Furniss</a:t>
            </a:r>
          </a:p>
          <a:p>
            <a:endParaRPr lang="en-US" baseline="0" dirty="0"/>
          </a:p>
          <a:p>
            <a:r>
              <a:rPr lang="en-US" baseline="0" dirty="0"/>
              <a:t>Zoom in to read the detail. </a:t>
            </a:r>
          </a:p>
          <a:p>
            <a:r>
              <a:rPr lang="en-US" baseline="0" dirty="0"/>
              <a:t>This is a schematic for a workshop-based assessment that will set the stage for further assessment. </a:t>
            </a:r>
          </a:p>
          <a:p>
            <a:endParaRPr lang="en-US" baseline="0"/>
          </a:p>
          <a:p>
            <a:endParaRPr lang="en-US" baseline="0" dirty="0"/>
          </a:p>
          <a:p>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50</a:t>
            </a:fld>
            <a:endParaRPr lang="en-US"/>
          </a:p>
        </p:txBody>
      </p:sp>
    </p:spTree>
    <p:extLst>
      <p:ext uri="{BB962C8B-B14F-4D97-AF65-F5344CB8AC3E}">
        <p14:creationId xmlns:p14="http://schemas.microsoft.com/office/powerpoint/2010/main" val="4306264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Notes to the instructor:</a:t>
            </a:r>
          </a:p>
          <a:p>
            <a:r>
              <a:rPr lang="en-US" dirty="0"/>
              <a:t>Situate this exercise prior</a:t>
            </a:r>
            <a:r>
              <a:rPr lang="en-US" baseline="0" dirty="0"/>
              <a:t> to talking about gender issues, but after the instructor touches on vulnerability.</a:t>
            </a:r>
            <a:endParaRPr lang="en-US" dirty="0"/>
          </a:p>
          <a:p>
            <a:r>
              <a:rPr lang="en-US" dirty="0"/>
              <a:t>1. The purpose</a:t>
            </a:r>
            <a:r>
              <a:rPr lang="en-US" baseline="0" dirty="0"/>
              <a:t> of this exercise is to establish that climate change have disproportionate effects on men and women. As a result, women are more vulnerable to the impacts of climate change. </a:t>
            </a:r>
            <a:endParaRPr lang="en-US" dirty="0"/>
          </a:p>
          <a:p>
            <a:pPr marL="0" indent="0">
              <a:buNone/>
            </a:pPr>
            <a:r>
              <a:rPr lang="en-US" dirty="0"/>
              <a:t>2.</a:t>
            </a:r>
            <a:r>
              <a:rPr lang="en-US" baseline="0" dirty="0"/>
              <a:t> </a:t>
            </a:r>
            <a:r>
              <a:rPr lang="en-US" dirty="0"/>
              <a:t>Provide a scenario: Give a climate extreme</a:t>
            </a:r>
            <a:r>
              <a:rPr lang="en-US" baseline="0" dirty="0"/>
              <a:t> event (</a:t>
            </a:r>
            <a:r>
              <a:rPr lang="en-US" baseline="0" dirty="0" err="1"/>
              <a:t>suh</a:t>
            </a:r>
            <a:r>
              <a:rPr lang="en-US" baseline="0" dirty="0"/>
              <a:t> as flood or fire as relevant to the teaching context) and ask the group to ponder on these question.</a:t>
            </a:r>
          </a:p>
          <a:p>
            <a:pPr marL="0" indent="0">
              <a:buNone/>
            </a:pPr>
            <a:r>
              <a:rPr lang="en-US" baseline="0" dirty="0"/>
              <a:t>3. Use group’s discussions to orient their thinking on the following points:</a:t>
            </a:r>
          </a:p>
          <a:p>
            <a:pPr marL="228600" indent="-228600">
              <a:buAutoNum type="alphaLcPeriod"/>
            </a:pPr>
            <a:r>
              <a:rPr lang="en-US" sz="1200" kern="1200" dirty="0">
                <a:solidFill>
                  <a:schemeClr val="tx1"/>
                </a:solidFill>
                <a:effectLst/>
                <a:latin typeface="+mn-lt"/>
                <a:ea typeface="+mn-ea"/>
                <a:cs typeface="+mn-cs"/>
              </a:rPr>
              <a:t>There is differentiated impact of climate change on men and women and that, women have different skills and capacities to cope with climate change.  </a:t>
            </a:r>
          </a:p>
          <a:p>
            <a:pPr marL="228600" indent="-228600">
              <a:buAutoNum type="alphaLcPeriod"/>
            </a:pPr>
            <a:r>
              <a:rPr lang="en-US" sz="1200" kern="1200" dirty="0">
                <a:solidFill>
                  <a:schemeClr val="tx1"/>
                </a:solidFill>
                <a:effectLst/>
                <a:latin typeface="+mn-lt"/>
                <a:ea typeface="+mn-ea"/>
                <a:cs typeface="+mn-cs"/>
              </a:rPr>
              <a:t>Establish the inter-linkages amidst climate change, development and gender equality. </a:t>
            </a:r>
          </a:p>
          <a:p>
            <a:pPr marL="0" indent="0">
              <a:buNone/>
            </a:pPr>
            <a:r>
              <a:rPr lang="en-US" sz="1200" kern="1200" dirty="0">
                <a:solidFill>
                  <a:schemeClr val="tx1"/>
                </a:solidFill>
                <a:effectLst/>
                <a:latin typeface="+mn-lt"/>
                <a:ea typeface="+mn-ea"/>
                <a:cs typeface="+mn-cs"/>
              </a:rPr>
              <a:t>4. Provid</a:t>
            </a:r>
            <a:r>
              <a:rPr lang="en-US" sz="1200" kern="1200" baseline="0" dirty="0">
                <a:solidFill>
                  <a:schemeClr val="tx1"/>
                </a:solidFill>
                <a:effectLst/>
                <a:latin typeface="+mn-lt"/>
                <a:ea typeface="+mn-ea"/>
                <a:cs typeface="+mn-cs"/>
              </a:rPr>
              <a:t>e the presentation to re-emphasize the points (next slide).</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9C26B8D-D324-4528-A949-6027C94D05BD}" type="slidenum">
              <a:rPr lang="en-US" smtClean="0"/>
              <a:t>51</a:t>
            </a:fld>
            <a:endParaRPr lang="en-US"/>
          </a:p>
        </p:txBody>
      </p:sp>
    </p:spTree>
    <p:extLst>
      <p:ext uri="{BB962C8B-B14F-4D97-AF65-F5344CB8AC3E}">
        <p14:creationId xmlns:p14="http://schemas.microsoft.com/office/powerpoint/2010/main" val="15204131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MJ Furniss</a:t>
            </a:r>
          </a:p>
          <a:p>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52</a:t>
            </a:fld>
            <a:endParaRPr lang="en-US"/>
          </a:p>
        </p:txBody>
      </p:sp>
    </p:spTree>
    <p:extLst>
      <p:ext uri="{BB962C8B-B14F-4D97-AF65-F5344CB8AC3E}">
        <p14:creationId xmlns:p14="http://schemas.microsoft.com/office/powerpoint/2010/main" val="8604523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Shape 50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buNone/>
            </a:pPr>
            <a:r>
              <a:rPr lang="en"/>
              <a:t>Case studies from the US National Forest System follow. Need Asian examples. </a:t>
            </a:r>
          </a:p>
          <a:p>
            <a:pPr lvl="0" rtl="0">
              <a:buClr>
                <a:srgbClr val="000000"/>
              </a:buClr>
              <a:buSzPct val="78571"/>
              <a:buFont typeface="Arial"/>
              <a:buNone/>
            </a:pPr>
            <a:r>
              <a:rPr lang="en"/>
              <a:t>Also Please see: </a:t>
            </a:r>
            <a:r>
              <a:rPr lang="en" u="sng">
                <a:solidFill>
                  <a:schemeClr val="hlink"/>
                </a:solidFill>
                <a:hlinkClick r:id="rId3"/>
              </a:rPr>
              <a:t>http://bit.ly/watervulnerability</a:t>
            </a:r>
          </a:p>
          <a:p>
            <a:endParaRPr/>
          </a:p>
        </p:txBody>
      </p:sp>
      <p:sp>
        <p:nvSpPr>
          <p:cNvPr id="503" name="Shape 5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47880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11" name="Shape 51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H" sz="1800" b="1" i="0" u="none" strike="noStrike" cap="none" baseline="0" dirty="0">
                <a:latin typeface="Arial"/>
                <a:ea typeface="Arial"/>
                <a:cs typeface="Arial"/>
                <a:sym typeface="Arial"/>
              </a:rPr>
              <a:t>Reference: </a:t>
            </a:r>
            <a:r>
              <a:rPr lang="fr-CH" sz="1800" b="0" i="0" u="none" strike="noStrike" cap="none" baseline="0" dirty="0">
                <a:latin typeface="Arial"/>
                <a:ea typeface="Arial"/>
                <a:cs typeface="Arial"/>
                <a:sym typeface="Arial"/>
              </a:rPr>
              <a:t>(for images and graphics on all following slides about the GMUG Forest) --- US Forest Service   C. Howe </a:t>
            </a:r>
          </a:p>
          <a:p>
            <a:pPr>
              <a:buNone/>
            </a:pPr>
            <a:endParaRPr lang="en-US" sz="1800" b="0" i="0" u="none" strike="noStrike" cap="none" baseline="0" dirty="0"/>
          </a:p>
          <a:p>
            <a:pPr>
              <a:buNone/>
            </a:pPr>
            <a:r>
              <a:rPr lang="en" sz="1800" b="0" i="0" u="none" strike="noStrike" cap="none" baseline="0" dirty="0"/>
              <a:t>The GMUG National Forests are located in western Colorado.  Our forests are in the headwaters of the upper Colorado River, which produces water for most of the southwestern US.</a:t>
            </a:r>
          </a:p>
        </p:txBody>
      </p:sp>
      <p:sp>
        <p:nvSpPr>
          <p:cNvPr id="512" name="Shape 51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buSzPct val="25000"/>
              <a:buNone/>
            </a:pPr>
            <a:r>
              <a:rPr lang="en"/>
              <a:t> </a:t>
            </a:r>
          </a:p>
        </p:txBody>
      </p:sp>
    </p:spTree>
    <p:extLst>
      <p:ext uri="{BB962C8B-B14F-4D97-AF65-F5344CB8AC3E}">
        <p14:creationId xmlns:p14="http://schemas.microsoft.com/office/powerpoint/2010/main" val="18442574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Shape 5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21" name="Shape 52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H" sz="1800" b="1" i="0" u="none" strike="noStrike" cap="none" baseline="0" dirty="0">
                <a:latin typeface="Arial"/>
                <a:ea typeface="Arial"/>
                <a:cs typeface="Arial"/>
                <a:sym typeface="Arial"/>
              </a:rPr>
              <a:t>Reference: </a:t>
            </a:r>
            <a:r>
              <a:rPr lang="fr-CH" sz="1800" b="0" i="0" u="none" strike="noStrike" cap="none" baseline="0" dirty="0">
                <a:latin typeface="Arial"/>
                <a:ea typeface="Arial"/>
                <a:cs typeface="Arial"/>
                <a:sym typeface="Arial"/>
              </a:rPr>
              <a:t>(for images and graphics on all following slides about the GMUG Forest) --- US Forest Service   C. Howe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CH" sz="1800" b="1" i="0" u="none" strike="noStrike" cap="none" baseline="0" dirty="0">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CH" sz="1800" b="1" i="0" u="none" strike="noStrike" cap="none" baseline="0" dirty="0">
                <a:latin typeface="Arial"/>
                <a:ea typeface="Arial"/>
                <a:cs typeface="Arial"/>
                <a:sym typeface="Arial"/>
              </a:rPr>
              <a:t>Key message:</a:t>
            </a:r>
          </a:p>
          <a:p>
            <a:pPr>
              <a:buNone/>
            </a:pPr>
            <a:r>
              <a:rPr lang="en" sz="1800" b="0" i="0" u="none" strike="noStrike" cap="none" baseline="0" dirty="0"/>
              <a:t>The GMUG National Forests is a large forest</a:t>
            </a:r>
          </a:p>
          <a:p>
            <a:pPr>
              <a:buNone/>
            </a:pPr>
            <a:r>
              <a:rPr lang="en" sz="1800" b="0" i="0" u="none" strike="noStrike" cap="none" baseline="0" dirty="0"/>
              <a:t> - covering 3.2 million acres</a:t>
            </a:r>
          </a:p>
          <a:p>
            <a:pPr>
              <a:buNone/>
            </a:pPr>
            <a:r>
              <a:rPr lang="en" sz="1800" b="0" i="0" u="none" strike="noStrike" cap="none" baseline="0" dirty="0"/>
              <a:t>- Elevations range from  just under 6,000 feet to over 14,000 feet</a:t>
            </a:r>
          </a:p>
          <a:p>
            <a:pPr marL="0" marR="0" lvl="0" indent="0" algn="l" rtl="0">
              <a:buClr>
                <a:srgbClr val="000000"/>
              </a:buClr>
              <a:buSzPct val="101851"/>
              <a:buFont typeface="Arial"/>
              <a:buChar char="•"/>
            </a:pPr>
            <a:r>
              <a:rPr lang="en" sz="1800" b="0" i="0" u="none" strike="noStrike" cap="none" baseline="0" dirty="0"/>
              <a:t>Wide diversity of habitats  from desert shrub and pinyon-juniper and other habitats similar to the Colorado Plateau, up to spruce-fir forests and Alpine Tundra.</a:t>
            </a:r>
          </a:p>
          <a:p>
            <a:endParaRPr dirty="0"/>
          </a:p>
        </p:txBody>
      </p:sp>
      <p:sp>
        <p:nvSpPr>
          <p:cNvPr id="522" name="Shape 52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buSzPct val="25000"/>
              <a:buNone/>
            </a:pPr>
            <a:r>
              <a:rPr lang="en"/>
              <a:t> </a:t>
            </a:r>
          </a:p>
        </p:txBody>
      </p:sp>
    </p:spTree>
    <p:extLst>
      <p:ext uri="{BB962C8B-B14F-4D97-AF65-F5344CB8AC3E}">
        <p14:creationId xmlns:p14="http://schemas.microsoft.com/office/powerpoint/2010/main" val="3333168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Shape 5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30" name="Shape 53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H" sz="1800" b="1" i="0" u="none" strike="noStrike" cap="none" baseline="0" dirty="0">
                <a:latin typeface="Arial"/>
                <a:ea typeface="Arial"/>
                <a:cs typeface="Arial"/>
                <a:sym typeface="Arial"/>
              </a:rPr>
              <a:t>Key message:</a:t>
            </a:r>
          </a:p>
          <a:p>
            <a:pPr>
              <a:buNone/>
            </a:pPr>
            <a:r>
              <a:rPr lang="en" sz="1800" b="0" i="0" u="none" strike="noStrike" cap="none" baseline="0" dirty="0"/>
              <a:t>The GMUG National Forests is a large forest</a:t>
            </a:r>
          </a:p>
          <a:p>
            <a:pPr>
              <a:buNone/>
            </a:pPr>
            <a:r>
              <a:rPr lang="en" sz="1800" b="0" i="0" u="none" strike="noStrike" cap="none" baseline="0" dirty="0"/>
              <a:t> - </a:t>
            </a:r>
            <a:r>
              <a:rPr lang="en" sz="1800" b="0" i="0" u="none" strike="noStrike" cap="none" baseline="0" dirty="0">
                <a:latin typeface="Times New Roman"/>
                <a:ea typeface="Times New Roman"/>
                <a:cs typeface="Times New Roman"/>
                <a:sym typeface="Times New Roman"/>
              </a:rPr>
              <a:t>Annually produces an average of 2.9 million acre-feet of water </a:t>
            </a:r>
          </a:p>
          <a:p>
            <a:pPr marL="0" marR="0" lvl="0" indent="0" algn="l" rtl="0">
              <a:buClr>
                <a:srgbClr val="000000"/>
              </a:buClr>
              <a:buSzPct val="101851"/>
              <a:buFont typeface="Arial"/>
              <a:buChar char="•"/>
            </a:pPr>
            <a:r>
              <a:rPr lang="en" sz="1800" b="0" i="0" u="none" strike="noStrike" cap="none" baseline="0" dirty="0">
                <a:latin typeface="Times New Roman"/>
                <a:ea typeface="Times New Roman"/>
                <a:cs typeface="Times New Roman"/>
                <a:sym typeface="Times New Roman"/>
              </a:rPr>
              <a:t>that flows off the Forest in 3,500 miles of streams.  </a:t>
            </a:r>
          </a:p>
          <a:p>
            <a:pPr marL="0" marR="0" lvl="0" indent="0" algn="l" rtl="0">
              <a:buClr>
                <a:srgbClr val="000000"/>
              </a:buClr>
              <a:buSzPct val="101851"/>
              <a:buFont typeface="Arial"/>
              <a:buChar char="•"/>
            </a:pPr>
            <a:r>
              <a:rPr lang="en" sz="1800" b="0" i="0" u="none" strike="noStrike" cap="none" baseline="0" dirty="0">
                <a:latin typeface="Times New Roman"/>
                <a:ea typeface="Times New Roman"/>
                <a:cs typeface="Times New Roman"/>
                <a:sym typeface="Times New Roman"/>
              </a:rPr>
              <a:t>Has some of highest numbers of water rights of any National Forest with over 1.7 million acre –feet of water storage facilities occurring on the forest.</a:t>
            </a:r>
          </a:p>
          <a:p>
            <a:endParaRPr dirty="0"/>
          </a:p>
        </p:txBody>
      </p:sp>
      <p:sp>
        <p:nvSpPr>
          <p:cNvPr id="531" name="Shape 53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buSzPct val="25000"/>
              <a:buNone/>
            </a:pPr>
            <a:r>
              <a:rPr lang="en"/>
              <a:t> </a:t>
            </a:r>
          </a:p>
        </p:txBody>
      </p:sp>
    </p:spTree>
    <p:extLst>
      <p:ext uri="{BB962C8B-B14F-4D97-AF65-F5344CB8AC3E}">
        <p14:creationId xmlns:p14="http://schemas.microsoft.com/office/powerpoint/2010/main" val="9763867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Shape 5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38" name="Shape 5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rtl="0">
              <a:spcAft>
                <a:spcPts val="600"/>
              </a:spcAft>
            </a:pPr>
            <a:r>
              <a:rPr lang="en-US" sz="1800" b="1" dirty="0"/>
              <a:t>Reference</a:t>
            </a:r>
            <a:r>
              <a:rPr lang="en-US" sz="1800" dirty="0"/>
              <a:t>: Furniss, Michael J.; Roby, Ken B.; </a:t>
            </a:r>
            <a:r>
              <a:rPr lang="en-US" sz="1800" dirty="0" err="1"/>
              <a:t>Cenderelli</a:t>
            </a:r>
            <a:r>
              <a:rPr lang="en-US" sz="1800" dirty="0"/>
              <a:t>, Dan; </a:t>
            </a:r>
            <a:r>
              <a:rPr lang="en-US" sz="1800" dirty="0" err="1"/>
              <a:t>Chatel</a:t>
            </a:r>
            <a:r>
              <a:rPr lang="en-US" sz="1800" dirty="0"/>
              <a:t>, John; Clifton, Caty F.; </a:t>
            </a:r>
            <a:r>
              <a:rPr lang="en-US" sz="1800" dirty="0" err="1"/>
              <a:t>Clingenpeel</a:t>
            </a:r>
            <a:r>
              <a:rPr lang="en-US" sz="1800" dirty="0"/>
              <a:t>, Alan; Hays, Polly E.; Higgins, Dale; Hodges, Ken; Howe, Carol; </a:t>
            </a:r>
            <a:r>
              <a:rPr lang="en-US" sz="1800" dirty="0" err="1"/>
              <a:t>Jungst</a:t>
            </a:r>
            <a:r>
              <a:rPr lang="en-US" sz="1800" dirty="0"/>
              <a:t>, Laura; Louie, Joan; Mai, Christine; Martinez, Ralph; Overton, Kerry; Staab, Brian P.; Steinke, Rory;  </a:t>
            </a:r>
            <a:r>
              <a:rPr lang="en-US" sz="1800" dirty="0" err="1"/>
              <a:t>Weinhold</a:t>
            </a:r>
            <a:r>
              <a:rPr lang="en-US" sz="1800" dirty="0"/>
              <a:t>, Mark. 2013. </a:t>
            </a:r>
            <a:r>
              <a:rPr lang="en-US" sz="1800" b="1" dirty="0"/>
              <a:t>Assessing the vulnerability of watersheds to climate change: results of national forest watershed vulnerability pilot assessments. </a:t>
            </a:r>
            <a:r>
              <a:rPr lang="en-US" sz="1800" dirty="0"/>
              <a:t>Gen. Tech. Rep. PNW-GTR-884. Portland, OR: U.S. Department of Agriculture, Forest Service, Pacific Northwest Research Station. 32 p. plus appendix. </a:t>
            </a:r>
            <a:r>
              <a:rPr lang="en-US" sz="1800" u="sng" dirty="0">
                <a:solidFill>
                  <a:schemeClr val="hlink"/>
                </a:solidFill>
                <a:hlinkClick r:id="rId3"/>
              </a:rPr>
              <a:t>http://bit.ly/watervulnerability</a:t>
            </a:r>
            <a:endParaRPr lang="en-US" sz="1800" dirty="0"/>
          </a:p>
          <a:p>
            <a:pPr>
              <a:buNone/>
            </a:pPr>
            <a:endParaRPr lang="en-US" sz="1800" b="0" i="0" u="none" strike="noStrike" cap="none" baseline="0" dirty="0"/>
          </a:p>
          <a:p>
            <a:pPr>
              <a:buNone/>
            </a:pPr>
            <a:r>
              <a:rPr lang="en" sz="1800" b="0" i="0" u="none" strike="noStrike" cap="none" baseline="0" dirty="0"/>
              <a:t>The First step in the assessment process was to identify the scope or scale of the assessment.</a:t>
            </a:r>
          </a:p>
          <a:p>
            <a:endParaRPr dirty="0"/>
          </a:p>
          <a:p>
            <a:pPr>
              <a:buNone/>
            </a:pPr>
            <a:r>
              <a:rPr lang="en" sz="1800" b="0" i="0" u="none" strike="noStrike" cap="none" baseline="0" dirty="0"/>
              <a:t>We completed our watershed vulnerability assessment at three different scales.</a:t>
            </a:r>
          </a:p>
          <a:p>
            <a:endParaRPr dirty="0"/>
          </a:p>
          <a:p>
            <a:pPr>
              <a:buNone/>
            </a:pPr>
            <a:r>
              <a:rPr lang="en" sz="1800" b="0" i="0" u="none" strike="noStrike" cap="none" baseline="0" dirty="0"/>
              <a:t>Most of our analysis was done at the subwatershed or HUC6 scale.  (pink outline)</a:t>
            </a:r>
          </a:p>
          <a:p>
            <a:endParaRPr dirty="0"/>
          </a:p>
          <a:p>
            <a:pPr>
              <a:buNone/>
            </a:pPr>
            <a:r>
              <a:rPr lang="en" sz="1800" b="0" i="0" u="none" strike="noStrike" cap="none" baseline="0" dirty="0"/>
              <a:t>We selected those subwatersheds that were mostly on NFS lands (shown in shaded areas).  205 subwatersheds</a:t>
            </a:r>
          </a:p>
          <a:p>
            <a:endParaRPr dirty="0"/>
          </a:p>
          <a:p>
            <a:endParaRPr dirty="0"/>
          </a:p>
        </p:txBody>
      </p:sp>
      <p:sp>
        <p:nvSpPr>
          <p:cNvPr id="539" name="Shape 5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buSzPct val="25000"/>
              <a:buNone/>
            </a:pPr>
            <a:r>
              <a:rPr lang="en"/>
              <a:t> </a:t>
            </a:r>
          </a:p>
        </p:txBody>
      </p:sp>
    </p:spTree>
    <p:extLst>
      <p:ext uri="{BB962C8B-B14F-4D97-AF65-F5344CB8AC3E}">
        <p14:creationId xmlns:p14="http://schemas.microsoft.com/office/powerpoint/2010/main" val="10577002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Shape 5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46" name="Shape 54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rtl="0">
              <a:spcAft>
                <a:spcPts val="600"/>
              </a:spcAft>
            </a:pPr>
            <a:r>
              <a:rPr lang="en-US" sz="1800" b="1" dirty="0"/>
              <a:t>Reference</a:t>
            </a:r>
            <a:r>
              <a:rPr lang="en-US" sz="1800" dirty="0"/>
              <a:t>: Furniss, Michael J.; Roby, Ken B.; </a:t>
            </a:r>
            <a:r>
              <a:rPr lang="en-US" sz="1800" dirty="0" err="1"/>
              <a:t>Cenderelli</a:t>
            </a:r>
            <a:r>
              <a:rPr lang="en-US" sz="1800" dirty="0"/>
              <a:t>, Dan; </a:t>
            </a:r>
            <a:r>
              <a:rPr lang="en-US" sz="1800" dirty="0" err="1"/>
              <a:t>Chatel</a:t>
            </a:r>
            <a:r>
              <a:rPr lang="en-US" sz="1800" dirty="0"/>
              <a:t>, John; Clifton, Caty F.; </a:t>
            </a:r>
            <a:r>
              <a:rPr lang="en-US" sz="1800" dirty="0" err="1"/>
              <a:t>Clingenpeel</a:t>
            </a:r>
            <a:r>
              <a:rPr lang="en-US" sz="1800" dirty="0"/>
              <a:t>, Alan; Hays, Polly E.; Higgins, Dale; Hodges, Ken; Howe, Carol; </a:t>
            </a:r>
            <a:r>
              <a:rPr lang="en-US" sz="1800" dirty="0" err="1"/>
              <a:t>Jungst</a:t>
            </a:r>
            <a:r>
              <a:rPr lang="en-US" sz="1800" dirty="0"/>
              <a:t>, Laura; Louie, Joan; Mai, Christine; Martinez, Ralph; Overton, Kerry; Staab, Brian P.; Steinke, Rory;  </a:t>
            </a:r>
            <a:r>
              <a:rPr lang="en-US" sz="1800" dirty="0" err="1"/>
              <a:t>Weinhold</a:t>
            </a:r>
            <a:r>
              <a:rPr lang="en-US" sz="1800" dirty="0"/>
              <a:t>, Mark. 2013. </a:t>
            </a:r>
            <a:r>
              <a:rPr lang="en-US" sz="1800" b="1" dirty="0"/>
              <a:t>Assessing the vulnerability of watersheds to climate change: results of national forest watershed vulnerability pilot assessments. </a:t>
            </a:r>
            <a:r>
              <a:rPr lang="en-US" sz="1800" dirty="0"/>
              <a:t>Gen. Tech. Rep. PNW-GTR-884. Portland, OR: U.S. Department of Agriculture, Forest Service, Pacific Northwest Research Station. 32 p. plus appendix. </a:t>
            </a:r>
            <a:r>
              <a:rPr lang="en-US" sz="1800" u="sng" dirty="0">
                <a:solidFill>
                  <a:schemeClr val="hlink"/>
                </a:solidFill>
                <a:hlinkClick r:id="rId3"/>
              </a:rPr>
              <a:t>http://bit.ly/watervulnerability</a:t>
            </a:r>
            <a:endParaRPr lang="en-US" sz="1800" dirty="0"/>
          </a:p>
          <a:p>
            <a:pPr>
              <a:buNone/>
            </a:pPr>
            <a:endParaRPr lang="en-US" sz="1800" b="0" i="0" u="none" strike="noStrike" cap="none" baseline="0" dirty="0"/>
          </a:p>
          <a:p>
            <a:pPr>
              <a:buNone/>
            </a:pPr>
            <a:r>
              <a:rPr lang="en" sz="1800" b="0" i="0" u="none" strike="noStrike" cap="none" baseline="0" dirty="0"/>
              <a:t>We also used the watershed or HUC5 scale (shown in orange) to assess predicted climate changes.  49 Watersheds</a:t>
            </a:r>
          </a:p>
          <a:p>
            <a:endParaRPr dirty="0"/>
          </a:p>
          <a:p>
            <a:pPr>
              <a:buNone/>
            </a:pPr>
            <a:r>
              <a:rPr lang="en" sz="1800" b="0" i="0" u="none" strike="noStrike" cap="none" baseline="0" dirty="0"/>
              <a:t>Some watersheds extended far off  the forest and included wide ranges in elevation, which resulted in averaging wide ranges of climate parameters that were not very representative of areas on the NF.</a:t>
            </a:r>
          </a:p>
          <a:p>
            <a:endParaRPr dirty="0"/>
          </a:p>
          <a:p>
            <a:pPr>
              <a:buNone/>
            </a:pPr>
            <a:r>
              <a:rPr lang="en" sz="1800" b="0" i="0" u="none" strike="noStrike" cap="none" baseline="0" dirty="0"/>
              <a:t>We also had very limited resource data for most areas off-Forest.</a:t>
            </a:r>
          </a:p>
          <a:p>
            <a:endParaRPr dirty="0"/>
          </a:p>
        </p:txBody>
      </p:sp>
      <p:sp>
        <p:nvSpPr>
          <p:cNvPr id="547" name="Shape 54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buSzPct val="25000"/>
              <a:buNone/>
            </a:pPr>
            <a:r>
              <a:rPr lang="en"/>
              <a:t> </a:t>
            </a:r>
          </a:p>
        </p:txBody>
      </p:sp>
    </p:spTree>
    <p:extLst>
      <p:ext uri="{BB962C8B-B14F-4D97-AF65-F5344CB8AC3E}">
        <p14:creationId xmlns:p14="http://schemas.microsoft.com/office/powerpoint/2010/main" val="495740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Shape 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 name="Shape 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dirty="0"/>
              <a:t>This</a:t>
            </a:r>
            <a:r>
              <a:rPr lang="en-US" baseline="0" dirty="0"/>
              <a:t> emphasize the concept of resilience.</a:t>
            </a:r>
            <a:endParaRPr lang="en-US" dirty="0"/>
          </a:p>
          <a:p>
            <a:r>
              <a:rPr lang="en-US" dirty="0"/>
              <a:t>In Vietnamese, sometimes “Resilience” is</a:t>
            </a:r>
            <a:r>
              <a:rPr lang="en-US" baseline="0" dirty="0"/>
              <a:t> called “</a:t>
            </a:r>
            <a:r>
              <a:rPr lang="en-US" baseline="0" dirty="0" err="1"/>
              <a:t>Phuc</a:t>
            </a:r>
            <a:r>
              <a:rPr lang="en-US" baseline="0" dirty="0"/>
              <a:t> hoi” means “Resistance” so that it is not full of concept. Vietnamese people should use “</a:t>
            </a:r>
            <a:r>
              <a:rPr lang="en-US" baseline="0" dirty="0" err="1"/>
              <a:t>Khả</a:t>
            </a:r>
            <a:r>
              <a:rPr lang="en-US" baseline="0" dirty="0"/>
              <a:t> </a:t>
            </a:r>
            <a:r>
              <a:rPr lang="en-US" baseline="0" dirty="0" err="1"/>
              <a:t>năng</a:t>
            </a:r>
            <a:r>
              <a:rPr lang="en-US" baseline="0" dirty="0"/>
              <a:t> </a:t>
            </a:r>
            <a:r>
              <a:rPr lang="en-US" baseline="0" dirty="0" err="1"/>
              <a:t>chống</a:t>
            </a:r>
            <a:r>
              <a:rPr lang="en-US" baseline="0" dirty="0"/>
              <a:t> </a:t>
            </a:r>
            <a:r>
              <a:rPr lang="en-US" baseline="0" dirty="0" err="1"/>
              <a:t>chịu</a:t>
            </a:r>
            <a:r>
              <a:rPr lang="en-US" baseline="0" dirty="0"/>
              <a:t> </a:t>
            </a:r>
            <a:r>
              <a:rPr lang="en-US" baseline="0" dirty="0" err="1"/>
              <a:t>và</a:t>
            </a:r>
            <a:r>
              <a:rPr lang="en-US" baseline="0" dirty="0"/>
              <a:t> </a:t>
            </a:r>
            <a:r>
              <a:rPr lang="en-US" baseline="0" dirty="0" err="1"/>
              <a:t>phục</a:t>
            </a:r>
            <a:r>
              <a:rPr lang="en-US" baseline="0" dirty="0"/>
              <a:t> </a:t>
            </a:r>
            <a:r>
              <a:rPr lang="en-US" baseline="0" dirty="0" err="1"/>
              <a:t>hồi</a:t>
            </a:r>
            <a:r>
              <a:rPr lang="en-US" baseline="0" dirty="0"/>
              <a:t> </a:t>
            </a:r>
            <a:r>
              <a:rPr lang="en-US" baseline="0" dirty="0" err="1"/>
              <a:t>nhanh</a:t>
            </a:r>
            <a:r>
              <a:rPr lang="en-US" baseline="0" dirty="0"/>
              <a:t>” (Ability of </a:t>
            </a:r>
            <a:r>
              <a:rPr lang="en-US" dirty="0">
                <a:solidFill>
                  <a:schemeClr val="tx1"/>
                </a:solidFill>
              </a:rPr>
              <a:t>resisting damage and recovering quickly).</a:t>
            </a:r>
            <a:endParaRPr dirty="0"/>
          </a:p>
        </p:txBody>
      </p:sp>
    </p:spTree>
    <p:extLst>
      <p:ext uri="{BB962C8B-B14F-4D97-AF65-F5344CB8AC3E}">
        <p14:creationId xmlns:p14="http://schemas.microsoft.com/office/powerpoint/2010/main" val="1290920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Shape 5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59" name="Shape 55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rtl="0">
              <a:spcAft>
                <a:spcPts val="600"/>
              </a:spcAft>
            </a:pPr>
            <a:r>
              <a:rPr lang="en-US" sz="1800" b="1" dirty="0"/>
              <a:t>Reference</a:t>
            </a:r>
            <a:r>
              <a:rPr lang="en-US" sz="1800" dirty="0"/>
              <a:t>: Furniss, Michael J.; Roby, Ken B.; </a:t>
            </a:r>
            <a:r>
              <a:rPr lang="en-US" sz="1800" dirty="0" err="1"/>
              <a:t>Cenderelli</a:t>
            </a:r>
            <a:r>
              <a:rPr lang="en-US" sz="1800" dirty="0"/>
              <a:t>, Dan; </a:t>
            </a:r>
            <a:r>
              <a:rPr lang="en-US" sz="1800" dirty="0" err="1"/>
              <a:t>Chatel</a:t>
            </a:r>
            <a:r>
              <a:rPr lang="en-US" sz="1800" dirty="0"/>
              <a:t>, John; Clifton, Caty F.; </a:t>
            </a:r>
            <a:r>
              <a:rPr lang="en-US" sz="1800" dirty="0" err="1"/>
              <a:t>Clingenpeel</a:t>
            </a:r>
            <a:r>
              <a:rPr lang="en-US" sz="1800" dirty="0"/>
              <a:t>, Alan; Hays, Polly E.; Higgins, Dale; Hodges, Ken; Howe, Carol; </a:t>
            </a:r>
            <a:r>
              <a:rPr lang="en-US" sz="1800" dirty="0" err="1"/>
              <a:t>Jungst</a:t>
            </a:r>
            <a:r>
              <a:rPr lang="en-US" sz="1800" dirty="0"/>
              <a:t>, Laura; Louie, Joan; Mai, Christine; Martinez, Ralph; Overton, Kerry; Staab, Brian P.; Steinke, Rory;  </a:t>
            </a:r>
            <a:r>
              <a:rPr lang="en-US" sz="1800" dirty="0" err="1"/>
              <a:t>Weinhold</a:t>
            </a:r>
            <a:r>
              <a:rPr lang="en-US" sz="1800" dirty="0"/>
              <a:t>, Mark. 2013. </a:t>
            </a:r>
            <a:r>
              <a:rPr lang="en-US" sz="1800" b="1" dirty="0"/>
              <a:t>Assessing the vulnerability of watersheds to climate change: results of national forest watershed vulnerability pilot assessments. </a:t>
            </a:r>
            <a:r>
              <a:rPr lang="en-US" sz="1800" dirty="0"/>
              <a:t>Gen. Tech. Rep. PNW-GTR-884. Portland, OR: U.S. Department of Agriculture, Forest Service, Pacific Northwest Research Station. 32 p. plus appendix. </a:t>
            </a:r>
            <a:r>
              <a:rPr lang="en-US" sz="1800" u="sng" dirty="0">
                <a:solidFill>
                  <a:schemeClr val="hlink"/>
                </a:solidFill>
                <a:hlinkClick r:id="rId3"/>
              </a:rPr>
              <a:t>http://bit.ly/watervulnerability</a:t>
            </a:r>
            <a:endParaRPr lang="en-US" sz="1800" dirty="0"/>
          </a:p>
          <a:p>
            <a:pPr>
              <a:buNone/>
            </a:pPr>
            <a:endParaRPr lang="en-US" sz="1800" b="0" i="0" u="none" strike="noStrike" cap="none" baseline="0" dirty="0"/>
          </a:p>
          <a:p>
            <a:pPr>
              <a:buNone/>
            </a:pPr>
            <a:r>
              <a:rPr lang="en" sz="1800" b="0" i="0" u="none" strike="noStrike" cap="none" baseline="0" dirty="0"/>
              <a:t>As we looked at the climate change data we began to see patterns that related to areas of similar elevation and climatic regimes.</a:t>
            </a:r>
          </a:p>
          <a:p>
            <a:endParaRPr dirty="0"/>
          </a:p>
          <a:p>
            <a:pPr>
              <a:buNone/>
            </a:pPr>
            <a:r>
              <a:rPr lang="en" sz="1800" b="0" i="0" u="none" strike="noStrike" cap="none" baseline="0" dirty="0"/>
              <a:t>We combined subwatersheds into six geographic areas, shown by the black outlines.  </a:t>
            </a:r>
          </a:p>
          <a:p>
            <a:endParaRPr dirty="0"/>
          </a:p>
          <a:p>
            <a:pPr>
              <a:buNone/>
            </a:pPr>
            <a:r>
              <a:rPr lang="en" sz="1800" b="0" i="0" u="none" strike="noStrike" cap="none" baseline="0" dirty="0"/>
              <a:t>When we averaged climate change parameters across a given geographic area, we got more representative results than when using the HUC5 scale.  </a:t>
            </a:r>
          </a:p>
        </p:txBody>
      </p:sp>
      <p:sp>
        <p:nvSpPr>
          <p:cNvPr id="560" name="Shape 56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buSzPct val="25000"/>
              <a:buNone/>
            </a:pPr>
            <a:r>
              <a:rPr lang="en"/>
              <a:t> </a:t>
            </a:r>
          </a:p>
        </p:txBody>
      </p:sp>
    </p:spTree>
    <p:extLst>
      <p:ext uri="{BB962C8B-B14F-4D97-AF65-F5344CB8AC3E}">
        <p14:creationId xmlns:p14="http://schemas.microsoft.com/office/powerpoint/2010/main" val="21451938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Shape 5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73" name="Shape 57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rtl="0">
              <a:spcAft>
                <a:spcPts val="600"/>
              </a:spcAft>
            </a:pPr>
            <a:r>
              <a:rPr lang="en-US" sz="1800" b="1" dirty="0"/>
              <a:t>Reference</a:t>
            </a:r>
            <a:r>
              <a:rPr lang="en-US" sz="1800" dirty="0"/>
              <a:t>: Furniss, Michael J.; Roby, Ken B.; </a:t>
            </a:r>
            <a:r>
              <a:rPr lang="en-US" sz="1800" dirty="0" err="1"/>
              <a:t>Cenderelli</a:t>
            </a:r>
            <a:r>
              <a:rPr lang="en-US" sz="1800" dirty="0"/>
              <a:t>, Dan; </a:t>
            </a:r>
            <a:r>
              <a:rPr lang="en-US" sz="1800" dirty="0" err="1"/>
              <a:t>Chatel</a:t>
            </a:r>
            <a:r>
              <a:rPr lang="en-US" sz="1800" dirty="0"/>
              <a:t>, John; Clifton, Caty F.; </a:t>
            </a:r>
            <a:r>
              <a:rPr lang="en-US" sz="1800" dirty="0" err="1"/>
              <a:t>Clingenpeel</a:t>
            </a:r>
            <a:r>
              <a:rPr lang="en-US" sz="1800" dirty="0"/>
              <a:t>, Alan; Hays, Polly E.; Higgins, Dale; Hodges, Ken; Howe, Carol; </a:t>
            </a:r>
            <a:r>
              <a:rPr lang="en-US" sz="1800" dirty="0" err="1"/>
              <a:t>Jungst</a:t>
            </a:r>
            <a:r>
              <a:rPr lang="en-US" sz="1800" dirty="0"/>
              <a:t>, Laura; Louie, Joan; Mai, Christine; Martinez, Ralph; Overton, Kerry; Staab, Brian P.; Steinke, Rory;  </a:t>
            </a:r>
            <a:r>
              <a:rPr lang="en-US" sz="1800" dirty="0" err="1"/>
              <a:t>Weinhold</a:t>
            </a:r>
            <a:r>
              <a:rPr lang="en-US" sz="1800" dirty="0"/>
              <a:t>, Mark. 2013. </a:t>
            </a:r>
            <a:r>
              <a:rPr lang="en-US" sz="1800" b="1" dirty="0"/>
              <a:t>Assessing the vulnerability of watersheds to climate change: results of national forest watershed vulnerability pilot assessments. </a:t>
            </a:r>
            <a:r>
              <a:rPr lang="en-US" sz="1800" dirty="0"/>
              <a:t>Gen. Tech. Rep. PNW-GTR-884. Portland, OR: U.S. Department of Agriculture, Forest Service, Pacific Northwest Research Station. 32 p. plus appendix. </a:t>
            </a:r>
            <a:r>
              <a:rPr lang="en-US" sz="1800" u="sng" dirty="0">
                <a:solidFill>
                  <a:schemeClr val="hlink"/>
                </a:solidFill>
                <a:hlinkClick r:id="rId3"/>
              </a:rPr>
              <a:t>http://bit.ly/watervulnerability</a:t>
            </a:r>
            <a:endParaRPr lang="en-US" sz="1800" dirty="0"/>
          </a:p>
          <a:p>
            <a:pPr>
              <a:buNone/>
            </a:pPr>
            <a:endParaRPr lang="en-US" sz="1650" b="0" i="0" u="none" strike="noStrike" cap="none" baseline="0" dirty="0"/>
          </a:p>
          <a:p>
            <a:pPr>
              <a:buNone/>
            </a:pPr>
            <a:r>
              <a:rPr lang="en" sz="1650" b="0" i="0" u="none" strike="noStrike" cap="none" baseline="0" dirty="0"/>
              <a:t>We also had to identify the resources of concern.  Our vulnerability assessment was focused on three types of Aquatic Resource Values.</a:t>
            </a:r>
          </a:p>
          <a:p>
            <a:endParaRPr dirty="0"/>
          </a:p>
          <a:p>
            <a:pPr>
              <a:buNone/>
            </a:pPr>
            <a:r>
              <a:rPr lang="en" sz="1650" b="0" i="0" u="none" strike="noStrike" cap="none" baseline="0" dirty="0"/>
              <a:t>Water Uses: </a:t>
            </a:r>
            <a:r>
              <a:rPr lang="en" sz="1100" b="0" i="0" u="none" strike="noStrike" cap="none" baseline="0" dirty="0">
                <a:solidFill>
                  <a:schemeClr val="dk1"/>
                </a:solidFill>
                <a:latin typeface="Calibri"/>
                <a:ea typeface="Calibri"/>
                <a:cs typeface="Calibri"/>
                <a:sym typeface="Calibri"/>
              </a:rPr>
              <a:t>Public and private water rights for storage, diversions, spring developments and wells that are primarily used for irrigation, domestic water, and stockwater.  Also included State  held Instream Flow  water rights.</a:t>
            </a:r>
          </a:p>
          <a:p>
            <a:endParaRPr dirty="0"/>
          </a:p>
          <a:p>
            <a:pPr>
              <a:buNone/>
            </a:pPr>
            <a:r>
              <a:rPr lang="en" sz="1100" b="0" i="0" u="none" strike="noStrike" cap="none" baseline="0" dirty="0">
                <a:solidFill>
                  <a:schemeClr val="dk1"/>
                </a:solidFill>
                <a:latin typeface="Calibri"/>
                <a:ea typeface="Calibri"/>
                <a:cs typeface="Calibri"/>
                <a:sym typeface="Calibri"/>
              </a:rPr>
              <a:t>Infrastructure values included roads, trails, stream crossing structures, recreational developments, residences within and adjacent to stream courses and associated floodplains.</a:t>
            </a:r>
          </a:p>
          <a:p>
            <a:endParaRPr dirty="0"/>
          </a:p>
          <a:p>
            <a:pPr>
              <a:buNone/>
            </a:pPr>
            <a:r>
              <a:rPr lang="en" sz="1100" b="0" i="0" u="none" strike="noStrike" cap="none" baseline="0" dirty="0">
                <a:solidFill>
                  <a:schemeClr val="dk1"/>
                </a:solidFill>
                <a:latin typeface="Calibri"/>
                <a:ea typeface="Calibri"/>
                <a:cs typeface="Calibri"/>
                <a:sym typeface="Calibri"/>
              </a:rPr>
              <a:t>Aquatic Species and Habitats :conservation populations of cutthroat trout, coldwater fisheries, streams, waterbodies, fens, wetlands, riparian habitats</a:t>
            </a:r>
          </a:p>
          <a:p>
            <a:endParaRPr dirty="0"/>
          </a:p>
          <a:p>
            <a:pPr marL="0" marR="0" lvl="0" indent="0" algn="l" rtl="0">
              <a:lnSpc>
                <a:spcPct val="100000"/>
              </a:lnSpc>
              <a:spcBef>
                <a:spcPts val="0"/>
              </a:spcBef>
              <a:spcAft>
                <a:spcPts val="0"/>
              </a:spcAft>
              <a:buSzPct val="25000"/>
              <a:buFont typeface="Calibri"/>
              <a:buNone/>
            </a:pPr>
            <a:r>
              <a:rPr lang="en" sz="1100" b="0" i="0" u="none" strike="noStrike" cap="none" baseline="0" dirty="0">
                <a:solidFill>
                  <a:schemeClr val="dk1"/>
                </a:solidFill>
                <a:latin typeface="Calibri"/>
                <a:ea typeface="Calibri"/>
                <a:cs typeface="Calibri"/>
                <a:sym typeface="Calibri"/>
              </a:rPr>
              <a:t>For each value group we aggregated information by subwatershed.  Subwatersheds with the highest concentrations of values are shown in RED.  Subwatersheds with the lowest concentrations of values are in GREEN.  Those that fell in the middle are shown in YELLOW.</a:t>
            </a:r>
          </a:p>
          <a:p>
            <a:endParaRPr dirty="0"/>
          </a:p>
          <a:p>
            <a:pPr>
              <a:buNone/>
            </a:pPr>
            <a:r>
              <a:rPr lang="en" sz="1100" b="0" i="0" u="none" strike="noStrike" cap="none" baseline="0" dirty="0">
                <a:solidFill>
                  <a:schemeClr val="dk1"/>
                </a:solidFill>
                <a:latin typeface="Calibri"/>
                <a:ea typeface="Calibri"/>
                <a:cs typeface="Calibri"/>
                <a:sym typeface="Calibri"/>
              </a:rPr>
              <a:t>You can see there are differences in how the three groups of aquatic values are distributed across the Forest.</a:t>
            </a:r>
          </a:p>
          <a:p>
            <a:endParaRPr dirty="0"/>
          </a:p>
          <a:p>
            <a:pPr>
              <a:buNone/>
            </a:pPr>
            <a:r>
              <a:rPr lang="en" sz="1100" b="0" i="0" u="none" strike="noStrike" cap="none" baseline="0" dirty="0">
                <a:solidFill>
                  <a:schemeClr val="dk1"/>
                </a:solidFill>
                <a:latin typeface="Calibri"/>
                <a:ea typeface="Calibri"/>
                <a:cs typeface="Calibri"/>
                <a:sym typeface="Calibri"/>
              </a:rPr>
              <a:t>There is also a difference in how these aquatic values may be impacted by climate change.  Species and habitat values are more affected by changes in water temperatures. Changes in water quantity (such as flood events) may have more affect on infrastructure values.  Water use values are affected by changes in both water quality and quantity. </a:t>
            </a:r>
          </a:p>
          <a:p>
            <a:endParaRPr dirty="0"/>
          </a:p>
          <a:p>
            <a:endParaRPr dirty="0"/>
          </a:p>
          <a:p>
            <a:pPr>
              <a:buNone/>
            </a:pPr>
            <a:r>
              <a:rPr lang="en" sz="1650" b="0" i="0" u="none" strike="noStrike" cap="none" baseline="0" dirty="0"/>
              <a:t> </a:t>
            </a:r>
          </a:p>
          <a:p>
            <a:endParaRPr dirty="0"/>
          </a:p>
        </p:txBody>
      </p:sp>
      <p:sp>
        <p:nvSpPr>
          <p:cNvPr id="574" name="Shape 57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buSzPct val="25000"/>
              <a:buNone/>
            </a:pPr>
            <a:r>
              <a:rPr lang="en"/>
              <a:t> </a:t>
            </a:r>
          </a:p>
        </p:txBody>
      </p:sp>
    </p:spTree>
    <p:extLst>
      <p:ext uri="{BB962C8B-B14F-4D97-AF65-F5344CB8AC3E}">
        <p14:creationId xmlns:p14="http://schemas.microsoft.com/office/powerpoint/2010/main" val="35656361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Shape 5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80" name="Shape 5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rtl="0">
              <a:spcAft>
                <a:spcPts val="600"/>
              </a:spcAft>
            </a:pPr>
            <a:r>
              <a:rPr lang="en-US" sz="1400" b="1" dirty="0"/>
              <a:t>Reference</a:t>
            </a:r>
            <a:r>
              <a:rPr lang="en-US" sz="1400" dirty="0"/>
              <a:t>: Furniss, Michael J.; Roby, Ken B.; </a:t>
            </a:r>
            <a:r>
              <a:rPr lang="en-US" sz="1400" dirty="0" err="1"/>
              <a:t>Cenderelli</a:t>
            </a:r>
            <a:r>
              <a:rPr lang="en-US" sz="1400" dirty="0"/>
              <a:t>, Dan; </a:t>
            </a:r>
            <a:r>
              <a:rPr lang="en-US" sz="1400" dirty="0" err="1"/>
              <a:t>Chatel</a:t>
            </a:r>
            <a:r>
              <a:rPr lang="en-US" sz="1400" dirty="0"/>
              <a:t>, John; Clifton, Caty F.; </a:t>
            </a:r>
            <a:r>
              <a:rPr lang="en-US" sz="1400" dirty="0" err="1"/>
              <a:t>Clingenpeel</a:t>
            </a:r>
            <a:r>
              <a:rPr lang="en-US" sz="1400" dirty="0"/>
              <a:t>, Alan; Hays, Polly E.; Higgins, Dale; Hodges, Ken; Howe, Carol; </a:t>
            </a:r>
            <a:r>
              <a:rPr lang="en-US" sz="1400" dirty="0" err="1"/>
              <a:t>Jungst</a:t>
            </a:r>
            <a:r>
              <a:rPr lang="en-US" sz="1400" dirty="0"/>
              <a:t>, Laura; Louie, Joan; Mai, Christine; Martinez, Ralph; Overton, Kerry; Staab, Brian P.; Steinke, Rory;  </a:t>
            </a:r>
            <a:r>
              <a:rPr lang="en-US" sz="1400" dirty="0" err="1"/>
              <a:t>Weinhold</a:t>
            </a:r>
            <a:r>
              <a:rPr lang="en-US" sz="1400" dirty="0"/>
              <a:t>, Mark. 2013. </a:t>
            </a:r>
            <a:r>
              <a:rPr lang="en-US" sz="1400" b="1" dirty="0"/>
              <a:t>Assessing the vulnerability of watersheds to climate change: results of national forest watershed vulnerability pilot assessments. </a:t>
            </a:r>
            <a:r>
              <a:rPr lang="en-US" sz="1400" dirty="0"/>
              <a:t>Gen. Tech. Rep. PNW-GTR-884. Portland, OR: U.S. Department of Agriculture, Forest Service, Pacific Northwest Research Station. 32 p. plus appendix. </a:t>
            </a:r>
            <a:r>
              <a:rPr lang="en-US" sz="1400" u="sng" dirty="0">
                <a:solidFill>
                  <a:schemeClr val="hlink"/>
                </a:solidFill>
                <a:hlinkClick r:id="rId3"/>
              </a:rPr>
              <a:t>http://bit.ly/watervulnerability</a:t>
            </a:r>
            <a:endParaRPr lang="en-US" sz="1400" dirty="0"/>
          </a:p>
          <a:p>
            <a:pPr>
              <a:buNone/>
            </a:pPr>
            <a:endParaRPr lang="en-US" sz="1250" b="0" i="0" u="none" strike="noStrike" cap="none" baseline="0" dirty="0"/>
          </a:p>
          <a:p>
            <a:pPr>
              <a:buNone/>
            </a:pPr>
            <a:r>
              <a:rPr lang="en" sz="1250" b="0" i="0" u="none" strike="noStrike" cap="none" baseline="0" dirty="0"/>
              <a:t>Step 2 in the process is Assess Exposure or the predicted climate change.  </a:t>
            </a:r>
          </a:p>
          <a:p>
            <a:endParaRPr dirty="0"/>
          </a:p>
          <a:p>
            <a:pPr>
              <a:buNone/>
            </a:pPr>
            <a:r>
              <a:rPr lang="en" sz="1250" b="0" i="0" u="none" strike="noStrike" cap="none" baseline="0" dirty="0"/>
              <a:t>There is a lot of uncertainty with climate change models and their predictions.  We used several sources of climate change predictions for our assessment.</a:t>
            </a:r>
          </a:p>
          <a:p>
            <a:endParaRPr dirty="0"/>
          </a:p>
          <a:p>
            <a:pPr>
              <a:buNone/>
            </a:pPr>
            <a:r>
              <a:rPr lang="en" sz="1250" b="0" i="0" u="none" strike="noStrike" cap="none" baseline="0" dirty="0"/>
              <a:t>- Two climate change reports for the State of Colorado prepared for the Colorado Water Conservation Board. Both reports focus on changes in water quantity and availability.</a:t>
            </a:r>
          </a:p>
          <a:p>
            <a:endParaRPr dirty="0"/>
          </a:p>
          <a:p>
            <a:pPr>
              <a:buNone/>
            </a:pPr>
            <a:r>
              <a:rPr lang="en" sz="1250" b="0" i="0" u="none" strike="noStrike" cap="none" baseline="0" dirty="0"/>
              <a:t>- We used Variable Infiltration Capacity (VIC) modeled data from the Climate Impacts Group at the University of Washington. We reviewed this data at both a 6 km grid scale, and summarized data at the watershed scale for historic trends, a more moderate emissions climate change scenario, and a more extreme emissions scenario.</a:t>
            </a:r>
          </a:p>
          <a:p>
            <a:endParaRPr dirty="0"/>
          </a:p>
          <a:p>
            <a:pPr>
              <a:buNone/>
            </a:pPr>
            <a:r>
              <a:rPr lang="en" sz="1250" b="0" i="0" u="none" strike="noStrike" cap="none" baseline="0" dirty="0"/>
              <a:t>- Downscaled climate change predictions for two scenarios developed by Dr. Joe Barsugli of U of CO, and Linda Mearns of Natl Center of Atmospheric Research.</a:t>
            </a:r>
          </a:p>
          <a:p>
            <a:endParaRPr dirty="0"/>
          </a:p>
          <a:p>
            <a:pPr>
              <a:buNone/>
            </a:pPr>
            <a:r>
              <a:rPr lang="en" sz="1250" b="0" i="0" u="none" strike="noStrike" cap="none" baseline="0" dirty="0"/>
              <a:t>Climate change isn’t just something that may happen in the future.  Colorado has already been experiencing changes in our climate.  </a:t>
            </a:r>
          </a:p>
          <a:p>
            <a:endParaRPr dirty="0"/>
          </a:p>
          <a:p>
            <a:pPr>
              <a:buNone/>
            </a:pPr>
            <a:r>
              <a:rPr lang="en" sz="1250" b="0" i="0" u="none" strike="noStrike" cap="none" baseline="0" dirty="0"/>
              <a:t>Over the past 30 years the average annual temperature has increased about 2 F (approx 1 C).  Over the next 30 to 50 years temperatures in Western Colorado are expected to increase another 3-6 F (2-4 C).</a:t>
            </a:r>
          </a:p>
          <a:p>
            <a:endParaRPr dirty="0"/>
          </a:p>
          <a:p>
            <a:pPr>
              <a:buNone/>
            </a:pPr>
            <a:r>
              <a:rPr lang="en" sz="1250" b="0" i="0" u="none" strike="noStrike" cap="none" baseline="0" dirty="0"/>
              <a:t>Over the past 30 years there is no clear trend in past precipitation, just lots of variability.  There is not as much confidence in future predicted changes in precipitation as in temperature. Here are two precipitation scenarios for this area. A more moderate scenario on the left, and a more extreme scenario on the right.  Predictions vary from little change in annual precipitation to a decrease of up to 10%.  Annual averages are not the complete picture, however.  Seasonal changes in precipitation may be quite significant.  Winters may get wetter, and springs and summers are predicted to get much drier.</a:t>
            </a:r>
          </a:p>
          <a:p>
            <a:endParaRPr dirty="0"/>
          </a:p>
          <a:p>
            <a:pPr>
              <a:buNone/>
            </a:pPr>
            <a:r>
              <a:rPr lang="en" sz="1250" b="0" i="0" u="none" strike="noStrike" cap="none" baseline="0" dirty="0"/>
              <a:t>In the past 30 years spring runoff has shifted two weeks earlier.  Runoff is predicted to shift an additional 2 to 4 weeks earlier over the next 30 to 50 years.  </a:t>
            </a:r>
          </a:p>
          <a:p>
            <a:pPr>
              <a:buNone/>
            </a:pPr>
            <a:r>
              <a:rPr lang="en" sz="1250" b="0" i="0" u="none" strike="noStrike" cap="none" baseline="0" dirty="0"/>
              <a:t>This can be further exacerbated by dust on snow events, which have been shown to cause both earlier and reduced amounts of runoff.   If we end up with much hotter and drier climates more dust on snow events are likely to occur.</a:t>
            </a:r>
          </a:p>
          <a:p>
            <a:endParaRPr dirty="0"/>
          </a:p>
          <a:p>
            <a:pPr>
              <a:buNone/>
            </a:pPr>
            <a:r>
              <a:rPr lang="en" sz="1250" b="0" i="0" u="none" strike="noStrike" cap="none" baseline="0" dirty="0"/>
              <a:t>The climate record for extreme event is also quite variable.  This is not just extreme storm events, but also includes droughts, wind events and other disturbances like wildfire. Extreme events are predicted to become more frequent and more intense in the future.  </a:t>
            </a:r>
          </a:p>
          <a:p>
            <a:endParaRPr dirty="0"/>
          </a:p>
          <a:p>
            <a:endParaRPr dirty="0"/>
          </a:p>
        </p:txBody>
      </p:sp>
      <p:sp>
        <p:nvSpPr>
          <p:cNvPr id="581" name="Shape 5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buSzPct val="25000"/>
              <a:buNone/>
            </a:pPr>
            <a:r>
              <a:rPr lang="en"/>
              <a:t> </a:t>
            </a:r>
          </a:p>
        </p:txBody>
      </p:sp>
    </p:spTree>
    <p:extLst>
      <p:ext uri="{BB962C8B-B14F-4D97-AF65-F5344CB8AC3E}">
        <p14:creationId xmlns:p14="http://schemas.microsoft.com/office/powerpoint/2010/main" val="24061485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Shape 5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87" name="Shape 58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rtl="0">
              <a:spcAft>
                <a:spcPts val="600"/>
              </a:spcAft>
            </a:pPr>
            <a:r>
              <a:rPr lang="en-US" sz="1800" b="1" dirty="0"/>
              <a:t>Reference</a:t>
            </a:r>
            <a:r>
              <a:rPr lang="en-US" sz="1800" dirty="0"/>
              <a:t>: Furniss, Michael J.; Roby, Ken B.; </a:t>
            </a:r>
            <a:r>
              <a:rPr lang="en-US" sz="1800" dirty="0" err="1"/>
              <a:t>Cenderelli</a:t>
            </a:r>
            <a:r>
              <a:rPr lang="en-US" sz="1800" dirty="0"/>
              <a:t>, Dan; </a:t>
            </a:r>
            <a:r>
              <a:rPr lang="en-US" sz="1800" dirty="0" err="1"/>
              <a:t>Chatel</a:t>
            </a:r>
            <a:r>
              <a:rPr lang="en-US" sz="1800" dirty="0"/>
              <a:t>, John; Clifton, Caty F.; </a:t>
            </a:r>
            <a:r>
              <a:rPr lang="en-US" sz="1800" dirty="0" err="1"/>
              <a:t>Clingenpeel</a:t>
            </a:r>
            <a:r>
              <a:rPr lang="en-US" sz="1800" dirty="0"/>
              <a:t>, Alan; Hays, Polly E.; Higgins, Dale; Hodges, Ken; Howe, Carol; </a:t>
            </a:r>
            <a:r>
              <a:rPr lang="en-US" sz="1800" dirty="0" err="1"/>
              <a:t>Jungst</a:t>
            </a:r>
            <a:r>
              <a:rPr lang="en-US" sz="1800" dirty="0"/>
              <a:t>, Laura; Louie, Joan; Mai, Christine; Martinez, Ralph; Overton, Kerry; Staab, Brian P.; Steinke, Rory;  </a:t>
            </a:r>
            <a:r>
              <a:rPr lang="en-US" sz="1800" dirty="0" err="1"/>
              <a:t>Weinhold</a:t>
            </a:r>
            <a:r>
              <a:rPr lang="en-US" sz="1800" dirty="0"/>
              <a:t>, Mark. 2013. </a:t>
            </a:r>
            <a:r>
              <a:rPr lang="en-US" sz="1800" b="1" dirty="0"/>
              <a:t>Assessing the vulnerability of watersheds to climate change: results of national forest watershed vulnerability pilot assessments. </a:t>
            </a:r>
            <a:r>
              <a:rPr lang="en-US" sz="1800" dirty="0"/>
              <a:t>Gen. Tech. Rep. PNW-GTR-884. Portland, OR: U.S. Department of Agriculture, Forest Service, Pacific Northwest Research Station. 32 p. plus appendix. </a:t>
            </a:r>
            <a:r>
              <a:rPr lang="en-US" sz="1800" u="sng" dirty="0">
                <a:solidFill>
                  <a:schemeClr val="hlink"/>
                </a:solidFill>
                <a:hlinkClick r:id="rId3"/>
              </a:rPr>
              <a:t>http://bit.ly/watervulnerability</a:t>
            </a:r>
            <a:endParaRPr lang="en-US" sz="1800" dirty="0"/>
          </a:p>
          <a:p>
            <a:pPr>
              <a:buNone/>
            </a:pPr>
            <a:endParaRPr lang="en-US" sz="1650" b="0" i="0" u="none" strike="noStrike" cap="none" baseline="0" dirty="0"/>
          </a:p>
          <a:p>
            <a:pPr>
              <a:buNone/>
            </a:pPr>
            <a:r>
              <a:rPr lang="en" sz="1650" b="0" i="0" u="none" strike="noStrike" cap="none" baseline="0" dirty="0"/>
              <a:t>We used an Aridity Index  to forecast how water availability may be affected by predicted climate change.</a:t>
            </a:r>
          </a:p>
          <a:p>
            <a:endParaRPr dirty="0"/>
          </a:p>
          <a:p>
            <a:pPr>
              <a:buNone/>
            </a:pPr>
            <a:r>
              <a:rPr lang="en" sz="1650" b="0" i="0" u="none" strike="noStrike" cap="none" baseline="0" dirty="0"/>
              <a:t>An Aridity Index is the ratio of precipitation to potential evapotranspiration.  </a:t>
            </a:r>
          </a:p>
          <a:p>
            <a:pPr>
              <a:buNone/>
            </a:pPr>
            <a:r>
              <a:rPr lang="en" sz="1650" b="0" i="0" u="none" strike="noStrike" cap="none" baseline="0" dirty="0"/>
              <a:t>AI &gt; 1 means precipitation exceeds the demand of evapotranspiration and there is available water in the system.  </a:t>
            </a:r>
          </a:p>
          <a:p>
            <a:pPr>
              <a:buNone/>
            </a:pPr>
            <a:r>
              <a:rPr lang="en" sz="1650" b="0" i="0" u="none" strike="noStrike" cap="none" baseline="0" dirty="0"/>
              <a:t>AI = 1 means precipitation meets the demand of potential evapotranspiration.  </a:t>
            </a:r>
          </a:p>
          <a:p>
            <a:pPr>
              <a:buNone/>
            </a:pPr>
            <a:r>
              <a:rPr lang="en" sz="1650" b="0" i="0" u="none" strike="noStrike" cap="none" baseline="0" dirty="0"/>
              <a:t>AI &lt; 1 means evapotranspiration exceeds precipitation and plants are under water stress. There is a water deficit in the system.  There is reduced soil moisture and baseflow in streams may be reduced or eliminated.  </a:t>
            </a:r>
          </a:p>
          <a:p>
            <a:pPr>
              <a:buNone/>
            </a:pPr>
            <a:r>
              <a:rPr lang="en" sz="1650" b="0" i="0" u="none" strike="noStrike" cap="none" baseline="0" dirty="0"/>
              <a:t>  </a:t>
            </a:r>
          </a:p>
          <a:p>
            <a:pPr>
              <a:buNone/>
            </a:pPr>
            <a:r>
              <a:rPr lang="en" sz="1650" b="0" i="0" u="none" strike="noStrike" cap="none" baseline="0" dirty="0"/>
              <a:t>This chart shows the annual change in the aridity index by geographic area.  Two scenarios were compared to the historic trend (in blue).</a:t>
            </a:r>
          </a:p>
          <a:p>
            <a:pPr>
              <a:buNone/>
            </a:pPr>
            <a:r>
              <a:rPr lang="en" sz="1650" b="0" i="0" u="none" strike="noStrike" cap="none" baseline="0" dirty="0"/>
              <a:t>Take home messages:</a:t>
            </a:r>
          </a:p>
          <a:p>
            <a:pPr marL="228600" marR="0" lvl="0" indent="-228600" algn="l" rtl="0">
              <a:buClr>
                <a:srgbClr val="000000"/>
              </a:buClr>
              <a:buSzPct val="105882"/>
              <a:buFont typeface="Arial"/>
              <a:buAutoNum type="arabicPeriod"/>
            </a:pPr>
            <a:r>
              <a:rPr lang="en" sz="1650" b="0" i="0" u="none" strike="noStrike" cap="none" baseline="0" dirty="0"/>
              <a:t>AI is decreasing everywhere.  All areas are getting drier.</a:t>
            </a:r>
          </a:p>
          <a:p>
            <a:pPr marL="228600" marR="0" lvl="0" indent="-228600" algn="l" rtl="0">
              <a:buClr>
                <a:srgbClr val="000000"/>
              </a:buClr>
              <a:buSzPct val="105882"/>
              <a:buFont typeface="Arial"/>
              <a:buAutoNum type="arabicPeriod"/>
            </a:pPr>
            <a:r>
              <a:rPr lang="en" sz="1650" b="0" i="0" u="none" strike="noStrike" cap="none" baseline="0" dirty="0"/>
              <a:t>Drier areas on the forest have always had water limitations (West Elk, Cochetopa, Uncompahgre).  Increases in this water deficit may have significant implications on water availability for livestock management in these geographic areas.  Available moisture for plant recovery following grazing may not be there and we may not see any regrowth in the late summer early fall.</a:t>
            </a:r>
          </a:p>
          <a:p>
            <a:pPr marL="228600" marR="0" lvl="0" indent="-228600" algn="l" rtl="0">
              <a:buClr>
                <a:srgbClr val="000000"/>
              </a:buClr>
              <a:buSzPct val="105882"/>
              <a:buFont typeface="Arial"/>
              <a:buAutoNum type="arabicPeriod"/>
            </a:pPr>
            <a:r>
              <a:rPr lang="en" sz="1650" b="0" i="0" u="none" strike="noStrike" cap="none" baseline="0" dirty="0"/>
              <a:t>The Grand Mesa may see a change from a water surplus to a water deficit on an annual basis.  Grand Mesa has the highest concentration of water uses.  Not sure how the high concentration of water bodies, fens, wetlands and riparian areas may buffer this affect.  </a:t>
            </a:r>
          </a:p>
        </p:txBody>
      </p:sp>
      <p:sp>
        <p:nvSpPr>
          <p:cNvPr id="588" name="Shape 58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buSzPct val="25000"/>
              <a:buNone/>
            </a:pPr>
            <a:r>
              <a:rPr lang="en"/>
              <a:t> </a:t>
            </a:r>
          </a:p>
        </p:txBody>
      </p:sp>
    </p:spTree>
    <p:extLst>
      <p:ext uri="{BB962C8B-B14F-4D97-AF65-F5344CB8AC3E}">
        <p14:creationId xmlns:p14="http://schemas.microsoft.com/office/powerpoint/2010/main" val="20355418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Shape 5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95" name="Shape 59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rtl="0">
              <a:spcAft>
                <a:spcPts val="600"/>
              </a:spcAft>
            </a:pPr>
            <a:r>
              <a:rPr lang="en-US" sz="1800" b="1" dirty="0"/>
              <a:t>Reference</a:t>
            </a:r>
            <a:r>
              <a:rPr lang="en-US" sz="1800" dirty="0"/>
              <a:t>: Furniss, Michael J.; Roby, Ken B.; </a:t>
            </a:r>
            <a:r>
              <a:rPr lang="en-US" sz="1800" dirty="0" err="1"/>
              <a:t>Cenderelli</a:t>
            </a:r>
            <a:r>
              <a:rPr lang="en-US" sz="1800" dirty="0"/>
              <a:t>, Dan; </a:t>
            </a:r>
            <a:r>
              <a:rPr lang="en-US" sz="1800" dirty="0" err="1"/>
              <a:t>Chatel</a:t>
            </a:r>
            <a:r>
              <a:rPr lang="en-US" sz="1800" dirty="0"/>
              <a:t>, John; Clifton, Caty F.; </a:t>
            </a:r>
            <a:r>
              <a:rPr lang="en-US" sz="1800" dirty="0" err="1"/>
              <a:t>Clingenpeel</a:t>
            </a:r>
            <a:r>
              <a:rPr lang="en-US" sz="1800" dirty="0"/>
              <a:t>, Alan; Hays, Polly E.; Higgins, Dale; Hodges, Ken; Howe, Carol; </a:t>
            </a:r>
            <a:r>
              <a:rPr lang="en-US" sz="1800" dirty="0" err="1"/>
              <a:t>Jungst</a:t>
            </a:r>
            <a:r>
              <a:rPr lang="en-US" sz="1800" dirty="0"/>
              <a:t>, Laura; Louie, Joan; Mai, Christine; Martinez, Ralph; Overton, Kerry; Staab, Brian P.; Steinke, Rory;  </a:t>
            </a:r>
            <a:r>
              <a:rPr lang="en-US" sz="1800" dirty="0" err="1"/>
              <a:t>Weinhold</a:t>
            </a:r>
            <a:r>
              <a:rPr lang="en-US" sz="1800" dirty="0"/>
              <a:t>, Mark. 2013. </a:t>
            </a:r>
            <a:r>
              <a:rPr lang="en-US" sz="1800" b="1" dirty="0"/>
              <a:t>Assessing the vulnerability of watersheds to climate change: results of national forest watershed vulnerability pilot assessments. </a:t>
            </a:r>
            <a:r>
              <a:rPr lang="en-US" sz="1800" dirty="0"/>
              <a:t>Gen. Tech. Rep. PNW-GTR-884. Portland, OR: U.S. Department of Agriculture, Forest Service, Pacific Northwest Research Station. 32 p. plus appendix. </a:t>
            </a:r>
            <a:r>
              <a:rPr lang="en-US" sz="1800" u="sng" dirty="0">
                <a:solidFill>
                  <a:schemeClr val="hlink"/>
                </a:solidFill>
                <a:hlinkClick r:id="rId3"/>
              </a:rPr>
              <a:t>http://bit.ly/watervulnerability</a:t>
            </a:r>
            <a:endParaRPr lang="en-US" sz="1800" dirty="0"/>
          </a:p>
          <a:p>
            <a:pPr>
              <a:buNone/>
            </a:pPr>
            <a:endParaRPr lang="en-US" sz="1800" b="0" i="0" u="none" strike="noStrike" cap="none" baseline="0" dirty="0"/>
          </a:p>
          <a:p>
            <a:pPr>
              <a:buNone/>
            </a:pPr>
            <a:r>
              <a:rPr lang="en" sz="1800" b="0" i="0" u="none" strike="noStrike" cap="none" baseline="0" dirty="0"/>
              <a:t>When we consider the predicted climate changes at the geographic area scale, here is the resulting ranking.</a:t>
            </a:r>
          </a:p>
          <a:p>
            <a:endParaRPr dirty="0"/>
          </a:p>
          <a:p>
            <a:pPr>
              <a:buNone/>
            </a:pPr>
            <a:r>
              <a:rPr lang="en" sz="1800" b="0" i="0" u="none" strike="noStrike" cap="none" baseline="0" dirty="0"/>
              <a:t>The Uncompahgre is predicted to have the largest change; followed by the Grand Mesa, the San Juans, West Elk, Upper Taylor, then the Cochetopa.</a:t>
            </a:r>
          </a:p>
          <a:p>
            <a:endParaRPr dirty="0"/>
          </a:p>
          <a:p>
            <a:pPr>
              <a:buNone/>
            </a:pPr>
            <a:r>
              <a:rPr lang="en" sz="1800" b="0" i="0" u="none" strike="noStrike" cap="none" baseline="0" dirty="0"/>
              <a:t>The coloring makes the difference look large, but the differences between these rankings is subtle.</a:t>
            </a:r>
          </a:p>
        </p:txBody>
      </p:sp>
      <p:sp>
        <p:nvSpPr>
          <p:cNvPr id="596" name="Shape 59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buSzPct val="25000"/>
              <a:buNone/>
            </a:pPr>
            <a:r>
              <a:rPr lang="en"/>
              <a:t> </a:t>
            </a:r>
          </a:p>
        </p:txBody>
      </p:sp>
    </p:spTree>
    <p:extLst>
      <p:ext uri="{BB962C8B-B14F-4D97-AF65-F5344CB8AC3E}">
        <p14:creationId xmlns:p14="http://schemas.microsoft.com/office/powerpoint/2010/main" val="38540227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Shape 6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609" name="Shape 6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rtl="0">
              <a:spcAft>
                <a:spcPts val="600"/>
              </a:spcAft>
            </a:pPr>
            <a:r>
              <a:rPr lang="en-US" sz="1800" b="1" dirty="0"/>
              <a:t>Reference</a:t>
            </a:r>
            <a:r>
              <a:rPr lang="en-US" sz="1800" dirty="0"/>
              <a:t>: Furniss, Michael J.; Roby, Ken B.; </a:t>
            </a:r>
            <a:r>
              <a:rPr lang="en-US" sz="1800" dirty="0" err="1"/>
              <a:t>Cenderelli</a:t>
            </a:r>
            <a:r>
              <a:rPr lang="en-US" sz="1800" dirty="0"/>
              <a:t>, Dan; </a:t>
            </a:r>
            <a:r>
              <a:rPr lang="en-US" sz="1800" dirty="0" err="1"/>
              <a:t>Chatel</a:t>
            </a:r>
            <a:r>
              <a:rPr lang="en-US" sz="1800" dirty="0"/>
              <a:t>, John; Clifton, Caty F.; </a:t>
            </a:r>
            <a:r>
              <a:rPr lang="en-US" sz="1800" dirty="0" err="1"/>
              <a:t>Clingenpeel</a:t>
            </a:r>
            <a:r>
              <a:rPr lang="en-US" sz="1800" dirty="0"/>
              <a:t>, Alan; Hays, Polly E.; Higgins, Dale; Hodges, Ken; Howe, Carol; </a:t>
            </a:r>
            <a:r>
              <a:rPr lang="en-US" sz="1800" dirty="0" err="1"/>
              <a:t>Jungst</a:t>
            </a:r>
            <a:r>
              <a:rPr lang="en-US" sz="1800" dirty="0"/>
              <a:t>, Laura; Louie, Joan; Mai, Christine; Martinez, Ralph; Overton, Kerry; Staab, Brian P.; Steinke, Rory;  </a:t>
            </a:r>
            <a:r>
              <a:rPr lang="en-US" sz="1800" dirty="0" err="1"/>
              <a:t>Weinhold</a:t>
            </a:r>
            <a:r>
              <a:rPr lang="en-US" sz="1800" dirty="0"/>
              <a:t>, Mark. 2013. </a:t>
            </a:r>
            <a:r>
              <a:rPr lang="en-US" sz="1800" b="1" dirty="0"/>
              <a:t>Assessing the vulnerability of watersheds to climate change: results of national forest watershed vulnerability pilot assessments. </a:t>
            </a:r>
            <a:r>
              <a:rPr lang="en-US" sz="1800" dirty="0"/>
              <a:t>Gen. Tech. Rep. PNW-GTR-884. Portland, OR: U.S. Department of Agriculture, Forest Service, Pacific Northwest Research Station. 32 p. plus appendix. </a:t>
            </a:r>
            <a:r>
              <a:rPr lang="en-US" sz="1800" u="sng" dirty="0">
                <a:solidFill>
                  <a:schemeClr val="hlink"/>
                </a:solidFill>
                <a:hlinkClick r:id="rId3"/>
              </a:rPr>
              <a:t>http://bit.ly/watervulnerability</a:t>
            </a:r>
            <a:endParaRPr lang="en-US" sz="1800" dirty="0"/>
          </a:p>
          <a:p>
            <a:pPr marL="0" marR="0" lvl="0" indent="0" algn="l" rtl="0">
              <a:lnSpc>
                <a:spcPct val="100000"/>
              </a:lnSpc>
              <a:spcBef>
                <a:spcPts val="0"/>
              </a:spcBef>
              <a:spcAft>
                <a:spcPts val="0"/>
              </a:spcAft>
              <a:buSzPct val="25000"/>
              <a:buFont typeface="Arial"/>
              <a:buNone/>
            </a:pPr>
            <a:endParaRPr lang="en-US" sz="1800" b="0" i="0" u="none" strike="noStrike" cap="none" baseline="0" dirty="0"/>
          </a:p>
          <a:p>
            <a:pPr marL="0" marR="0" lvl="0" indent="0" algn="l" rtl="0">
              <a:lnSpc>
                <a:spcPct val="100000"/>
              </a:lnSpc>
              <a:spcBef>
                <a:spcPts val="0"/>
              </a:spcBef>
              <a:spcAft>
                <a:spcPts val="0"/>
              </a:spcAft>
              <a:buSzPct val="25000"/>
              <a:buFont typeface="Arial"/>
              <a:buNone/>
            </a:pPr>
            <a:r>
              <a:rPr lang="en" sz="1800" b="0" i="0" u="none" strike="noStrike" cap="none" baseline="0" dirty="0"/>
              <a:t>Step 3 – Assess sensitivities and stressors in Watersheds.  Collectively we considered these watershed risk.</a:t>
            </a:r>
          </a:p>
          <a:p>
            <a:endParaRPr dirty="0"/>
          </a:p>
          <a:p>
            <a:pPr marL="0" marR="0" lvl="0" indent="0" algn="l" rtl="0">
              <a:lnSpc>
                <a:spcPct val="100000"/>
              </a:lnSpc>
              <a:spcBef>
                <a:spcPts val="0"/>
              </a:spcBef>
              <a:spcAft>
                <a:spcPts val="0"/>
              </a:spcAft>
              <a:buSzPct val="25000"/>
              <a:buFont typeface="Arial"/>
              <a:buNone/>
            </a:pPr>
            <a:r>
              <a:rPr lang="en" sz="1800" b="0" i="0" u="none" strike="noStrike" cap="none" baseline="0" dirty="0"/>
              <a:t>We identified inherent landscape characteristics that influence how sensitive these subwatersheds would be to some disturbance.  Climate change can be considered a disturbance.</a:t>
            </a:r>
          </a:p>
          <a:p>
            <a:endParaRPr dirty="0"/>
          </a:p>
          <a:p>
            <a:pPr marL="0" marR="0" lvl="0" indent="0" algn="l" rtl="0">
              <a:lnSpc>
                <a:spcPct val="100000"/>
              </a:lnSpc>
              <a:spcBef>
                <a:spcPts val="0"/>
              </a:spcBef>
              <a:spcAft>
                <a:spcPts val="0"/>
              </a:spcAft>
              <a:buSzPct val="25000"/>
              <a:buFont typeface="Arial"/>
              <a:buNone/>
            </a:pPr>
            <a:r>
              <a:rPr lang="en" sz="1800" b="0" i="0" u="none" strike="noStrike" cap="none" baseline="0" dirty="0"/>
              <a:t>Sensitivity factors were grouped in two ways.  </a:t>
            </a:r>
          </a:p>
          <a:p>
            <a:endParaRPr dirty="0"/>
          </a:p>
          <a:p>
            <a:pPr marL="228600" marR="0" lvl="0" indent="-228600" algn="l" rtl="0">
              <a:lnSpc>
                <a:spcPct val="100000"/>
              </a:lnSpc>
              <a:spcBef>
                <a:spcPts val="0"/>
              </a:spcBef>
              <a:spcAft>
                <a:spcPts val="0"/>
              </a:spcAft>
              <a:buClr>
                <a:srgbClr val="000000"/>
              </a:buClr>
              <a:buSzPct val="100000"/>
              <a:buFont typeface="Arial"/>
              <a:buAutoNum type="arabicPeriod"/>
            </a:pPr>
            <a:r>
              <a:rPr lang="en" sz="1800" b="0" i="0" u="none" strike="noStrike" cap="none" baseline="0" dirty="0"/>
              <a:t>Erosion or sediment production Sensitivity. The factors we considered for this included parent geology, soils characteristics that influenced runoff and infiltration, erosion potential, and mass wasting potential (identified areas with known and potential instability).  Areas that are more sensitive to erosion or sediment production are shown in Red, those that are less sensitive are shown in green.</a:t>
            </a:r>
          </a:p>
          <a:p>
            <a:pPr marL="228600" marR="0" lvl="0" indent="-228600" algn="l" rtl="0">
              <a:lnSpc>
                <a:spcPct val="100000"/>
              </a:lnSpc>
              <a:spcBef>
                <a:spcPts val="0"/>
              </a:spcBef>
              <a:spcAft>
                <a:spcPts val="0"/>
              </a:spcAft>
              <a:buClr>
                <a:srgbClr val="000000"/>
              </a:buClr>
              <a:buSzPct val="100000"/>
              <a:buFont typeface="Arial"/>
              <a:buAutoNum type="arabicPeriod"/>
            </a:pPr>
            <a:r>
              <a:rPr lang="en" sz="1800" b="0" i="0" u="none" strike="noStrike" cap="none" baseline="0" dirty="0"/>
              <a:t>Runoff Response Sensitivity.  This was based on factors that influenced how quickly water moves through the system.  Considered, slope, watershed shape, stream density as well as some similar geology and soil characteristics mentioned before.  Areas that would have the most rapid runoff are our steeper, narrower, straighter watersheds, shown in red.  Those watersheds with less sensitivity for rapid runoff are shown in yellow and green</a:t>
            </a:r>
          </a:p>
          <a:p>
            <a:endParaRPr dirty="0"/>
          </a:p>
          <a:p>
            <a:pPr marL="228600" marR="0" lvl="0" indent="-228600" algn="l" rtl="0">
              <a:lnSpc>
                <a:spcPct val="100000"/>
              </a:lnSpc>
              <a:spcBef>
                <a:spcPts val="0"/>
              </a:spcBef>
              <a:spcAft>
                <a:spcPts val="0"/>
              </a:spcAft>
              <a:buSzPct val="25000"/>
              <a:buFont typeface="Arial"/>
              <a:buNone/>
            </a:pPr>
            <a:r>
              <a:rPr lang="en" sz="1800" b="0" i="0" u="none" strike="noStrike" cap="none" baseline="0" dirty="0"/>
              <a:t>You can see there are differences between these two sensitivities.</a:t>
            </a:r>
          </a:p>
          <a:p>
            <a:endParaRPr dirty="0"/>
          </a:p>
          <a:p>
            <a:pPr>
              <a:buNone/>
            </a:pPr>
            <a:r>
              <a:rPr lang="en" sz="1800" b="0" i="0" u="none" strike="noStrike" cap="none" baseline="0" dirty="0"/>
              <a:t>Note the concentration of red watersheds sensitive to erosion and sediment production in the San Juans geographic area.  Historically our extreme storm events have happened more often over the San Juans geographic area. </a:t>
            </a:r>
          </a:p>
          <a:p>
            <a:pPr>
              <a:buNone/>
            </a:pPr>
            <a:r>
              <a:rPr lang="en" sz="1800" b="0" i="0" u="none" strike="noStrike" cap="none" baseline="0" dirty="0"/>
              <a:t>Extreme events have a greater potential to dramatically change some of our subwatersheds than do some of the more gradual predicted climate changes. </a:t>
            </a:r>
          </a:p>
        </p:txBody>
      </p:sp>
      <p:sp>
        <p:nvSpPr>
          <p:cNvPr id="610" name="Shape 6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buSzPct val="25000"/>
              <a:buNone/>
            </a:pPr>
            <a:r>
              <a:rPr lang="en"/>
              <a:t> </a:t>
            </a:r>
          </a:p>
        </p:txBody>
      </p:sp>
    </p:spTree>
    <p:extLst>
      <p:ext uri="{BB962C8B-B14F-4D97-AF65-F5344CB8AC3E}">
        <p14:creationId xmlns:p14="http://schemas.microsoft.com/office/powerpoint/2010/main" val="18497035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Shape 6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621" name="Shape 62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rtl="0">
              <a:spcAft>
                <a:spcPts val="600"/>
              </a:spcAft>
            </a:pPr>
            <a:r>
              <a:rPr lang="en-US" sz="1800" b="1" dirty="0"/>
              <a:t>Reference</a:t>
            </a:r>
            <a:r>
              <a:rPr lang="en-US" sz="1800" dirty="0"/>
              <a:t>: Furniss, Michael J.; Roby, Ken B.; </a:t>
            </a:r>
            <a:r>
              <a:rPr lang="en-US" sz="1800" dirty="0" err="1"/>
              <a:t>Cenderelli</a:t>
            </a:r>
            <a:r>
              <a:rPr lang="en-US" sz="1800" dirty="0"/>
              <a:t>, Dan; </a:t>
            </a:r>
            <a:r>
              <a:rPr lang="en-US" sz="1800" dirty="0" err="1"/>
              <a:t>Chatel</a:t>
            </a:r>
            <a:r>
              <a:rPr lang="en-US" sz="1800" dirty="0"/>
              <a:t>, John; Clifton, Caty F.; </a:t>
            </a:r>
            <a:r>
              <a:rPr lang="en-US" sz="1800" dirty="0" err="1"/>
              <a:t>Clingenpeel</a:t>
            </a:r>
            <a:r>
              <a:rPr lang="en-US" sz="1800" dirty="0"/>
              <a:t>, Alan; Hays, Polly E.; Higgins, Dale; Hodges, Ken; Howe, Carol; </a:t>
            </a:r>
            <a:r>
              <a:rPr lang="en-US" sz="1800" dirty="0" err="1"/>
              <a:t>Jungst</a:t>
            </a:r>
            <a:r>
              <a:rPr lang="en-US" sz="1800" dirty="0"/>
              <a:t>, Laura; Louie, Joan; Mai, Christine; Martinez, Ralph; Overton, Kerry; Staab, Brian P.; Steinke, Rory;  </a:t>
            </a:r>
            <a:r>
              <a:rPr lang="en-US" sz="1800" dirty="0" err="1"/>
              <a:t>Weinhold</a:t>
            </a:r>
            <a:r>
              <a:rPr lang="en-US" sz="1800" dirty="0"/>
              <a:t>, Mark. 2013. </a:t>
            </a:r>
            <a:r>
              <a:rPr lang="en-US" sz="1800" b="1" dirty="0"/>
              <a:t>Assessing the vulnerability of watersheds to climate change: results of national forest watershed vulnerability pilot assessments. </a:t>
            </a:r>
            <a:r>
              <a:rPr lang="en-US" sz="1800" dirty="0"/>
              <a:t>Gen. Tech. Rep. PNW-GTR-884. Portland, OR: U.S. Department of Agriculture, Forest Service, Pacific Northwest Research Station. 32 p. plus appendix. </a:t>
            </a:r>
            <a:r>
              <a:rPr lang="en-US" sz="1800" u="sng" dirty="0">
                <a:solidFill>
                  <a:schemeClr val="hlink"/>
                </a:solidFill>
                <a:hlinkClick r:id="rId3"/>
              </a:rPr>
              <a:t>http://bit.ly/watervulnerability</a:t>
            </a:r>
            <a:endParaRPr lang="en-US" sz="1800" dirty="0"/>
          </a:p>
          <a:p>
            <a:pPr>
              <a:buNone/>
            </a:pPr>
            <a:endParaRPr lang="en-US" sz="1800" b="0" i="0" u="none" strike="noStrike" cap="none" baseline="0" dirty="0"/>
          </a:p>
          <a:p>
            <a:pPr>
              <a:buNone/>
            </a:pPr>
            <a:r>
              <a:rPr lang="en" sz="1800" b="0" i="0" u="none" strike="noStrike" cap="none" baseline="0" dirty="0"/>
              <a:t>Because our Erosion sensitivity and Runoff Sensitivity results were so different we did not combine them, but related each to our activity stressors using the matrix shown in the upper left.</a:t>
            </a:r>
          </a:p>
          <a:p>
            <a:endParaRPr dirty="0"/>
          </a:p>
          <a:p>
            <a:pPr>
              <a:buNone/>
            </a:pPr>
            <a:r>
              <a:rPr lang="en" sz="1800" b="0" i="0" u="none" strike="noStrike" cap="none" baseline="0" dirty="0"/>
              <a:t>If a subwatershed had high or moderate sensitivity (was red or yellow) and a high concentration of stressors, it was given a high watershed risk ranking and is red in the results shown in the two maps below.</a:t>
            </a:r>
          </a:p>
        </p:txBody>
      </p:sp>
      <p:sp>
        <p:nvSpPr>
          <p:cNvPr id="622" name="Shape 62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buSzPct val="25000"/>
              <a:buNone/>
            </a:pPr>
            <a:r>
              <a:rPr lang="en"/>
              <a:t> </a:t>
            </a:r>
          </a:p>
        </p:txBody>
      </p:sp>
    </p:spTree>
    <p:extLst>
      <p:ext uri="{BB962C8B-B14F-4D97-AF65-F5344CB8AC3E}">
        <p14:creationId xmlns:p14="http://schemas.microsoft.com/office/powerpoint/2010/main" val="16152750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Shape 6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633" name="Shape 63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rtl="0">
              <a:spcAft>
                <a:spcPts val="600"/>
              </a:spcAft>
            </a:pPr>
            <a:r>
              <a:rPr lang="en-US" sz="1800" b="1" dirty="0"/>
              <a:t>Reference</a:t>
            </a:r>
            <a:r>
              <a:rPr lang="en-US" sz="1800" dirty="0"/>
              <a:t>: Furniss, Michael J.; Roby, Ken B.; </a:t>
            </a:r>
            <a:r>
              <a:rPr lang="en-US" sz="1800" dirty="0" err="1"/>
              <a:t>Cenderelli</a:t>
            </a:r>
            <a:r>
              <a:rPr lang="en-US" sz="1800" dirty="0"/>
              <a:t>, Dan; </a:t>
            </a:r>
            <a:r>
              <a:rPr lang="en-US" sz="1800" dirty="0" err="1"/>
              <a:t>Chatel</a:t>
            </a:r>
            <a:r>
              <a:rPr lang="en-US" sz="1800" dirty="0"/>
              <a:t>, John; Clifton, Caty F.; </a:t>
            </a:r>
            <a:r>
              <a:rPr lang="en-US" sz="1800" dirty="0" err="1"/>
              <a:t>Clingenpeel</a:t>
            </a:r>
            <a:r>
              <a:rPr lang="en-US" sz="1800" dirty="0"/>
              <a:t>, Alan; Hays, Polly E.; Higgins, Dale; Hodges, Ken; Howe, Carol; </a:t>
            </a:r>
            <a:r>
              <a:rPr lang="en-US" sz="1800" dirty="0" err="1"/>
              <a:t>Jungst</a:t>
            </a:r>
            <a:r>
              <a:rPr lang="en-US" sz="1800" dirty="0"/>
              <a:t>, Laura; Louie, Joan; Mai, Christine; Martinez, Ralph; Overton, Kerry; Staab, Brian P.; Steinke, Rory;  </a:t>
            </a:r>
            <a:r>
              <a:rPr lang="en-US" sz="1800" dirty="0" err="1"/>
              <a:t>Weinhold</a:t>
            </a:r>
            <a:r>
              <a:rPr lang="en-US" sz="1800" dirty="0"/>
              <a:t>, Mark. 2013. </a:t>
            </a:r>
            <a:r>
              <a:rPr lang="en-US" sz="1800" b="1" dirty="0"/>
              <a:t>Assessing the vulnerability of watersheds to climate change: results of national forest watershed vulnerability pilot assessments. </a:t>
            </a:r>
            <a:r>
              <a:rPr lang="en-US" sz="1800" dirty="0"/>
              <a:t>Gen. Tech. Rep. PNW-GTR-884. Portland, OR: U.S. Department of Agriculture, Forest Service, Pacific Northwest Research Station. 32 p. plus appendix. </a:t>
            </a:r>
            <a:r>
              <a:rPr lang="en-US" sz="1800" u="sng" dirty="0">
                <a:solidFill>
                  <a:schemeClr val="hlink"/>
                </a:solidFill>
                <a:hlinkClick r:id="rId3"/>
              </a:rPr>
              <a:t>http://bit.ly/watervulnerability</a:t>
            </a:r>
            <a:endParaRPr lang="en-US" sz="1800" dirty="0"/>
          </a:p>
          <a:p>
            <a:pPr>
              <a:buNone/>
            </a:pPr>
            <a:endParaRPr lang="en-US" sz="1800" b="0" i="0" u="none" strike="noStrike" cap="none" baseline="0" dirty="0"/>
          </a:p>
          <a:p>
            <a:pPr>
              <a:buNone/>
            </a:pPr>
            <a:r>
              <a:rPr lang="en" sz="1800" b="0" i="0" u="none" strike="noStrike" cap="none" baseline="0" dirty="0"/>
              <a:t>We then related each of the three aquatic value groups to both  of the Watershed Risk (sensitivity X stressor) rankings using the  matrix in the upper right.</a:t>
            </a:r>
          </a:p>
          <a:p>
            <a:endParaRPr dirty="0"/>
          </a:p>
          <a:p>
            <a:pPr>
              <a:buNone/>
            </a:pPr>
            <a:r>
              <a:rPr lang="en" sz="1800" b="0" i="0" u="none" strike="noStrike" cap="none" baseline="0" dirty="0"/>
              <a:t>Here are examples for the Species and Habitat Values.   We have similar pairs for Infrastructure and Water Use Values, for a total of six value and watershed risk rankings.</a:t>
            </a:r>
          </a:p>
          <a:p>
            <a:endParaRPr dirty="0"/>
          </a:p>
          <a:p>
            <a:endParaRPr dirty="0"/>
          </a:p>
          <a:p>
            <a:endParaRPr dirty="0"/>
          </a:p>
          <a:p>
            <a:endParaRPr dirty="0"/>
          </a:p>
        </p:txBody>
      </p:sp>
      <p:sp>
        <p:nvSpPr>
          <p:cNvPr id="634" name="Shape 63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buSzPct val="25000"/>
              <a:buNone/>
            </a:pPr>
            <a:r>
              <a:rPr lang="en"/>
              <a:t> </a:t>
            </a:r>
          </a:p>
        </p:txBody>
      </p:sp>
    </p:spTree>
    <p:extLst>
      <p:ext uri="{BB962C8B-B14F-4D97-AF65-F5344CB8AC3E}">
        <p14:creationId xmlns:p14="http://schemas.microsoft.com/office/powerpoint/2010/main" val="2334734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Shape 6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640" name="Shape 64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rtl="0">
              <a:spcAft>
                <a:spcPts val="600"/>
              </a:spcAft>
            </a:pPr>
            <a:r>
              <a:rPr lang="en-US" sz="1800" b="1" dirty="0"/>
              <a:t>Reference</a:t>
            </a:r>
            <a:r>
              <a:rPr lang="en-US" sz="1800" dirty="0"/>
              <a:t>: Furniss, Michael J.; Roby, Ken B.; </a:t>
            </a:r>
            <a:r>
              <a:rPr lang="en-US" sz="1800" dirty="0" err="1"/>
              <a:t>Cenderelli</a:t>
            </a:r>
            <a:r>
              <a:rPr lang="en-US" sz="1800" dirty="0"/>
              <a:t>, Dan; </a:t>
            </a:r>
            <a:r>
              <a:rPr lang="en-US" sz="1800" dirty="0" err="1"/>
              <a:t>Chatel</a:t>
            </a:r>
            <a:r>
              <a:rPr lang="en-US" sz="1800" dirty="0"/>
              <a:t>, John; Clifton, Caty F.; </a:t>
            </a:r>
            <a:r>
              <a:rPr lang="en-US" sz="1800" dirty="0" err="1"/>
              <a:t>Clingenpeel</a:t>
            </a:r>
            <a:r>
              <a:rPr lang="en-US" sz="1800" dirty="0"/>
              <a:t>, Alan; Hays, Polly E.; Higgins, Dale; Hodges, Ken; Howe, Carol; </a:t>
            </a:r>
            <a:r>
              <a:rPr lang="en-US" sz="1800" dirty="0" err="1"/>
              <a:t>Jungst</a:t>
            </a:r>
            <a:r>
              <a:rPr lang="en-US" sz="1800" dirty="0"/>
              <a:t>, Laura; Louie, Joan; Mai, Christine; Martinez, Ralph; Overton, Kerry; Staab, Brian P.; Steinke, Rory;  </a:t>
            </a:r>
            <a:r>
              <a:rPr lang="en-US" sz="1800" dirty="0" err="1"/>
              <a:t>Weinhold</a:t>
            </a:r>
            <a:r>
              <a:rPr lang="en-US" sz="1800" dirty="0"/>
              <a:t>, Mark. 2013. </a:t>
            </a:r>
            <a:r>
              <a:rPr lang="en-US" sz="1800" b="1" dirty="0"/>
              <a:t>Assessing the vulnerability of watersheds to climate change: results of national forest watershed vulnerability pilot assessments. </a:t>
            </a:r>
            <a:r>
              <a:rPr lang="en-US" sz="1800" dirty="0"/>
              <a:t>Gen. Tech. Rep. PNW-GTR-884. Portland, OR: U.S. Department of Agriculture, Forest Service, Pacific Northwest Research Station. 32 p. plus appendix. </a:t>
            </a:r>
            <a:r>
              <a:rPr lang="en-US" sz="1800" u="sng" dirty="0">
                <a:solidFill>
                  <a:schemeClr val="hlink"/>
                </a:solidFill>
                <a:hlinkClick r:id="rId3"/>
              </a:rPr>
              <a:t>http://bit.ly/watervulnerability</a:t>
            </a:r>
            <a:endParaRPr lang="en-US" sz="1800" dirty="0"/>
          </a:p>
          <a:p>
            <a:pPr>
              <a:buNone/>
            </a:pPr>
            <a:endParaRPr lang="en-US" sz="1800" b="0" i="0" u="none" strike="noStrike" cap="none" baseline="0" dirty="0"/>
          </a:p>
          <a:p>
            <a:pPr>
              <a:buNone/>
            </a:pPr>
            <a:r>
              <a:rPr lang="en" sz="1800" b="0" i="0" u="none" strike="noStrike" cap="none" baseline="0" dirty="0"/>
              <a:t>When we combined all six of the value and watershed risk rankings together to see where all the High rankings overlap we get this map.</a:t>
            </a:r>
          </a:p>
          <a:p>
            <a:endParaRPr dirty="0"/>
          </a:p>
          <a:p>
            <a:pPr>
              <a:buNone/>
            </a:pPr>
            <a:r>
              <a:rPr lang="en" sz="1800" b="0" i="0" u="none" strike="noStrike" cap="none" baseline="0" dirty="0"/>
              <a:t>Many subwatersheds have high rankings for aquatic values, sensitivities and stressors multiple times.  Largest possible count of high rankings is 6– shown in red.  The lowest possible is 0 – shown in white.  No high rankings for aquatic values, sensitivities and stressors.</a:t>
            </a:r>
          </a:p>
          <a:p>
            <a:endParaRPr dirty="0"/>
          </a:p>
          <a:p>
            <a:pPr>
              <a:buNone/>
            </a:pPr>
            <a:r>
              <a:rPr lang="en" sz="1800" b="0" i="0" u="none" strike="noStrike" cap="none" baseline="0" dirty="0"/>
              <a:t>You see a concentration  of vulnerable subwatersheds in the San Juans geographic area.  There is another concentration of subwatersheds in the Upper Taylor that have three or more high rankings.</a:t>
            </a:r>
          </a:p>
          <a:p>
            <a:endParaRPr dirty="0"/>
          </a:p>
        </p:txBody>
      </p:sp>
      <p:sp>
        <p:nvSpPr>
          <p:cNvPr id="641" name="Shape 64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buSzPct val="25000"/>
              <a:buNone/>
            </a:pPr>
            <a:r>
              <a:rPr lang="en"/>
              <a:t> </a:t>
            </a:r>
          </a:p>
        </p:txBody>
      </p:sp>
    </p:spTree>
    <p:extLst>
      <p:ext uri="{BB962C8B-B14F-4D97-AF65-F5344CB8AC3E}">
        <p14:creationId xmlns:p14="http://schemas.microsoft.com/office/powerpoint/2010/main" val="11975050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649" name="Shape 6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rtl="0">
              <a:spcAft>
                <a:spcPts val="600"/>
              </a:spcAft>
            </a:pPr>
            <a:r>
              <a:rPr lang="en-US" b="1" dirty="0"/>
              <a:t>Reference</a:t>
            </a:r>
            <a:r>
              <a:rPr lang="en-US" dirty="0"/>
              <a:t>: </a:t>
            </a:r>
            <a:r>
              <a:rPr lang="en-US" sz="1200" dirty="0"/>
              <a:t>Furniss, Michael J.; Roby, Ken B.; </a:t>
            </a:r>
            <a:r>
              <a:rPr lang="en-US" sz="1200" dirty="0" err="1"/>
              <a:t>Cenderelli</a:t>
            </a:r>
            <a:r>
              <a:rPr lang="en-US" sz="1200" dirty="0"/>
              <a:t>, Dan; </a:t>
            </a:r>
            <a:r>
              <a:rPr lang="en-US" sz="1200" dirty="0" err="1"/>
              <a:t>Chatel</a:t>
            </a:r>
            <a:r>
              <a:rPr lang="en-US" sz="1200" dirty="0"/>
              <a:t>, John; Clifton, Caty F.; </a:t>
            </a:r>
            <a:r>
              <a:rPr lang="en-US" sz="1200" dirty="0" err="1"/>
              <a:t>Clingenpeel</a:t>
            </a:r>
            <a:r>
              <a:rPr lang="en-US" sz="1200" dirty="0"/>
              <a:t>, Alan; Hays, Polly E.; Higgins, Dale; Hodges, Ken; Howe, Carol; </a:t>
            </a:r>
            <a:r>
              <a:rPr lang="en-US" sz="1200" dirty="0" err="1"/>
              <a:t>Jungst</a:t>
            </a:r>
            <a:r>
              <a:rPr lang="en-US" sz="1200" dirty="0"/>
              <a:t>, Laura; Louie, Joan; Mai, Christine; Martinez, Ralph; Overton, Kerry; Staab, Brian P.; Steinke, Rory;  </a:t>
            </a:r>
            <a:r>
              <a:rPr lang="en-US" sz="1200" dirty="0" err="1"/>
              <a:t>Weinhold</a:t>
            </a:r>
            <a:r>
              <a:rPr lang="en-US" sz="1200" dirty="0"/>
              <a:t>, Mark. 2013. </a:t>
            </a:r>
            <a:r>
              <a:rPr lang="en-US" sz="1200" b="1" dirty="0"/>
              <a:t>Assessing the vulnerability of watersheds to climate change: results of national forest watershed vulnerability pilot assessments. </a:t>
            </a:r>
            <a:r>
              <a:rPr lang="en-US" sz="1200" dirty="0"/>
              <a:t>Gen. Tech. Rep. PNW-GTR-884. Portland, OR: U.S. Department of Agriculture, Forest Service, Pacific Northwest Research Station. 32 p. plus appendix. </a:t>
            </a:r>
            <a:r>
              <a:rPr lang="en-US" sz="1200" u="sng" dirty="0">
                <a:solidFill>
                  <a:schemeClr val="hlink"/>
                </a:solidFill>
                <a:hlinkClick r:id="rId3"/>
              </a:rPr>
              <a:t>http://bit.ly/watervulnerability</a:t>
            </a: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 dirty="0"/>
              <a:t>
</a:t>
            </a:r>
            <a:r>
              <a:rPr lang="en" sz="1800" b="0" i="0" u="none" strike="noStrike" cap="none" baseline="0" dirty="0"/>
              <a:t>When we combine the exposure rankings with the values and risk rankings, the San Juans geographic area has the highest vulnerability ranking, followed by the Upper Taylor, then Grand Mesa, Uncompahgre and Cochetopa.</a:t>
            </a:r>
          </a:p>
          <a:p>
            <a:endParaRPr dirty="0"/>
          </a:p>
        </p:txBody>
      </p:sp>
      <p:sp>
        <p:nvSpPr>
          <p:cNvPr id="650" name="Shape 6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buSzPct val="25000"/>
              <a:buNone/>
            </a:pPr>
            <a:r>
              <a:rPr lang="en"/>
              <a:t> </a:t>
            </a:r>
          </a:p>
        </p:txBody>
      </p:sp>
    </p:spTree>
    <p:extLst>
      <p:ext uri="{BB962C8B-B14F-4D97-AF65-F5344CB8AC3E}">
        <p14:creationId xmlns:p14="http://schemas.microsoft.com/office/powerpoint/2010/main" val="1993154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Shape 47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a:p>
        </p:txBody>
      </p:sp>
      <p:sp>
        <p:nvSpPr>
          <p:cNvPr id="476" name="Shape 4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1466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Shape 6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656" name="Shape 65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buNone/>
            </a:pPr>
            <a:r>
              <a:rPr lang="en" sz="1800" b="0" i="0" u="none" strike="noStrike" cap="none" baseline="0" dirty="0"/>
              <a:t>Now that we have some results from the Watershed Vulnerability Assessment, what can we do with them?</a:t>
            </a:r>
          </a:p>
          <a:p>
            <a:endParaRPr dirty="0"/>
          </a:p>
          <a:p>
            <a:pPr>
              <a:buNone/>
            </a:pPr>
            <a:r>
              <a:rPr lang="en" sz="1800" b="0" i="0" u="none" strike="noStrike" cap="none" baseline="0" dirty="0"/>
              <a:t>The Watershed Vulnerability Assessment identified the need for monitoring and inventory to fill in data gaps.</a:t>
            </a:r>
          </a:p>
          <a:p>
            <a:endParaRPr dirty="0"/>
          </a:p>
          <a:p>
            <a:pPr>
              <a:buNone/>
            </a:pPr>
            <a:r>
              <a:rPr lang="en" sz="1800" b="0" i="0" u="none" strike="noStrike" cap="none" baseline="0" dirty="0"/>
              <a:t>It identified where the most vulnerable watersheds are located so we can focus on projects to improve resilience and adaptation  to protect aquatic resource values.</a:t>
            </a:r>
          </a:p>
          <a:p>
            <a:endParaRPr dirty="0"/>
          </a:p>
          <a:p>
            <a:pPr>
              <a:buNone/>
            </a:pPr>
            <a:r>
              <a:rPr lang="en" sz="1800" b="0" i="0" u="none" strike="noStrike" cap="none" baseline="0" dirty="0"/>
              <a:t>We are using the exposure information in future vulnerability assessment.  </a:t>
            </a:r>
          </a:p>
          <a:p>
            <a:endParaRPr dirty="0"/>
          </a:p>
          <a:p>
            <a:pPr>
              <a:buNone/>
            </a:pPr>
            <a:r>
              <a:rPr lang="en" sz="1800" b="0" i="0" u="none" strike="noStrike" cap="none" baseline="0" dirty="0"/>
              <a:t>We used the watershed vulnerability assessment to help prioritize watersheds for the watershed condition framework.</a:t>
            </a:r>
          </a:p>
          <a:p>
            <a:endParaRPr dirty="0"/>
          </a:p>
          <a:p>
            <a:pPr>
              <a:buNone/>
            </a:pPr>
            <a:r>
              <a:rPr lang="en" sz="1800" b="0" i="0" u="none" strike="noStrike" cap="none" baseline="0" dirty="0"/>
              <a:t>Completion of a vulnerability assessment can be counted on the climate change performance scorecard.</a:t>
            </a:r>
          </a:p>
          <a:p>
            <a:endParaRPr dirty="0"/>
          </a:p>
          <a:p>
            <a:endParaRPr dirty="0"/>
          </a:p>
        </p:txBody>
      </p:sp>
      <p:sp>
        <p:nvSpPr>
          <p:cNvPr id="657" name="Shape 65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buSzPct val="25000"/>
              <a:buNone/>
            </a:pPr>
            <a:r>
              <a:rPr lang="en"/>
              <a:t> </a:t>
            </a:r>
          </a:p>
        </p:txBody>
      </p:sp>
    </p:spTree>
    <p:extLst>
      <p:ext uri="{BB962C8B-B14F-4D97-AF65-F5344CB8AC3E}">
        <p14:creationId xmlns:p14="http://schemas.microsoft.com/office/powerpoint/2010/main" val="39330088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Shape 6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662" name="Shape 6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Reference</a:t>
            </a:r>
            <a:r>
              <a:rPr lang="en-US" dirty="0"/>
              <a:t>: </a:t>
            </a:r>
            <a:r>
              <a:rPr lang="en-US" sz="1200" dirty="0"/>
              <a:t>Furniss, Michael J.; Roby, Ken B.; </a:t>
            </a:r>
            <a:r>
              <a:rPr lang="en-US" sz="1200" dirty="0" err="1"/>
              <a:t>Cenderelli</a:t>
            </a:r>
            <a:r>
              <a:rPr lang="en-US" sz="1200" dirty="0"/>
              <a:t>, Dan; </a:t>
            </a:r>
            <a:r>
              <a:rPr lang="en-US" sz="1200" dirty="0" err="1"/>
              <a:t>Chatel</a:t>
            </a:r>
            <a:r>
              <a:rPr lang="en-US" sz="1200" dirty="0"/>
              <a:t>, John; Clifton, Caty F.; </a:t>
            </a:r>
            <a:r>
              <a:rPr lang="en-US" sz="1200" dirty="0" err="1"/>
              <a:t>Clingenpeel</a:t>
            </a:r>
            <a:r>
              <a:rPr lang="en-US" sz="1200" dirty="0"/>
              <a:t>, Alan; Hays, Polly E.; Higgins, Dale; Hodges, Ken; Howe, Carol; </a:t>
            </a:r>
            <a:r>
              <a:rPr lang="en-US" sz="1200" dirty="0" err="1"/>
              <a:t>Jungst</a:t>
            </a:r>
            <a:r>
              <a:rPr lang="en-US" sz="1200" dirty="0"/>
              <a:t>, Laura; Louie, Joan; Mai, Christine; Martinez, Ralph; Overton, Kerry; Staab, Brian P.; Steinke, Rory;  </a:t>
            </a:r>
            <a:r>
              <a:rPr lang="en-US" sz="1200" dirty="0" err="1"/>
              <a:t>Weinhold</a:t>
            </a:r>
            <a:r>
              <a:rPr lang="en-US" sz="1200" dirty="0"/>
              <a:t>, Mark. 2013. </a:t>
            </a:r>
            <a:r>
              <a:rPr lang="en-US" sz="1200" b="1" dirty="0"/>
              <a:t>Assessing the vulnerability of watersheds to climate change: results of national forest watershed vulnerability pilot assessments. </a:t>
            </a:r>
            <a:r>
              <a:rPr lang="en-US" sz="1200" dirty="0"/>
              <a:t>Gen. Tech. Rep. PNW-GTR-884. Portland, OR: U.S. Department of Agriculture, Forest Service, Pacific Northwest Research Station. 32 p. plus appendix. </a:t>
            </a:r>
            <a:r>
              <a:rPr lang="en-US" sz="1200" u="sng" dirty="0">
                <a:solidFill>
                  <a:schemeClr val="hlink"/>
                </a:solidFill>
                <a:hlinkClick r:id="rId3"/>
              </a:rPr>
              <a:t>http://bit.ly/watervulnerability</a:t>
            </a:r>
            <a:endParaRPr lang="en-US" sz="1200" dirty="0"/>
          </a:p>
          <a:p>
            <a:endParaRPr dirty="0"/>
          </a:p>
        </p:txBody>
      </p:sp>
      <p:sp>
        <p:nvSpPr>
          <p:cNvPr id="663" name="Shape 6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buSzPct val="25000"/>
              <a:buNone/>
            </a:pPr>
            <a:r>
              <a:rPr lang="en"/>
              <a:t> </a:t>
            </a:r>
          </a:p>
        </p:txBody>
      </p:sp>
    </p:spTree>
    <p:extLst>
      <p:ext uri="{BB962C8B-B14F-4D97-AF65-F5344CB8AC3E}">
        <p14:creationId xmlns:p14="http://schemas.microsoft.com/office/powerpoint/2010/main" val="39862930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Shape 6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669" name="Shape 66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buNone/>
            </a:pPr>
            <a:r>
              <a:rPr lang="en" sz="1800" b="0" i="0" u="none" strike="noStrike" cap="none" baseline="0" dirty="0"/>
              <a:t>Water Resource Values considered in this vulnerability assessment included:  </a:t>
            </a:r>
          </a:p>
          <a:p>
            <a:pPr>
              <a:buNone/>
            </a:pPr>
            <a:r>
              <a:rPr lang="en" sz="1800" b="0" i="0" u="none" strike="noStrike" cap="none" baseline="0" dirty="0"/>
              <a:t>Consumptive Water Uses (</a:t>
            </a:r>
            <a:r>
              <a:rPr lang="en" sz="1200" b="0" i="0" u="none" strike="noStrike" cap="none" baseline="0" dirty="0">
                <a:solidFill>
                  <a:schemeClr val="dk1"/>
                </a:solidFill>
                <a:latin typeface="Calibri"/>
                <a:ea typeface="Calibri"/>
                <a:cs typeface="Calibri"/>
                <a:sym typeface="Calibri"/>
              </a:rPr>
              <a:t>Public and private water points of storage, diversion, springs and wells (primarily for irrigation, domestic use, and stockwater)</a:t>
            </a:r>
          </a:p>
          <a:p>
            <a:pPr>
              <a:buNone/>
            </a:pPr>
            <a:r>
              <a:rPr lang="en" sz="1200" b="0" i="0" u="none" strike="noStrike" cap="none" baseline="0" dirty="0">
                <a:solidFill>
                  <a:schemeClr val="dk1"/>
                </a:solidFill>
                <a:latin typeface="Calibri"/>
                <a:ea typeface="Calibri"/>
                <a:cs typeface="Calibri"/>
                <a:sym typeface="Calibri"/>
              </a:rPr>
              <a:t>Infrastructure within and adjacent to stream courses and associated floodplains</a:t>
            </a:r>
          </a:p>
          <a:p>
            <a:pPr>
              <a:buNone/>
            </a:pPr>
            <a:r>
              <a:rPr lang="en" sz="1200" b="0" i="0" u="none" strike="noStrike" cap="none" baseline="0" dirty="0">
                <a:solidFill>
                  <a:schemeClr val="dk1"/>
                </a:solidFill>
                <a:latin typeface="Calibri"/>
                <a:ea typeface="Calibri"/>
                <a:cs typeface="Calibri"/>
                <a:sym typeface="Calibri"/>
              </a:rPr>
              <a:t>Aquatic Habitats and Species</a:t>
            </a:r>
          </a:p>
          <a:p>
            <a:pPr>
              <a:buNone/>
            </a:pPr>
            <a:r>
              <a:rPr lang="en" sz="1200" b="0" i="0" u="none" strike="noStrike" cap="none" baseline="0" dirty="0">
                <a:solidFill>
                  <a:schemeClr val="dk1"/>
                </a:solidFill>
                <a:latin typeface="Calibri"/>
                <a:ea typeface="Calibri"/>
                <a:cs typeface="Calibri"/>
                <a:sym typeface="Calibri"/>
              </a:rPr>
              <a:t>Initially our list of values was longer than this.  As we started gathering data we dropped items originally considered as values because there was limited data, or the values occurred in very limited areas.</a:t>
            </a:r>
          </a:p>
          <a:p>
            <a:pPr>
              <a:buNone/>
            </a:pPr>
            <a:r>
              <a:rPr lang="en" sz="1200" b="0" i="0" u="none" strike="noStrike" cap="none" baseline="0" dirty="0">
                <a:solidFill>
                  <a:schemeClr val="dk1"/>
                </a:solidFill>
                <a:latin typeface="Calibri"/>
                <a:ea typeface="Calibri"/>
                <a:cs typeface="Calibri"/>
                <a:sym typeface="Calibri"/>
              </a:rPr>
              <a:t>We also combined values into three groups based on similarities in the way these values might be affected by climate change.</a:t>
            </a:r>
          </a:p>
          <a:p>
            <a:pPr>
              <a:buNone/>
            </a:pPr>
            <a:r>
              <a:rPr lang="en" sz="1200" b="0" i="0" u="none" strike="noStrike" cap="none" baseline="0" dirty="0">
                <a:solidFill>
                  <a:schemeClr val="dk1"/>
                </a:solidFill>
                <a:latin typeface="Calibri"/>
                <a:ea typeface="Calibri"/>
                <a:cs typeface="Calibri"/>
                <a:sym typeface="Calibri"/>
              </a:rPr>
              <a:t>Time constraints also played into some of our decisions.  </a:t>
            </a:r>
          </a:p>
          <a:p>
            <a:endParaRPr dirty="0"/>
          </a:p>
        </p:txBody>
      </p:sp>
      <p:sp>
        <p:nvSpPr>
          <p:cNvPr id="670" name="Shape 67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buSzPct val="25000"/>
              <a:buNone/>
            </a:pPr>
            <a:r>
              <a:rPr lang="en"/>
              <a:t> </a:t>
            </a:r>
          </a:p>
        </p:txBody>
      </p:sp>
    </p:spTree>
    <p:extLst>
      <p:ext uri="{BB962C8B-B14F-4D97-AF65-F5344CB8AC3E}">
        <p14:creationId xmlns:p14="http://schemas.microsoft.com/office/powerpoint/2010/main" val="31489069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Shape 67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buSzPct val="25000"/>
              <a:buNone/>
            </a:pPr>
            <a:r>
              <a:rPr lang="en"/>
              <a:t> </a:t>
            </a:r>
          </a:p>
        </p:txBody>
      </p:sp>
      <p:sp>
        <p:nvSpPr>
          <p:cNvPr id="676" name="Shape 6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77" name="Shape 67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Reference</a:t>
            </a:r>
            <a:r>
              <a:rPr lang="en-US" dirty="0"/>
              <a:t>: USDA</a:t>
            </a:r>
            <a:r>
              <a:rPr lang="en-US" baseline="0" dirty="0"/>
              <a:t> Forest Service, Furniss et al. 2013</a:t>
            </a:r>
            <a:endParaRPr lang="en-US" dirty="0"/>
          </a:p>
          <a:p>
            <a:endParaRPr dirty="0"/>
          </a:p>
        </p:txBody>
      </p:sp>
    </p:spTree>
    <p:extLst>
      <p:ext uri="{BB962C8B-B14F-4D97-AF65-F5344CB8AC3E}">
        <p14:creationId xmlns:p14="http://schemas.microsoft.com/office/powerpoint/2010/main" val="28492665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Shape 6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683" name="Shape 68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rtl="0">
              <a:spcAft>
                <a:spcPts val="600"/>
              </a:spcAft>
            </a:pPr>
            <a:r>
              <a:rPr lang="en-US" b="1" dirty="0"/>
              <a:t>Reference</a:t>
            </a:r>
            <a:r>
              <a:rPr lang="en-US" dirty="0"/>
              <a:t>: </a:t>
            </a:r>
            <a:r>
              <a:rPr lang="en-US" sz="1200" dirty="0"/>
              <a:t>Furniss, Michael J.; Roby, Ken B.; </a:t>
            </a:r>
            <a:r>
              <a:rPr lang="en-US" sz="1200" dirty="0" err="1"/>
              <a:t>Cenderelli</a:t>
            </a:r>
            <a:r>
              <a:rPr lang="en-US" sz="1200" dirty="0"/>
              <a:t>, Dan; </a:t>
            </a:r>
            <a:r>
              <a:rPr lang="en-US" sz="1200" dirty="0" err="1"/>
              <a:t>Chatel</a:t>
            </a:r>
            <a:r>
              <a:rPr lang="en-US" sz="1200" dirty="0"/>
              <a:t>, John; Clifton, Caty F.; </a:t>
            </a:r>
            <a:r>
              <a:rPr lang="en-US" sz="1200" dirty="0" err="1"/>
              <a:t>Clingenpeel</a:t>
            </a:r>
            <a:r>
              <a:rPr lang="en-US" sz="1200" dirty="0"/>
              <a:t>, Alan; Hays, Polly E.; Higgins, Dale; Hodges, Ken; Howe, Carol; </a:t>
            </a:r>
            <a:r>
              <a:rPr lang="en-US" sz="1200" dirty="0" err="1"/>
              <a:t>Jungst</a:t>
            </a:r>
            <a:r>
              <a:rPr lang="en-US" sz="1200" dirty="0"/>
              <a:t>, Laura; Louie, Joan; Mai, Christine; Martinez, Ralph; Overton, Kerry; Staab, Brian P.; Steinke, Rory;  </a:t>
            </a:r>
            <a:r>
              <a:rPr lang="en-US" sz="1200" dirty="0" err="1"/>
              <a:t>Weinhold</a:t>
            </a:r>
            <a:r>
              <a:rPr lang="en-US" sz="1200" dirty="0"/>
              <a:t>, Mark. 2013. </a:t>
            </a:r>
            <a:r>
              <a:rPr lang="en-US" sz="1200" b="1" dirty="0"/>
              <a:t>Assessing the vulnerability of watersheds to climate change: results of national forest watershed vulnerability pilot assessments. </a:t>
            </a:r>
            <a:r>
              <a:rPr lang="en-US" sz="1200" dirty="0"/>
              <a:t>Gen. Tech. Rep. PNW-GTR-884. Portland, OR: U.S. Department of Agriculture, Forest Service, Pacific Northwest Research Station. 32 p. plus appendix. </a:t>
            </a:r>
            <a:r>
              <a:rPr lang="en-US" sz="1200" u="sng" dirty="0">
                <a:solidFill>
                  <a:schemeClr val="hlink"/>
                </a:solidFill>
                <a:hlinkClick r:id="rId3"/>
              </a:rPr>
              <a:t>http://bit.ly/watervulnerability</a:t>
            </a:r>
            <a:endParaRPr lang="en-US" sz="1200" dirty="0"/>
          </a:p>
          <a:p>
            <a:endParaRPr dirty="0"/>
          </a:p>
        </p:txBody>
      </p:sp>
      <p:sp>
        <p:nvSpPr>
          <p:cNvPr id="684" name="Shape 68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buSzPct val="25000"/>
              <a:buNone/>
            </a:pPr>
            <a:r>
              <a:rPr lang="en"/>
              <a:t> </a:t>
            </a:r>
          </a:p>
        </p:txBody>
      </p:sp>
    </p:spTree>
    <p:extLst>
      <p:ext uri="{BB962C8B-B14F-4D97-AF65-F5344CB8AC3E}">
        <p14:creationId xmlns:p14="http://schemas.microsoft.com/office/powerpoint/2010/main" val="14915846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Shape 6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689" name="Shape 68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rtl="0">
              <a:spcAft>
                <a:spcPts val="600"/>
              </a:spcAft>
            </a:pPr>
            <a:r>
              <a:rPr lang="en-US" sz="1800" b="1" dirty="0"/>
              <a:t>Reference</a:t>
            </a:r>
            <a:r>
              <a:rPr lang="en-US" sz="1800" dirty="0"/>
              <a:t>: Furniss, Michael J.; Roby, Ken B.; </a:t>
            </a:r>
            <a:r>
              <a:rPr lang="en-US" sz="1800" dirty="0" err="1"/>
              <a:t>Cenderelli</a:t>
            </a:r>
            <a:r>
              <a:rPr lang="en-US" sz="1800" dirty="0"/>
              <a:t>, Dan; </a:t>
            </a:r>
            <a:r>
              <a:rPr lang="en-US" sz="1800" dirty="0" err="1"/>
              <a:t>Chatel</a:t>
            </a:r>
            <a:r>
              <a:rPr lang="en-US" sz="1800" dirty="0"/>
              <a:t>, John; Clifton, Caty F.; </a:t>
            </a:r>
            <a:r>
              <a:rPr lang="en-US" sz="1800" dirty="0" err="1"/>
              <a:t>Clingenpeel</a:t>
            </a:r>
            <a:r>
              <a:rPr lang="en-US" sz="1800" dirty="0"/>
              <a:t>, Alan; Hays, Polly E.; Higgins, Dale; Hodges, Ken; Howe, Carol; </a:t>
            </a:r>
            <a:r>
              <a:rPr lang="en-US" sz="1800" dirty="0" err="1"/>
              <a:t>Jungst</a:t>
            </a:r>
            <a:r>
              <a:rPr lang="en-US" sz="1800" dirty="0"/>
              <a:t>, Laura; Louie, Joan; Mai, Christine; Martinez, Ralph; Overton, Kerry; Staab, Brian P.; Steinke, Rory;  </a:t>
            </a:r>
            <a:r>
              <a:rPr lang="en-US" sz="1800" dirty="0" err="1"/>
              <a:t>Weinhold</a:t>
            </a:r>
            <a:r>
              <a:rPr lang="en-US" sz="1800" dirty="0"/>
              <a:t>, Mark. 2013. </a:t>
            </a:r>
            <a:r>
              <a:rPr lang="en-US" sz="1800" b="1" dirty="0"/>
              <a:t>Assessing the vulnerability of watersheds to climate change: results of national forest watershed vulnerability pilot assessments. </a:t>
            </a:r>
            <a:r>
              <a:rPr lang="en-US" sz="1800" dirty="0"/>
              <a:t>Gen. Tech. Rep. PNW-GTR-884. Portland, OR: U.S. Department of Agriculture, Forest Service, Pacific Northwest Research Station. 32 p. plus appendix. </a:t>
            </a:r>
            <a:r>
              <a:rPr lang="en-US" sz="1800" u="sng" dirty="0">
                <a:solidFill>
                  <a:schemeClr val="hlink"/>
                </a:solidFill>
                <a:hlinkClick r:id="rId3"/>
              </a:rPr>
              <a:t>http://bit.ly/watervulnerability</a:t>
            </a:r>
            <a:endParaRPr lang="en-US" sz="18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fr-CH" sz="1800" b="1" i="0" u="none" strike="noStrike" cap="none" baseline="0" dirty="0">
              <a:latin typeface="Arial"/>
              <a:ea typeface="Arial"/>
              <a:cs typeface="Arial"/>
              <a:sym typeface="Arial"/>
            </a:endParaRPr>
          </a:p>
          <a:p>
            <a:pPr>
              <a:buNone/>
            </a:pPr>
            <a:r>
              <a:rPr lang="en" sz="1800" b="0" i="0" u="none" strike="noStrike" cap="none" baseline="0" dirty="0"/>
              <a:t>Resulting ranking of aquatic ecological values (fens, wetlands, riparian habitats, waterbodies, instream flow water rights, fisheries).</a:t>
            </a:r>
          </a:p>
          <a:p>
            <a:pPr>
              <a:buNone/>
            </a:pPr>
            <a:r>
              <a:rPr lang="en" sz="1800" b="0" i="0" u="none" strike="noStrike" cap="none" baseline="0" dirty="0"/>
              <a:t>We determined individual ratings for each value, then standardized the ratings, and summed these ratings together for each watershed.</a:t>
            </a:r>
          </a:p>
          <a:p>
            <a:pPr>
              <a:buNone/>
            </a:pPr>
            <a:r>
              <a:rPr lang="en" sz="1800" b="0" i="0" u="none" strike="noStrike" cap="none" baseline="0" dirty="0"/>
              <a:t>Green watersheds had the fewest aquatic ecological values present, red the most.</a:t>
            </a:r>
          </a:p>
          <a:p>
            <a:pPr>
              <a:buNone/>
            </a:pPr>
            <a:r>
              <a:rPr lang="en" sz="1800" b="0" i="0" u="none" strike="noStrike" cap="none" baseline="0" dirty="0"/>
              <a:t>We ended up with three displays for values based on our three groups (consumptive uses, infrastructure, habitats and species).</a:t>
            </a:r>
          </a:p>
        </p:txBody>
      </p:sp>
      <p:sp>
        <p:nvSpPr>
          <p:cNvPr id="690" name="Shape 69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buSzPct val="25000"/>
              <a:buNone/>
            </a:pPr>
            <a:r>
              <a:rPr lang="en"/>
              <a:t> </a:t>
            </a:r>
          </a:p>
        </p:txBody>
      </p:sp>
    </p:spTree>
    <p:extLst>
      <p:ext uri="{BB962C8B-B14F-4D97-AF65-F5344CB8AC3E}">
        <p14:creationId xmlns:p14="http://schemas.microsoft.com/office/powerpoint/2010/main" val="7773967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Shape 6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696" name="Shape 69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rtl="0">
              <a:spcAft>
                <a:spcPts val="600"/>
              </a:spcAft>
            </a:pPr>
            <a:r>
              <a:rPr lang="en-US" b="1" dirty="0"/>
              <a:t>Reference</a:t>
            </a:r>
            <a:r>
              <a:rPr lang="en-US" dirty="0"/>
              <a:t>: </a:t>
            </a:r>
            <a:r>
              <a:rPr lang="en-US" sz="1200" dirty="0"/>
              <a:t>Furniss, Michael J.; Roby, Ken B.; </a:t>
            </a:r>
            <a:r>
              <a:rPr lang="en-US" sz="1200" dirty="0" err="1"/>
              <a:t>Cenderelli</a:t>
            </a:r>
            <a:r>
              <a:rPr lang="en-US" sz="1200" dirty="0"/>
              <a:t>, Dan; </a:t>
            </a:r>
            <a:r>
              <a:rPr lang="en-US" sz="1200" dirty="0" err="1"/>
              <a:t>Chatel</a:t>
            </a:r>
            <a:r>
              <a:rPr lang="en-US" sz="1200" dirty="0"/>
              <a:t>, John; Clifton, Caty F.; </a:t>
            </a:r>
            <a:r>
              <a:rPr lang="en-US" sz="1200" dirty="0" err="1"/>
              <a:t>Clingenpeel</a:t>
            </a:r>
            <a:r>
              <a:rPr lang="en-US" sz="1200" dirty="0"/>
              <a:t>, Alan; Hays, Polly E.; Higgins, Dale; Hodges, Ken; Howe, Carol; </a:t>
            </a:r>
            <a:r>
              <a:rPr lang="en-US" sz="1200" dirty="0" err="1"/>
              <a:t>Jungst</a:t>
            </a:r>
            <a:r>
              <a:rPr lang="en-US" sz="1200" dirty="0"/>
              <a:t>, Laura; Louie, Joan; Mai, Christine; Martinez, Ralph; Overton, Kerry; Staab, Brian P.; Steinke, Rory;  </a:t>
            </a:r>
            <a:r>
              <a:rPr lang="en-US" sz="1200" dirty="0" err="1"/>
              <a:t>Weinhold</a:t>
            </a:r>
            <a:r>
              <a:rPr lang="en-US" sz="1200" dirty="0"/>
              <a:t>, Mark. 2013. </a:t>
            </a:r>
            <a:r>
              <a:rPr lang="en-US" sz="1200" b="1" dirty="0"/>
              <a:t>Assessing the vulnerability of watersheds to climate change: results of national forest watershed vulnerability pilot assessments. </a:t>
            </a:r>
            <a:r>
              <a:rPr lang="en-US" sz="1200" dirty="0"/>
              <a:t>Gen. Tech. Rep. PNW-GTR-884. Portland, OR: U.S. Department of Agriculture, Forest Service, Pacific Northwest Research Station. 32 p. plus appendix. </a:t>
            </a:r>
            <a:r>
              <a:rPr lang="en-US" sz="1200" u="sng" dirty="0">
                <a:solidFill>
                  <a:schemeClr val="hlink"/>
                </a:solidFill>
                <a:hlinkClick r:id="rId3"/>
              </a:rPr>
              <a:t>http://bit.ly/watervulnerability</a:t>
            </a:r>
            <a:endParaRPr lang="en-US" sz="1200" dirty="0"/>
          </a:p>
          <a:p>
            <a:endParaRPr dirty="0"/>
          </a:p>
        </p:txBody>
      </p:sp>
      <p:sp>
        <p:nvSpPr>
          <p:cNvPr id="697" name="Shape 69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buSzPct val="25000"/>
              <a:buNone/>
            </a:pPr>
            <a:r>
              <a:rPr lang="en"/>
              <a:t> </a:t>
            </a:r>
          </a:p>
        </p:txBody>
      </p:sp>
    </p:spTree>
    <p:extLst>
      <p:ext uri="{BB962C8B-B14F-4D97-AF65-F5344CB8AC3E}">
        <p14:creationId xmlns:p14="http://schemas.microsoft.com/office/powerpoint/2010/main" val="3575417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Shape 7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705" name="Shape 70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rtl="0">
              <a:spcAft>
                <a:spcPts val="600"/>
              </a:spcAft>
            </a:pPr>
            <a:r>
              <a:rPr lang="en-US" b="1" dirty="0"/>
              <a:t>Reference</a:t>
            </a:r>
            <a:r>
              <a:rPr lang="en-US" dirty="0"/>
              <a:t>: </a:t>
            </a:r>
            <a:r>
              <a:rPr lang="en-US" sz="1200" dirty="0"/>
              <a:t>Furniss, Michael J.; Roby, Ken B.; </a:t>
            </a:r>
            <a:r>
              <a:rPr lang="en-US" sz="1200" dirty="0" err="1"/>
              <a:t>Cenderelli</a:t>
            </a:r>
            <a:r>
              <a:rPr lang="en-US" sz="1200" dirty="0"/>
              <a:t>, Dan; </a:t>
            </a:r>
            <a:r>
              <a:rPr lang="en-US" sz="1200" dirty="0" err="1"/>
              <a:t>Chatel</a:t>
            </a:r>
            <a:r>
              <a:rPr lang="en-US" sz="1200" dirty="0"/>
              <a:t>, John; Clifton, Caty F.; </a:t>
            </a:r>
            <a:r>
              <a:rPr lang="en-US" sz="1200" dirty="0" err="1"/>
              <a:t>Clingenpeel</a:t>
            </a:r>
            <a:r>
              <a:rPr lang="en-US" sz="1200" dirty="0"/>
              <a:t>, Alan; Hays, Polly E.; Higgins, Dale; Hodges, Ken; Howe, Carol; </a:t>
            </a:r>
            <a:r>
              <a:rPr lang="en-US" sz="1200" dirty="0" err="1"/>
              <a:t>Jungst</a:t>
            </a:r>
            <a:r>
              <a:rPr lang="en-US" sz="1200" dirty="0"/>
              <a:t>, Laura; Louie, Joan; Mai, Christine; Martinez, Ralph; Overton, Kerry; Staab, Brian P.; Steinke, Rory;  </a:t>
            </a:r>
            <a:r>
              <a:rPr lang="en-US" sz="1200" dirty="0" err="1"/>
              <a:t>Weinhold</a:t>
            </a:r>
            <a:r>
              <a:rPr lang="en-US" sz="1200" dirty="0"/>
              <a:t>, Mark. 2013. </a:t>
            </a:r>
            <a:r>
              <a:rPr lang="en-US" sz="1200" b="1" dirty="0"/>
              <a:t>Assessing the vulnerability of watersheds to climate change: results of national forest watershed vulnerability pilot assessments. </a:t>
            </a:r>
            <a:r>
              <a:rPr lang="en-US" sz="1200" dirty="0"/>
              <a:t>Gen. Tech. Rep. PNW-GTR-884. Portland, OR: U.S. Department of Agriculture, Forest Service, Pacific Northwest Research Station. 32 p. plus appendix. </a:t>
            </a:r>
            <a:r>
              <a:rPr lang="en-US" sz="1200" u="sng" dirty="0">
                <a:solidFill>
                  <a:schemeClr val="hlink"/>
                </a:solidFill>
                <a:hlinkClick r:id="rId3"/>
              </a:rPr>
              <a:t>http://bit.ly/watervulnerability</a:t>
            </a:r>
            <a:endParaRPr lang="en-US" sz="1200" dirty="0"/>
          </a:p>
          <a:p>
            <a:endParaRPr dirty="0"/>
          </a:p>
        </p:txBody>
      </p:sp>
      <p:sp>
        <p:nvSpPr>
          <p:cNvPr id="706" name="Shape 70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buSzPct val="25000"/>
              <a:buNone/>
            </a:pPr>
            <a:r>
              <a:rPr lang="en"/>
              <a:t> </a:t>
            </a:r>
          </a:p>
        </p:txBody>
      </p:sp>
    </p:spTree>
    <p:extLst>
      <p:ext uri="{BB962C8B-B14F-4D97-AF65-F5344CB8AC3E}">
        <p14:creationId xmlns:p14="http://schemas.microsoft.com/office/powerpoint/2010/main" val="14252467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Shape 7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713" name="Shape 71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rtl="0">
              <a:spcAft>
                <a:spcPts val="600"/>
              </a:spcAft>
            </a:pPr>
            <a:r>
              <a:rPr lang="en-US" b="1" dirty="0"/>
              <a:t>Reference</a:t>
            </a:r>
            <a:r>
              <a:rPr lang="en-US" dirty="0"/>
              <a:t>: </a:t>
            </a:r>
            <a:r>
              <a:rPr lang="en-US" sz="1200" dirty="0"/>
              <a:t>Furniss, Michael J.; Roby, Ken B.; </a:t>
            </a:r>
            <a:r>
              <a:rPr lang="en-US" sz="1200" dirty="0" err="1"/>
              <a:t>Cenderelli</a:t>
            </a:r>
            <a:r>
              <a:rPr lang="en-US" sz="1200" dirty="0"/>
              <a:t>, Dan; </a:t>
            </a:r>
            <a:r>
              <a:rPr lang="en-US" sz="1200" dirty="0" err="1"/>
              <a:t>Chatel</a:t>
            </a:r>
            <a:r>
              <a:rPr lang="en-US" sz="1200" dirty="0"/>
              <a:t>, John; Clifton, Caty F.; </a:t>
            </a:r>
            <a:r>
              <a:rPr lang="en-US" sz="1200" dirty="0" err="1"/>
              <a:t>Clingenpeel</a:t>
            </a:r>
            <a:r>
              <a:rPr lang="en-US" sz="1200" dirty="0"/>
              <a:t>, Alan; Hays, Polly E.; Higgins, Dale; Hodges, Ken; Howe, Carol; </a:t>
            </a:r>
            <a:r>
              <a:rPr lang="en-US" sz="1200" dirty="0" err="1"/>
              <a:t>Jungst</a:t>
            </a:r>
            <a:r>
              <a:rPr lang="en-US" sz="1200" dirty="0"/>
              <a:t>, Laura; Louie, Joan; Mai, Christine; Martinez, Ralph; Overton, Kerry; Staab, Brian P.; Steinke, Rory;  </a:t>
            </a:r>
            <a:r>
              <a:rPr lang="en-US" sz="1200" dirty="0" err="1"/>
              <a:t>Weinhold</a:t>
            </a:r>
            <a:r>
              <a:rPr lang="en-US" sz="1200" dirty="0"/>
              <a:t>, Mark. 2013. </a:t>
            </a:r>
            <a:r>
              <a:rPr lang="en-US" sz="1200" b="1" dirty="0"/>
              <a:t>Assessing the vulnerability of watersheds to climate change: results of national forest watershed vulnerability pilot assessments. </a:t>
            </a:r>
            <a:r>
              <a:rPr lang="en-US" sz="1200" dirty="0"/>
              <a:t>Gen. Tech. Rep. PNW-GTR-884. Portland, OR: U.S. Department of Agriculture, Forest Service, Pacific Northwest Research Station. 32 p. plus appendix. </a:t>
            </a:r>
            <a:r>
              <a:rPr lang="en-US" sz="1200" u="sng" dirty="0">
                <a:solidFill>
                  <a:schemeClr val="hlink"/>
                </a:solidFill>
                <a:hlinkClick r:id="rId3"/>
              </a:rPr>
              <a:t>http://bit.ly/watervulnerability</a:t>
            </a:r>
            <a:endParaRPr lang="en-US" sz="1200" dirty="0"/>
          </a:p>
          <a:p>
            <a:endParaRPr dirty="0"/>
          </a:p>
        </p:txBody>
      </p:sp>
      <p:sp>
        <p:nvSpPr>
          <p:cNvPr id="714" name="Shape 71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buSzPct val="25000"/>
              <a:buNone/>
            </a:pPr>
            <a:r>
              <a:rPr lang="en"/>
              <a:t> </a:t>
            </a:r>
          </a:p>
        </p:txBody>
      </p:sp>
    </p:spTree>
    <p:extLst>
      <p:ext uri="{BB962C8B-B14F-4D97-AF65-F5344CB8AC3E}">
        <p14:creationId xmlns:p14="http://schemas.microsoft.com/office/powerpoint/2010/main" val="5561744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Shape 7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720" name="Shape 72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rtl="0">
              <a:spcAft>
                <a:spcPts val="600"/>
              </a:spcAft>
            </a:pPr>
            <a:r>
              <a:rPr lang="en-US" sz="1800" b="1" dirty="0"/>
              <a:t>Reference</a:t>
            </a:r>
            <a:r>
              <a:rPr lang="en-US" sz="1800" dirty="0"/>
              <a:t>: Furniss, Michael J.; Roby, Ken B.; </a:t>
            </a:r>
            <a:r>
              <a:rPr lang="en-US" sz="1800" dirty="0" err="1"/>
              <a:t>Cenderelli</a:t>
            </a:r>
            <a:r>
              <a:rPr lang="en-US" sz="1800" dirty="0"/>
              <a:t>, Dan; </a:t>
            </a:r>
            <a:r>
              <a:rPr lang="en-US" sz="1800" dirty="0" err="1"/>
              <a:t>Chatel</a:t>
            </a:r>
            <a:r>
              <a:rPr lang="en-US" sz="1800" dirty="0"/>
              <a:t>, John; Clifton, Caty F.; </a:t>
            </a:r>
            <a:r>
              <a:rPr lang="en-US" sz="1800" dirty="0" err="1"/>
              <a:t>Clingenpeel</a:t>
            </a:r>
            <a:r>
              <a:rPr lang="en-US" sz="1800" dirty="0"/>
              <a:t>, Alan; Hays, Polly E.; Higgins, Dale; Hodges, Ken; Howe, Carol; </a:t>
            </a:r>
            <a:r>
              <a:rPr lang="en-US" sz="1800" dirty="0" err="1"/>
              <a:t>Jungst</a:t>
            </a:r>
            <a:r>
              <a:rPr lang="en-US" sz="1800" dirty="0"/>
              <a:t>, Laura; Louie, Joan; Mai, Christine; Martinez, Ralph; Overton, Kerry; Staab, Brian P.; Steinke, Rory;  </a:t>
            </a:r>
            <a:r>
              <a:rPr lang="en-US" sz="1800" dirty="0" err="1"/>
              <a:t>Weinhold</a:t>
            </a:r>
            <a:r>
              <a:rPr lang="en-US" sz="1800" dirty="0"/>
              <a:t>, Mark. 2013. </a:t>
            </a:r>
            <a:r>
              <a:rPr lang="en-US" sz="1800" b="1" dirty="0"/>
              <a:t>Assessing the vulnerability of watersheds to climate change: results of national forest watershed vulnerability pilot assessments. </a:t>
            </a:r>
            <a:r>
              <a:rPr lang="en-US" sz="1800" dirty="0"/>
              <a:t>Gen. Tech. Rep. PNW-GTR-884. Portland, OR: U.S. Department of Agriculture, Forest Service, Pacific Northwest Research Station. 32 p. plus appendix. </a:t>
            </a:r>
            <a:r>
              <a:rPr lang="en-US" sz="1800" u="sng" dirty="0">
                <a:solidFill>
                  <a:schemeClr val="hlink"/>
                </a:solidFill>
                <a:hlinkClick r:id="rId3"/>
              </a:rPr>
              <a:t>http://bit.ly/watervulnerability</a:t>
            </a:r>
            <a:endParaRPr lang="en-US" sz="1800" dirty="0"/>
          </a:p>
          <a:p>
            <a:pPr>
              <a:buNone/>
            </a:pPr>
            <a:endParaRPr lang="en" sz="1800" b="0" i="0" u="none" strike="noStrike" cap="none" baseline="0" dirty="0"/>
          </a:p>
          <a:p>
            <a:pPr>
              <a:buNone/>
            </a:pPr>
            <a:r>
              <a:rPr lang="en" sz="1800" b="0" i="0" u="none" strike="noStrike" cap="none" baseline="0" dirty="0"/>
              <a:t>We used work done in an earlier assessment that identified stressors.  Because our watershed boundaries had been modified, we massaged numbers in speadsheets rather than reclip all the data in GIS.</a:t>
            </a:r>
          </a:p>
          <a:p>
            <a:pPr>
              <a:buNone/>
            </a:pPr>
            <a:r>
              <a:rPr lang="en" sz="1800" b="0" i="0" u="none" strike="noStrike" cap="none" baseline="0" dirty="0"/>
              <a:t>Data was limited to NFS lands.</a:t>
            </a:r>
          </a:p>
          <a:p>
            <a:pPr>
              <a:buNone/>
            </a:pPr>
            <a:r>
              <a:rPr lang="en" sz="1800" b="0" i="0" u="none" strike="noStrike" cap="none" baseline="0" dirty="0"/>
              <a:t>Results of using existing data saved some time, but missed updated data, and still did not include off forest data.</a:t>
            </a:r>
          </a:p>
        </p:txBody>
      </p:sp>
      <p:sp>
        <p:nvSpPr>
          <p:cNvPr id="721" name="Shape 72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buSzPct val="25000"/>
              <a:buNone/>
            </a:pPr>
            <a:r>
              <a:rPr lang="en"/>
              <a:t> </a:t>
            </a:r>
          </a:p>
        </p:txBody>
      </p:sp>
    </p:spTree>
    <p:extLst>
      <p:ext uri="{BB962C8B-B14F-4D97-AF65-F5344CB8AC3E}">
        <p14:creationId xmlns:p14="http://schemas.microsoft.com/office/powerpoint/2010/main" val="3040182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51" name="Shape 15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buSzPct val="25000"/>
              <a:buFont typeface="Arial"/>
              <a:buNone/>
            </a:pPr>
            <a:r>
              <a:rPr lang="fr-CH" sz="1800" b="1" i="0" u="none" strike="noStrike" cap="none" baseline="0" dirty="0">
                <a:latin typeface="Arial"/>
                <a:ea typeface="Arial"/>
                <a:cs typeface="Arial"/>
                <a:sym typeface="Arial"/>
              </a:rPr>
              <a:t>Reference: </a:t>
            </a:r>
            <a:r>
              <a:rPr lang="fr-CH" sz="1800" b="0" i="0" u="none" strike="noStrike" cap="none" baseline="0" dirty="0">
                <a:latin typeface="Arial"/>
                <a:ea typeface="Arial"/>
                <a:cs typeface="Arial"/>
                <a:sym typeface="Arial"/>
              </a:rPr>
              <a:t>Graphic by MJ Furniss</a:t>
            </a:r>
          </a:p>
          <a:p>
            <a:pPr marL="0" marR="0" lvl="0" indent="0" algn="l" rtl="0">
              <a:buSzPct val="25000"/>
              <a:buNone/>
            </a:pPr>
            <a:endParaRPr lang="en-US" sz="1800" b="1" i="0" u="none" strike="noStrike" cap="none" baseline="0" dirty="0"/>
          </a:p>
          <a:p>
            <a:pPr marL="0" marR="0" lvl="0" indent="0" algn="l" rtl="0">
              <a:buSzPct val="25000"/>
              <a:buNone/>
            </a:pPr>
            <a:r>
              <a:rPr lang="en" sz="1800" b="1" i="0" u="none" strike="noStrike" cap="none" baseline="0" dirty="0"/>
              <a:t>Exposure</a:t>
            </a:r>
            <a:r>
              <a:rPr lang="en" sz="1800" b="0" i="0" u="none" strike="noStrike" cap="none" baseline="0" dirty="0"/>
              <a:t>: Extrinsic  - atmospheric changes</a:t>
            </a:r>
          </a:p>
          <a:p>
            <a:pPr marL="0" marR="0" lvl="0" indent="0" algn="l" rtl="0">
              <a:buSzPct val="25000"/>
              <a:buNone/>
            </a:pPr>
            <a:r>
              <a:rPr lang="en" sz="1800" b="1" i="0" u="none" strike="noStrike" cap="none" baseline="0" dirty="0"/>
              <a:t>Sensitivity </a:t>
            </a:r>
            <a:r>
              <a:rPr lang="en" sz="1800" b="0" i="0" u="none" strike="noStrike" cap="none" baseline="0" dirty="0"/>
              <a:t>– Intrinsic to the landscape. How it can change in response to exposure</a:t>
            </a:r>
          </a:p>
          <a:p>
            <a:pPr marL="0" marR="0" lvl="0" indent="0" algn="l" rtl="0">
              <a:buSzPct val="25000"/>
              <a:buNone/>
            </a:pPr>
            <a:r>
              <a:rPr lang="en" sz="1800" b="1" i="0" u="none" strike="noStrike" cap="none" baseline="0" dirty="0"/>
              <a:t>Values</a:t>
            </a:r>
            <a:r>
              <a:rPr lang="en" sz="1800" b="0" i="0" u="none" strike="noStrike" cap="none" baseline="0" dirty="0"/>
              <a:t> – What we care about; what can be lost; the stakes; ecosystem services</a:t>
            </a:r>
          </a:p>
          <a:p>
            <a:pPr marL="0" marR="0" lvl="0" indent="0" algn="l" rtl="0">
              <a:buSzPct val="25000"/>
              <a:buNone/>
            </a:pPr>
            <a:r>
              <a:rPr lang="en" sz="1800" b="1" i="0" u="none" strike="noStrike" cap="none" baseline="0" dirty="0"/>
              <a:t>Adaptive capacity</a:t>
            </a:r>
            <a:r>
              <a:rPr lang="en" sz="1800" b="0" i="0" u="none" strike="noStrike" cap="none" baseline="0" dirty="0"/>
              <a:t>: natural and via human intervention</a:t>
            </a:r>
          </a:p>
          <a:p>
            <a:endParaRPr dirty="0"/>
          </a:p>
          <a:p>
            <a:pPr marL="0" marR="0" lvl="0" indent="0" algn="l" rtl="0">
              <a:lnSpc>
                <a:spcPct val="100000"/>
              </a:lnSpc>
              <a:spcBef>
                <a:spcPts val="0"/>
              </a:spcBef>
              <a:spcAft>
                <a:spcPts val="0"/>
              </a:spcAft>
              <a:buSzPct val="25000"/>
              <a:buFont typeface="Arial"/>
              <a:buNone/>
            </a:pPr>
            <a:r>
              <a:rPr lang="en" sz="1800" b="0" i="0" u="none" strike="noStrike" cap="none" baseline="0" dirty="0"/>
              <a:t>Intention: cut through semantic confusion and resulting delays and thinking difficulties. Parse vulnerability assessment problem as simply and clearly as possible.  Exposure tends to be modeled and provided at large scales and not from local analysts.  Sensitivity is largely a meso-scale determination and done more locally. (although impact models will contribute)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Adaptation can modify Sensitivity </a:t>
            </a:r>
            <a:endParaRPr lang="vi-VN" sz="1100" dirty="0">
              <a:solidFill>
                <a:schemeClr val="tx1"/>
              </a:solidFill>
            </a:endParaRPr>
          </a:p>
          <a:p>
            <a:endParaRPr dirty="0"/>
          </a:p>
          <a:p>
            <a:endParaRPr dirty="0"/>
          </a:p>
          <a:p>
            <a:endParaRPr dirty="0"/>
          </a:p>
        </p:txBody>
      </p:sp>
      <p:sp>
        <p:nvSpPr>
          <p:cNvPr id="152" name="Shape 15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buSzPct val="25000"/>
              <a:buNone/>
            </a:pPr>
            <a:r>
              <a:rPr lang="en"/>
              <a:t> </a:t>
            </a:r>
          </a:p>
        </p:txBody>
      </p:sp>
    </p:spTree>
    <p:extLst>
      <p:ext uri="{BB962C8B-B14F-4D97-AF65-F5344CB8AC3E}">
        <p14:creationId xmlns:p14="http://schemas.microsoft.com/office/powerpoint/2010/main" val="34466496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Shape 7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726" name="Shape 72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rtl="0">
              <a:spcAft>
                <a:spcPts val="600"/>
              </a:spcAft>
            </a:pPr>
            <a:r>
              <a:rPr lang="en-US" sz="1800" b="1" dirty="0"/>
              <a:t>Reference</a:t>
            </a:r>
            <a:r>
              <a:rPr lang="en-US" sz="1800" dirty="0"/>
              <a:t>: Furniss, Michael J.; Roby, Ken B.; </a:t>
            </a:r>
            <a:r>
              <a:rPr lang="en-US" sz="1800" dirty="0" err="1"/>
              <a:t>Cenderelli</a:t>
            </a:r>
            <a:r>
              <a:rPr lang="en-US" sz="1800" dirty="0"/>
              <a:t>, Dan; </a:t>
            </a:r>
            <a:r>
              <a:rPr lang="en-US" sz="1800" dirty="0" err="1"/>
              <a:t>Chatel</a:t>
            </a:r>
            <a:r>
              <a:rPr lang="en-US" sz="1800" dirty="0"/>
              <a:t>, John; Clifton, Caty F.; </a:t>
            </a:r>
            <a:r>
              <a:rPr lang="en-US" sz="1800" dirty="0" err="1"/>
              <a:t>Clingenpeel</a:t>
            </a:r>
            <a:r>
              <a:rPr lang="en-US" sz="1800" dirty="0"/>
              <a:t>, Alan; Hays, Polly E.; Higgins, Dale; Hodges, Ken; Howe, Carol; </a:t>
            </a:r>
            <a:r>
              <a:rPr lang="en-US" sz="1800" dirty="0" err="1"/>
              <a:t>Jungst</a:t>
            </a:r>
            <a:r>
              <a:rPr lang="en-US" sz="1800" dirty="0"/>
              <a:t>, Laura; Louie, Joan; Mai, Christine; Martinez, Ralph; Overton, Kerry; Staab, Brian P.; Steinke, Rory;  </a:t>
            </a:r>
            <a:r>
              <a:rPr lang="en-US" sz="1800" dirty="0" err="1"/>
              <a:t>Weinhold</a:t>
            </a:r>
            <a:r>
              <a:rPr lang="en-US" sz="1800" dirty="0"/>
              <a:t>, Mark. 2013. </a:t>
            </a:r>
            <a:r>
              <a:rPr lang="en-US" sz="1800" b="1" dirty="0"/>
              <a:t>Assessing the vulnerability of watersheds to climate change: results of national forest watershed vulnerability pilot assessments. </a:t>
            </a:r>
            <a:r>
              <a:rPr lang="en-US" sz="1800" dirty="0"/>
              <a:t>Gen. Tech. Rep. PNW-GTR-884. Portland, OR: U.S. Department of Agriculture, Forest Service, Pacific Northwest Research Station. 32 p. plus appendix. </a:t>
            </a:r>
            <a:r>
              <a:rPr lang="en-US" sz="1800" u="sng" dirty="0">
                <a:solidFill>
                  <a:schemeClr val="hlink"/>
                </a:solidFill>
                <a:hlinkClick r:id="rId3"/>
              </a:rPr>
              <a:t>http://bit.ly/watervulnerability</a:t>
            </a:r>
            <a:endParaRPr lang="en-US" sz="18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fr-CH" sz="1800" b="1" i="0" u="none" strike="noStrike" cap="none" baseline="0" dirty="0">
              <a:latin typeface="Arial"/>
              <a:ea typeface="Arial"/>
              <a:cs typeface="Arial"/>
              <a:sym typeface="Arial"/>
            </a:endParaRPr>
          </a:p>
          <a:p>
            <a:pPr>
              <a:buNone/>
            </a:pPr>
            <a:r>
              <a:rPr lang="en" sz="1800" b="0" i="0" u="none" strike="noStrike" cap="none" baseline="0" dirty="0"/>
              <a:t>Combined stressors ranking.  </a:t>
            </a:r>
          </a:p>
          <a:p>
            <a:pPr>
              <a:buNone/>
            </a:pPr>
            <a:r>
              <a:rPr lang="en" sz="1800" b="0" i="0" u="none" strike="noStrike" cap="none" baseline="0" dirty="0"/>
              <a:t>Some stressors were considered to be serious enough that if they were present the watershed was ranked as high:  303D streams, recent wildfire activity that affect &gt;25% of watershed, watersheds where &gt;20% of natural yield was withdrawn or &gt;10% of stream network was diverted.</a:t>
            </a:r>
          </a:p>
          <a:p>
            <a:pPr>
              <a:buNone/>
            </a:pPr>
            <a:r>
              <a:rPr lang="en" sz="1800" b="0" i="0" u="none" strike="noStrike" cap="none" baseline="0" dirty="0"/>
              <a:t>Green areas have the lowest combined past activities, Red the highest.</a:t>
            </a:r>
          </a:p>
          <a:p>
            <a:pPr>
              <a:buNone/>
            </a:pPr>
            <a:r>
              <a:rPr lang="en" sz="1800" b="0" i="0" u="none" strike="noStrike" cap="none" baseline="0" dirty="0"/>
              <a:t>Key stressor that was not included in past grazing, we don’t have range condition data.</a:t>
            </a:r>
          </a:p>
        </p:txBody>
      </p:sp>
      <p:sp>
        <p:nvSpPr>
          <p:cNvPr id="727" name="Shape 72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buSzPct val="25000"/>
              <a:buNone/>
            </a:pPr>
            <a:r>
              <a:rPr lang="en"/>
              <a:t> </a:t>
            </a:r>
          </a:p>
        </p:txBody>
      </p:sp>
    </p:spTree>
    <p:extLst>
      <p:ext uri="{BB962C8B-B14F-4D97-AF65-F5344CB8AC3E}">
        <p14:creationId xmlns:p14="http://schemas.microsoft.com/office/powerpoint/2010/main" val="37990682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Shape 7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buSzPct val="25000"/>
              <a:buNone/>
            </a:pPr>
            <a:r>
              <a:rPr lang="en"/>
              <a:t> </a:t>
            </a:r>
          </a:p>
        </p:txBody>
      </p:sp>
      <p:sp>
        <p:nvSpPr>
          <p:cNvPr id="733" name="Shape 7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34" name="Shape 73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rtl="0">
              <a:spcAft>
                <a:spcPts val="600"/>
              </a:spcAft>
            </a:pPr>
            <a:r>
              <a:rPr lang="en-US" sz="1800" b="1" dirty="0"/>
              <a:t>Reference</a:t>
            </a:r>
            <a:r>
              <a:rPr lang="en-US" sz="1800" dirty="0"/>
              <a:t>: Furniss, Michael J.; Roby, Ken B.; </a:t>
            </a:r>
            <a:r>
              <a:rPr lang="en-US" sz="1800" dirty="0" err="1"/>
              <a:t>Cenderelli</a:t>
            </a:r>
            <a:r>
              <a:rPr lang="en-US" sz="1800" dirty="0"/>
              <a:t>, Dan; </a:t>
            </a:r>
            <a:r>
              <a:rPr lang="en-US" sz="1800" dirty="0" err="1"/>
              <a:t>Chatel</a:t>
            </a:r>
            <a:r>
              <a:rPr lang="en-US" sz="1800" dirty="0"/>
              <a:t>, John; Clifton, Caty F.; </a:t>
            </a:r>
            <a:r>
              <a:rPr lang="en-US" sz="1800" dirty="0" err="1"/>
              <a:t>Clingenpeel</a:t>
            </a:r>
            <a:r>
              <a:rPr lang="en-US" sz="1800" dirty="0"/>
              <a:t>, Alan; Hays, Polly E.; Higgins, Dale; Hodges, Ken; Howe, Carol; </a:t>
            </a:r>
            <a:r>
              <a:rPr lang="en-US" sz="1800" dirty="0" err="1"/>
              <a:t>Jungst</a:t>
            </a:r>
            <a:r>
              <a:rPr lang="en-US" sz="1800" dirty="0"/>
              <a:t>, Laura; Louie, Joan; Mai, Christine; Martinez, Ralph; Overton, Kerry; Staab, Brian P.; Steinke, Rory;  </a:t>
            </a:r>
            <a:r>
              <a:rPr lang="en-US" sz="1800" dirty="0" err="1"/>
              <a:t>Weinhold</a:t>
            </a:r>
            <a:r>
              <a:rPr lang="en-US" sz="1800" dirty="0"/>
              <a:t>, Mark. 2013. </a:t>
            </a:r>
            <a:r>
              <a:rPr lang="en-US" sz="1800" b="1" dirty="0"/>
              <a:t>Assessing the vulnerability of watersheds to climate change: results of national forest watershed vulnerability pilot assessments. </a:t>
            </a:r>
            <a:r>
              <a:rPr lang="en-US" sz="1800" dirty="0"/>
              <a:t>Gen. Tech. Rep. PNW-GTR-884. Portland, OR: U.S. Department of Agriculture, Forest Service, Pacific Northwest Research Station. 32 p. plus appendix. </a:t>
            </a:r>
            <a:r>
              <a:rPr lang="en-US" sz="1800" u="sng" dirty="0">
                <a:solidFill>
                  <a:schemeClr val="hlink"/>
                </a:solidFill>
                <a:hlinkClick r:id="rId3"/>
              </a:rPr>
              <a:t>http://bit.ly/watervulnerability</a:t>
            </a:r>
            <a:endParaRPr lang="en-US" sz="1800" dirty="0"/>
          </a:p>
          <a:p>
            <a:pPr>
              <a:buNone/>
            </a:pPr>
            <a:endParaRPr lang="en-US" sz="1800" b="0" i="0" u="none" strike="noStrike" cap="none" baseline="0" dirty="0"/>
          </a:p>
          <a:p>
            <a:pPr>
              <a:buNone/>
            </a:pPr>
            <a:r>
              <a:rPr lang="en" sz="1800" b="0" i="0" u="none" strike="noStrike" cap="none" baseline="0" dirty="0"/>
              <a:t>Look at crossings in high vulnerability areas for div potential and Q capacity.</a:t>
            </a:r>
          </a:p>
        </p:txBody>
      </p:sp>
    </p:spTree>
    <p:extLst>
      <p:ext uri="{BB962C8B-B14F-4D97-AF65-F5344CB8AC3E}">
        <p14:creationId xmlns:p14="http://schemas.microsoft.com/office/powerpoint/2010/main" val="13600752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Shape 7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743" name="Shape 74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rtl="0">
              <a:spcAft>
                <a:spcPts val="600"/>
              </a:spcAft>
            </a:pPr>
            <a:r>
              <a:rPr lang="en-US" b="1" dirty="0"/>
              <a:t>Reference</a:t>
            </a:r>
            <a:r>
              <a:rPr lang="en-US" dirty="0"/>
              <a:t>: </a:t>
            </a:r>
            <a:r>
              <a:rPr lang="en-US" sz="1200" dirty="0"/>
              <a:t>Furniss, Michael J.; Roby, Ken B.; </a:t>
            </a:r>
            <a:r>
              <a:rPr lang="en-US" sz="1200" dirty="0" err="1"/>
              <a:t>Cenderelli</a:t>
            </a:r>
            <a:r>
              <a:rPr lang="en-US" sz="1200" dirty="0"/>
              <a:t>, Dan; </a:t>
            </a:r>
            <a:r>
              <a:rPr lang="en-US" sz="1200" dirty="0" err="1"/>
              <a:t>Chatel</a:t>
            </a:r>
            <a:r>
              <a:rPr lang="en-US" sz="1200" dirty="0"/>
              <a:t>, John; Clifton, Caty F.; </a:t>
            </a:r>
            <a:r>
              <a:rPr lang="en-US" sz="1200" dirty="0" err="1"/>
              <a:t>Clingenpeel</a:t>
            </a:r>
            <a:r>
              <a:rPr lang="en-US" sz="1200" dirty="0"/>
              <a:t>, Alan; Hays, Polly E.; Higgins, Dale; Hodges, Ken; Howe, Carol; </a:t>
            </a:r>
            <a:r>
              <a:rPr lang="en-US" sz="1200" dirty="0" err="1"/>
              <a:t>Jungst</a:t>
            </a:r>
            <a:r>
              <a:rPr lang="en-US" sz="1200" dirty="0"/>
              <a:t>, Laura; Louie, Joan; Mai, Christine; Martinez, Ralph; Overton, Kerry; Staab, Brian P.; Steinke, Rory;  </a:t>
            </a:r>
            <a:r>
              <a:rPr lang="en-US" sz="1200" dirty="0" err="1"/>
              <a:t>Weinhold</a:t>
            </a:r>
            <a:r>
              <a:rPr lang="en-US" sz="1200" dirty="0"/>
              <a:t>, Mark. 2013. </a:t>
            </a:r>
            <a:r>
              <a:rPr lang="en-US" sz="1200" b="1" dirty="0"/>
              <a:t>Assessing the vulnerability of watersheds to climate change: results of national forest watershed vulnerability pilot assessments. </a:t>
            </a:r>
            <a:r>
              <a:rPr lang="en-US" sz="1200" dirty="0"/>
              <a:t>Gen. Tech. Rep. PNW-GTR-884. Portland, OR: U.S. Department of Agriculture, Forest Service, Pacific Northwest Research Station. 32 p. plus appendix. </a:t>
            </a:r>
            <a:r>
              <a:rPr lang="en-US" sz="1200" u="sng" dirty="0">
                <a:solidFill>
                  <a:schemeClr val="hlink"/>
                </a:solidFill>
                <a:hlinkClick r:id="rId3"/>
              </a:rPr>
              <a:t>http://bit.ly/watervulnerability</a:t>
            </a:r>
            <a:endParaRPr lang="en-US" sz="1200" dirty="0"/>
          </a:p>
          <a:p>
            <a:endParaRPr dirty="0"/>
          </a:p>
        </p:txBody>
      </p:sp>
      <p:sp>
        <p:nvSpPr>
          <p:cNvPr id="744" name="Shape 74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buSzPct val="25000"/>
              <a:buNone/>
            </a:pPr>
            <a:r>
              <a:rPr lang="en"/>
              <a:t> </a:t>
            </a:r>
          </a:p>
        </p:txBody>
      </p:sp>
    </p:spTree>
    <p:extLst>
      <p:ext uri="{BB962C8B-B14F-4D97-AF65-F5344CB8AC3E}">
        <p14:creationId xmlns:p14="http://schemas.microsoft.com/office/powerpoint/2010/main" val="18469077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Shape 74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Aft>
                <a:spcPts val="600"/>
              </a:spcAft>
            </a:pPr>
            <a:r>
              <a:rPr lang="en-US" b="1" dirty="0"/>
              <a:t>Reference</a:t>
            </a:r>
            <a:r>
              <a:rPr lang="en-US" dirty="0"/>
              <a:t>: </a:t>
            </a:r>
            <a:r>
              <a:rPr lang="en-US" sz="1200" dirty="0"/>
              <a:t>Furniss, Michael J.; Roby, Ken B.; </a:t>
            </a:r>
            <a:r>
              <a:rPr lang="en-US" sz="1200" dirty="0" err="1"/>
              <a:t>Cenderelli</a:t>
            </a:r>
            <a:r>
              <a:rPr lang="en-US" sz="1200" dirty="0"/>
              <a:t>, Dan; </a:t>
            </a:r>
            <a:r>
              <a:rPr lang="en-US" sz="1200" dirty="0" err="1"/>
              <a:t>Chatel</a:t>
            </a:r>
            <a:r>
              <a:rPr lang="en-US" sz="1200" dirty="0"/>
              <a:t>, John; Clifton, Caty F.; </a:t>
            </a:r>
            <a:r>
              <a:rPr lang="en-US" sz="1200" dirty="0" err="1"/>
              <a:t>Clingenpeel</a:t>
            </a:r>
            <a:r>
              <a:rPr lang="en-US" sz="1200" dirty="0"/>
              <a:t>, Alan; Hays, Polly E.; Higgins, Dale; Hodges, Ken; Howe, Carol; </a:t>
            </a:r>
            <a:r>
              <a:rPr lang="en-US" sz="1200" dirty="0" err="1"/>
              <a:t>Jungst</a:t>
            </a:r>
            <a:r>
              <a:rPr lang="en-US" sz="1200" dirty="0"/>
              <a:t>, Laura; Louie, Joan; Mai, Christine; Martinez, Ralph; Overton, Kerry; Staab, Brian P.; Steinke, Rory;  </a:t>
            </a:r>
            <a:r>
              <a:rPr lang="en-US" sz="1200" dirty="0" err="1"/>
              <a:t>Weinhold</a:t>
            </a:r>
            <a:r>
              <a:rPr lang="en-US" sz="1200" dirty="0"/>
              <a:t>, Mark. 2013. </a:t>
            </a:r>
            <a:r>
              <a:rPr lang="en-US" sz="1200" b="1" dirty="0"/>
              <a:t>Assessing the vulnerability of watersheds to climate change: results of national forest watershed vulnerability pilot assessments. </a:t>
            </a:r>
            <a:r>
              <a:rPr lang="en-US" sz="1200" dirty="0"/>
              <a:t>Gen. Tech. Rep. PNW-GTR-884. Portland, OR: U.S. Department of Agriculture, Forest Service, Pacific Northwest Research Station. 32 p. plus appendix. </a:t>
            </a:r>
            <a:r>
              <a:rPr lang="en-US" sz="1200" u="sng" dirty="0">
                <a:solidFill>
                  <a:schemeClr val="hlink"/>
                </a:solidFill>
                <a:hlinkClick r:id="rId3"/>
              </a:rPr>
              <a:t>http://bit.ly/watervulnerability</a:t>
            </a:r>
            <a:endParaRPr lang="en-US" sz="1200" dirty="0"/>
          </a:p>
          <a:p>
            <a:endParaRPr dirty="0"/>
          </a:p>
        </p:txBody>
      </p:sp>
      <p:sp>
        <p:nvSpPr>
          <p:cNvPr id="750" name="Shape 7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56906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Shape 75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Aft>
                <a:spcPts val="600"/>
              </a:spcAft>
            </a:pPr>
            <a:r>
              <a:rPr lang="en-US" b="1" dirty="0"/>
              <a:t>Reference</a:t>
            </a:r>
            <a:r>
              <a:rPr lang="en-US" dirty="0"/>
              <a:t>: </a:t>
            </a:r>
            <a:r>
              <a:rPr lang="en-US" sz="1200" dirty="0"/>
              <a:t>Furniss, Michael J.; Roby, Ken B.; </a:t>
            </a:r>
            <a:r>
              <a:rPr lang="en-US" sz="1200" dirty="0" err="1"/>
              <a:t>Cenderelli</a:t>
            </a:r>
            <a:r>
              <a:rPr lang="en-US" sz="1200" dirty="0"/>
              <a:t>, Dan; </a:t>
            </a:r>
            <a:r>
              <a:rPr lang="en-US" sz="1200" dirty="0" err="1"/>
              <a:t>Chatel</a:t>
            </a:r>
            <a:r>
              <a:rPr lang="en-US" sz="1200" dirty="0"/>
              <a:t>, John; Clifton, Caty F.; </a:t>
            </a:r>
            <a:r>
              <a:rPr lang="en-US" sz="1200" dirty="0" err="1"/>
              <a:t>Clingenpeel</a:t>
            </a:r>
            <a:r>
              <a:rPr lang="en-US" sz="1200" dirty="0"/>
              <a:t>, Alan; Hays, Polly E.; Higgins, Dale; Hodges, Ken; Howe, Carol; </a:t>
            </a:r>
            <a:r>
              <a:rPr lang="en-US" sz="1200" dirty="0" err="1"/>
              <a:t>Jungst</a:t>
            </a:r>
            <a:r>
              <a:rPr lang="en-US" sz="1200" dirty="0"/>
              <a:t>, Laura; Louie, Joan; Mai, Christine; Martinez, Ralph; Overton, Kerry; Staab, Brian P.; Steinke, Rory;  </a:t>
            </a:r>
            <a:r>
              <a:rPr lang="en-US" sz="1200" dirty="0" err="1"/>
              <a:t>Weinhold</a:t>
            </a:r>
            <a:r>
              <a:rPr lang="en-US" sz="1200" dirty="0"/>
              <a:t>, Mark. 2013. </a:t>
            </a:r>
            <a:r>
              <a:rPr lang="en-US" sz="1200" b="1" dirty="0"/>
              <a:t>Assessing the vulnerability of watersheds to climate change: results of national forest watershed vulnerability pilot assessments. </a:t>
            </a:r>
            <a:r>
              <a:rPr lang="en-US" sz="1200" dirty="0"/>
              <a:t>Gen. Tech. Rep. PNW-GTR-884. Portland, OR: U.S. Department of Agriculture, Forest Service, Pacific Northwest Research Station. 32 p. plus appendix. </a:t>
            </a:r>
            <a:r>
              <a:rPr lang="en-US" sz="1200" u="sng" dirty="0">
                <a:solidFill>
                  <a:schemeClr val="hlink"/>
                </a:solidFill>
                <a:hlinkClick r:id="rId3"/>
              </a:rPr>
              <a:t>http://bit.ly/watervulnerability</a:t>
            </a:r>
            <a:endParaRPr lang="en-US" sz="1200" dirty="0"/>
          </a:p>
          <a:p>
            <a:endParaRPr dirty="0"/>
          </a:p>
        </p:txBody>
      </p:sp>
      <p:sp>
        <p:nvSpPr>
          <p:cNvPr id="757" name="Shape 7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3329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Shape 76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Aft>
                <a:spcPts val="600"/>
              </a:spcAft>
            </a:pPr>
            <a:r>
              <a:rPr lang="en-US" b="1" dirty="0"/>
              <a:t>Reference </a:t>
            </a:r>
            <a:r>
              <a:rPr lang="en-US" sz="1200" dirty="0"/>
              <a:t>Furniss, Michael J.; Roby, Ken B.; </a:t>
            </a:r>
            <a:r>
              <a:rPr lang="en-US" sz="1200" dirty="0" err="1"/>
              <a:t>Cenderelli</a:t>
            </a:r>
            <a:r>
              <a:rPr lang="en-US" sz="1200" dirty="0"/>
              <a:t>, Dan; </a:t>
            </a:r>
            <a:r>
              <a:rPr lang="en-US" sz="1200" dirty="0" err="1"/>
              <a:t>Chatel</a:t>
            </a:r>
            <a:r>
              <a:rPr lang="en-US" sz="1200" dirty="0"/>
              <a:t>, John; Clifton, Caty F.; </a:t>
            </a:r>
            <a:r>
              <a:rPr lang="en-US" sz="1200" dirty="0" err="1"/>
              <a:t>Clingenpeel</a:t>
            </a:r>
            <a:r>
              <a:rPr lang="en-US" sz="1200" dirty="0"/>
              <a:t>, Alan; Hays, Polly E.; Higgins, Dale; Hodges, Ken; Howe, Carol; </a:t>
            </a:r>
            <a:r>
              <a:rPr lang="en-US" sz="1200" dirty="0" err="1"/>
              <a:t>Jungst</a:t>
            </a:r>
            <a:r>
              <a:rPr lang="en-US" sz="1200" dirty="0"/>
              <a:t>, Laura; Louie, Joan; Mai, Christine; Martinez, Ralph; Overton, Kerry; Staab, Brian P.; Steinke, Rory;  </a:t>
            </a:r>
            <a:r>
              <a:rPr lang="en-US" sz="1200" dirty="0" err="1"/>
              <a:t>Weinhold</a:t>
            </a:r>
            <a:r>
              <a:rPr lang="en-US" sz="1200" dirty="0"/>
              <a:t>, Mark. 2013. </a:t>
            </a:r>
            <a:r>
              <a:rPr lang="en-US" sz="1200" b="1" dirty="0"/>
              <a:t>Assessing the vulnerability of watersheds to climate change: results of national forest watershed vulnerability pilot assessments. </a:t>
            </a:r>
            <a:r>
              <a:rPr lang="en-US" sz="1200" dirty="0"/>
              <a:t>Gen. Tech. Rep. PNW-GTR-884. Portland, OR: U.S. Department of Agriculture, Forest Service, Pacific Northwest Research Station. 32 p. plus appendix. </a:t>
            </a:r>
            <a:r>
              <a:rPr lang="en-US" sz="1200" u="sng" dirty="0">
                <a:solidFill>
                  <a:schemeClr val="hlink"/>
                </a:solidFill>
                <a:hlinkClick r:id="rId3"/>
              </a:rPr>
              <a:t>http://bit.ly/watervulnerability</a:t>
            </a:r>
            <a:endParaRPr lang="en-US" sz="1200" dirty="0"/>
          </a:p>
          <a:p>
            <a:endParaRPr dirty="0"/>
          </a:p>
        </p:txBody>
      </p:sp>
      <p:sp>
        <p:nvSpPr>
          <p:cNvPr id="766" name="Shape 7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46052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Shape 77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Aft>
                <a:spcPts val="600"/>
              </a:spcAft>
            </a:pPr>
            <a:r>
              <a:rPr lang="en-US" b="1" dirty="0"/>
              <a:t>Reference</a:t>
            </a:r>
            <a:r>
              <a:rPr lang="en-US" dirty="0"/>
              <a:t>: </a:t>
            </a:r>
            <a:r>
              <a:rPr lang="en-US" sz="1200" dirty="0"/>
              <a:t>Furniss, Michael J.; Roby, Ken B.; </a:t>
            </a:r>
            <a:r>
              <a:rPr lang="en-US" sz="1200" dirty="0" err="1"/>
              <a:t>Cenderelli</a:t>
            </a:r>
            <a:r>
              <a:rPr lang="en-US" sz="1200" dirty="0"/>
              <a:t>, Dan; </a:t>
            </a:r>
            <a:r>
              <a:rPr lang="en-US" sz="1200" dirty="0" err="1"/>
              <a:t>Chatel</a:t>
            </a:r>
            <a:r>
              <a:rPr lang="en-US" sz="1200" dirty="0"/>
              <a:t>, John; Clifton, Caty F.; </a:t>
            </a:r>
            <a:r>
              <a:rPr lang="en-US" sz="1200" dirty="0" err="1"/>
              <a:t>Clingenpeel</a:t>
            </a:r>
            <a:r>
              <a:rPr lang="en-US" sz="1200" dirty="0"/>
              <a:t>, Alan; Hays, Polly E.; Higgins, Dale; Hodges, Ken; Howe, Carol; </a:t>
            </a:r>
            <a:r>
              <a:rPr lang="en-US" sz="1200" dirty="0" err="1"/>
              <a:t>Jungst</a:t>
            </a:r>
            <a:r>
              <a:rPr lang="en-US" sz="1200" dirty="0"/>
              <a:t>, Laura; Louie, Joan; Mai, Christine; Martinez, Ralph; Overton, Kerry; Staab, Brian P.; Steinke, Rory;  </a:t>
            </a:r>
            <a:r>
              <a:rPr lang="en-US" sz="1200" dirty="0" err="1"/>
              <a:t>Weinhold</a:t>
            </a:r>
            <a:r>
              <a:rPr lang="en-US" sz="1200" dirty="0"/>
              <a:t>, Mark. 2013. </a:t>
            </a:r>
            <a:r>
              <a:rPr lang="en-US" sz="1200" b="1" dirty="0"/>
              <a:t>Assessing the vulnerability of watersheds to climate change: results of national forest watershed vulnerability pilot assessments. </a:t>
            </a:r>
            <a:r>
              <a:rPr lang="en-US" sz="1200" dirty="0"/>
              <a:t>Gen. Tech. Rep. </a:t>
            </a:r>
            <a:r>
              <a:rPr lang="en-US" sz="1200" u="sng" dirty="0">
                <a:solidFill>
                  <a:schemeClr val="hlink"/>
                </a:solidFill>
              </a:rPr>
              <a:t>http://www.fs.usda.gov/ccrc/library/biblio/3430</a:t>
            </a:r>
            <a:endParaRPr dirty="0"/>
          </a:p>
        </p:txBody>
      </p:sp>
      <p:sp>
        <p:nvSpPr>
          <p:cNvPr id="774" name="Shape 7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271116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Shape 78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Aft>
                <a:spcPts val="600"/>
              </a:spcAft>
            </a:pPr>
            <a:r>
              <a:rPr lang="en-US" b="1" dirty="0"/>
              <a:t>Reference</a:t>
            </a:r>
            <a:r>
              <a:rPr lang="en-US" dirty="0"/>
              <a:t>: </a:t>
            </a:r>
            <a:r>
              <a:rPr lang="en-US" sz="1200" dirty="0"/>
              <a:t>Furniss, Michael J.; Roby, Ken B.; </a:t>
            </a:r>
            <a:r>
              <a:rPr lang="en-US" sz="1200" dirty="0" err="1"/>
              <a:t>Cenderelli</a:t>
            </a:r>
            <a:r>
              <a:rPr lang="en-US" sz="1200" dirty="0"/>
              <a:t>, Dan; </a:t>
            </a:r>
            <a:r>
              <a:rPr lang="en-US" sz="1200" dirty="0" err="1"/>
              <a:t>Chatel</a:t>
            </a:r>
            <a:r>
              <a:rPr lang="en-US" sz="1200" dirty="0"/>
              <a:t>, John; Clifton, Caty F.; </a:t>
            </a:r>
            <a:r>
              <a:rPr lang="en-US" sz="1200" dirty="0" err="1"/>
              <a:t>Clingenpeel</a:t>
            </a:r>
            <a:r>
              <a:rPr lang="en-US" sz="1200" dirty="0"/>
              <a:t>, Alan; Hays, Polly E.; Higgins, Dale; Hodges, Ken; Howe, Carol; </a:t>
            </a:r>
            <a:r>
              <a:rPr lang="en-US" sz="1200" dirty="0" err="1"/>
              <a:t>Jungst</a:t>
            </a:r>
            <a:r>
              <a:rPr lang="en-US" sz="1200" dirty="0"/>
              <a:t>, Laura; Louie, Joan; Mai, Christine; Martinez, Ralph; Overton, Kerry; Staab, Brian P.; Steinke, Rory;  </a:t>
            </a:r>
            <a:r>
              <a:rPr lang="en-US" sz="1200" dirty="0" err="1"/>
              <a:t>Weinhold</a:t>
            </a:r>
            <a:r>
              <a:rPr lang="en-US" sz="1200" dirty="0"/>
              <a:t>, Mark. 2013. </a:t>
            </a:r>
            <a:r>
              <a:rPr lang="en-US" sz="1200" b="1" dirty="0"/>
              <a:t>Assessing the vulnerability of watersheds to climate change: results of national forest watershed vulnerability pilot assessments. </a:t>
            </a:r>
            <a:r>
              <a:rPr lang="en-US" sz="1200" dirty="0"/>
              <a:t>Gen. Tech. Rep. PNW-GTR-884. Portland, OR: U.S. Department of Agriculture, Forest Service, Pacific Northwest Research Station. 32 p. plus appendix. </a:t>
            </a:r>
            <a:r>
              <a:rPr lang="en-US" sz="1200" u="sng" dirty="0">
                <a:solidFill>
                  <a:schemeClr val="hlink"/>
                </a:solidFill>
                <a:hlinkClick r:id="rId3"/>
              </a:rPr>
              <a:t>http://bit.ly/watervulnerability</a:t>
            </a:r>
            <a:endParaRPr lang="en-US" sz="1200" dirty="0"/>
          </a:p>
          <a:p>
            <a:endParaRPr dirty="0"/>
          </a:p>
        </p:txBody>
      </p:sp>
      <p:sp>
        <p:nvSpPr>
          <p:cNvPr id="783" name="Shape 7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75258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a:t>
            </a:r>
            <a:r>
              <a:rPr lang="en-US" baseline="0" dirty="0"/>
              <a:t> VIC </a:t>
            </a:r>
            <a:r>
              <a:rPr lang="en-US" baseline="0" dirty="0" err="1"/>
              <a:t>Macroscale</a:t>
            </a:r>
            <a:r>
              <a:rPr lang="en-US" baseline="0" dirty="0"/>
              <a:t> Hydrological Model: </a:t>
            </a:r>
            <a:r>
              <a:rPr lang="en-US" sz="1200" b="0" i="0" kern="1200" dirty="0">
                <a:solidFill>
                  <a:schemeClr val="tx1"/>
                </a:solidFill>
                <a:effectLst/>
                <a:latin typeface="+mn-lt"/>
                <a:ea typeface="+mn-ea"/>
                <a:cs typeface="+mn-cs"/>
              </a:rPr>
              <a:t>Liang, X., D. P. </a:t>
            </a:r>
            <a:r>
              <a:rPr lang="en-US" sz="1200" b="0" i="0" kern="1200" dirty="0" err="1">
                <a:solidFill>
                  <a:schemeClr val="tx1"/>
                </a:solidFill>
                <a:effectLst/>
                <a:latin typeface="+mn-lt"/>
                <a:ea typeface="+mn-ea"/>
                <a:cs typeface="+mn-cs"/>
              </a:rPr>
              <a:t>Lettenmaier</a:t>
            </a:r>
            <a:r>
              <a:rPr lang="en-US" sz="1200" b="0" i="0" kern="1200" dirty="0">
                <a:solidFill>
                  <a:schemeClr val="tx1"/>
                </a:solidFill>
                <a:effectLst/>
                <a:latin typeface="+mn-lt"/>
                <a:ea typeface="+mn-ea"/>
                <a:cs typeface="+mn-cs"/>
              </a:rPr>
              <a:t>, E. F. Wood, and S. J. Burges, 1994: A Simple </a:t>
            </a:r>
            <a:r>
              <a:rPr lang="en-US" sz="1200" b="0" i="0" kern="1200" dirty="0" err="1">
                <a:solidFill>
                  <a:schemeClr val="tx1"/>
                </a:solidFill>
                <a:effectLst/>
                <a:latin typeface="+mn-lt"/>
                <a:ea typeface="+mn-ea"/>
                <a:cs typeface="+mn-cs"/>
              </a:rPr>
              <a:t>hydrologically</a:t>
            </a:r>
            <a:r>
              <a:rPr lang="en-US" sz="1200" b="0" i="0" kern="1200" dirty="0">
                <a:solidFill>
                  <a:schemeClr val="tx1"/>
                </a:solidFill>
                <a:effectLst/>
                <a:latin typeface="+mn-lt"/>
                <a:ea typeface="+mn-ea"/>
                <a:cs typeface="+mn-cs"/>
              </a:rPr>
              <a:t> Based Model of Land Surface Water and Energy Fluxes for GSMs, </a:t>
            </a:r>
            <a:r>
              <a:rPr lang="en-US" sz="1200" b="0" i="1" kern="1200" dirty="0">
                <a:solidFill>
                  <a:schemeClr val="tx1"/>
                </a:solidFill>
                <a:effectLst/>
                <a:latin typeface="+mn-lt"/>
                <a:ea typeface="+mn-ea"/>
                <a:cs typeface="+mn-cs"/>
              </a:rPr>
              <a:t>J. </a:t>
            </a:r>
            <a:r>
              <a:rPr lang="en-US" sz="1200" b="0" i="1" kern="1200" dirty="0" err="1">
                <a:solidFill>
                  <a:schemeClr val="tx1"/>
                </a:solidFill>
                <a:effectLst/>
                <a:latin typeface="+mn-lt"/>
                <a:ea typeface="+mn-ea"/>
                <a:cs typeface="+mn-cs"/>
              </a:rPr>
              <a:t>Geophys</a:t>
            </a:r>
            <a:r>
              <a:rPr lang="en-US" sz="1200" b="0" i="1" kern="1200" dirty="0">
                <a:solidFill>
                  <a:schemeClr val="tx1"/>
                </a:solidFill>
                <a:effectLst/>
                <a:latin typeface="+mn-lt"/>
                <a:ea typeface="+mn-ea"/>
                <a:cs typeface="+mn-cs"/>
              </a:rPr>
              <a:t>. Res.</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99</a:t>
            </a:r>
            <a:r>
              <a:rPr lang="en-US" sz="1200" b="0" i="0" kern="1200" dirty="0">
                <a:solidFill>
                  <a:schemeClr val="tx1"/>
                </a:solidFill>
                <a:effectLst/>
                <a:latin typeface="+mn-lt"/>
                <a:ea typeface="+mn-ea"/>
                <a:cs typeface="+mn-cs"/>
              </a:rPr>
              <a:t>(D7), 14,415-14,428.</a:t>
            </a:r>
          </a:p>
          <a:p>
            <a:r>
              <a:rPr lang="en-US" sz="1200" b="0" i="0" kern="1200" dirty="0">
                <a:solidFill>
                  <a:schemeClr val="tx1"/>
                </a:solidFill>
                <a:effectLst/>
                <a:latin typeface="+mn-lt"/>
                <a:ea typeface="+mn-ea"/>
                <a:cs typeface="+mn-cs"/>
              </a:rPr>
              <a:t>Reference: Climate Change Scenarios Report</a:t>
            </a:r>
            <a:r>
              <a:rPr lang="en-US" sz="1200" b="0" i="0" kern="1200" baseline="0" dirty="0">
                <a:solidFill>
                  <a:schemeClr val="tx1"/>
                </a:solidFill>
                <a:effectLst/>
                <a:latin typeface="+mn-lt"/>
                <a:ea typeface="+mn-ea"/>
                <a:cs typeface="+mn-cs"/>
              </a:rPr>
              <a:t> and Streamflow sites image:</a:t>
            </a:r>
            <a:r>
              <a:rPr lang="en-US" sz="1200" b="0" i="0" kern="1200" dirty="0">
                <a:solidFill>
                  <a:schemeClr val="tx1"/>
                </a:solidFill>
                <a:effectLst/>
                <a:latin typeface="+mn-lt"/>
                <a:ea typeface="+mn-ea"/>
                <a:cs typeface="+mn-cs"/>
              </a:rPr>
              <a:t> “Hamlet, A.F., P. Carrasco, J. Deems, M.M. </a:t>
            </a:r>
            <a:r>
              <a:rPr lang="en-US" sz="1200" b="0" i="0" kern="1200" dirty="0" err="1">
                <a:solidFill>
                  <a:schemeClr val="tx1"/>
                </a:solidFill>
                <a:effectLst/>
                <a:latin typeface="+mn-lt"/>
                <a:ea typeface="+mn-ea"/>
                <a:cs typeface="+mn-cs"/>
              </a:rPr>
              <a:t>Elsner</a:t>
            </a:r>
            <a:r>
              <a:rPr lang="en-US" sz="1200" b="0" i="0" kern="1200" dirty="0">
                <a:solidFill>
                  <a:schemeClr val="tx1"/>
                </a:solidFill>
                <a:effectLst/>
                <a:latin typeface="+mn-lt"/>
                <a:ea typeface="+mn-ea"/>
                <a:cs typeface="+mn-cs"/>
              </a:rPr>
              <a:t>, T. </a:t>
            </a:r>
            <a:r>
              <a:rPr lang="en-US" sz="1200" b="0" i="0" kern="1200" dirty="0" err="1">
                <a:solidFill>
                  <a:schemeClr val="tx1"/>
                </a:solidFill>
                <a:effectLst/>
                <a:latin typeface="+mn-lt"/>
                <a:ea typeface="+mn-ea"/>
                <a:cs typeface="+mn-cs"/>
              </a:rPr>
              <a:t>Kamstra</a:t>
            </a:r>
            <a:r>
              <a:rPr lang="en-US" sz="1200" b="0" i="0" kern="1200" dirty="0">
                <a:solidFill>
                  <a:schemeClr val="tx1"/>
                </a:solidFill>
                <a:effectLst/>
                <a:latin typeface="+mn-lt"/>
                <a:ea typeface="+mn-ea"/>
                <a:cs typeface="+mn-cs"/>
              </a:rPr>
              <a:t>, C. Lee, S-Y Lee, G. </a:t>
            </a:r>
            <a:r>
              <a:rPr lang="en-US" sz="1200" b="0" i="0" kern="1200" dirty="0" err="1">
                <a:solidFill>
                  <a:schemeClr val="tx1"/>
                </a:solidFill>
                <a:effectLst/>
                <a:latin typeface="+mn-lt"/>
                <a:ea typeface="+mn-ea"/>
                <a:cs typeface="+mn-cs"/>
              </a:rPr>
              <a:t>Mauger</a:t>
            </a:r>
            <a:r>
              <a:rPr lang="en-US" sz="1200" b="0" i="0" kern="1200" dirty="0">
                <a:solidFill>
                  <a:schemeClr val="tx1"/>
                </a:solidFill>
                <a:effectLst/>
                <a:latin typeface="+mn-lt"/>
                <a:ea typeface="+mn-ea"/>
                <a:cs typeface="+mn-cs"/>
              </a:rPr>
              <a:t>, E. P. </a:t>
            </a:r>
            <a:r>
              <a:rPr lang="en-US" sz="1200" b="0" i="0" kern="1200" dirty="0" err="1">
                <a:solidFill>
                  <a:schemeClr val="tx1"/>
                </a:solidFill>
                <a:effectLst/>
                <a:latin typeface="+mn-lt"/>
                <a:ea typeface="+mn-ea"/>
                <a:cs typeface="+mn-cs"/>
              </a:rPr>
              <a:t>Salathe</a:t>
            </a:r>
            <a:r>
              <a:rPr lang="en-US" sz="1200" b="0" i="0" kern="1200" dirty="0">
                <a:solidFill>
                  <a:schemeClr val="tx1"/>
                </a:solidFill>
                <a:effectLst/>
                <a:latin typeface="+mn-lt"/>
                <a:ea typeface="+mn-ea"/>
                <a:cs typeface="+mn-cs"/>
              </a:rPr>
              <a:t>, I. </a:t>
            </a:r>
            <a:r>
              <a:rPr lang="en-US" sz="1200" b="0" i="0" kern="1200" dirty="0" err="1">
                <a:solidFill>
                  <a:schemeClr val="tx1"/>
                </a:solidFill>
                <a:effectLst/>
                <a:latin typeface="+mn-lt"/>
                <a:ea typeface="+mn-ea"/>
                <a:cs typeface="+mn-cs"/>
              </a:rPr>
              <a:t>Tohver</a:t>
            </a:r>
            <a:r>
              <a:rPr lang="en-US" sz="1200" b="0" i="0" kern="1200" dirty="0">
                <a:solidFill>
                  <a:schemeClr val="tx1"/>
                </a:solidFill>
                <a:effectLst/>
                <a:latin typeface="+mn-lt"/>
                <a:ea typeface="+mn-ea"/>
                <a:cs typeface="+mn-cs"/>
              </a:rPr>
              <a:t>, L. Whitely Binder, 2010, Final Project Report for the Columbia Basin Climate Change Scenarios Project, </a:t>
            </a:r>
            <a:r>
              <a:rPr lang="en-US" sz="1200" b="0" i="0" kern="1200" dirty="0">
                <a:solidFill>
                  <a:schemeClr val="tx1"/>
                </a:solidFill>
                <a:effectLst/>
                <a:latin typeface="+mn-lt"/>
                <a:ea typeface="+mn-ea"/>
                <a:cs typeface="+mn-cs"/>
                <a:hlinkClick r:id="rId3"/>
              </a:rPr>
              <a:t>http://warm.atmos.washington.edu/2860/report/</a:t>
            </a:r>
            <a:r>
              <a:rPr lang="en-US" sz="1200" b="0" i="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CFC0BFBD-3EFA-4943-9035-EB69CB5A88B1}" type="slidenum">
              <a:rPr lang="en-US" smtClean="0"/>
              <a:t>88</a:t>
            </a:fld>
            <a:endParaRPr lang="en-US"/>
          </a:p>
        </p:txBody>
      </p:sp>
    </p:spTree>
    <p:extLst>
      <p:ext uri="{BB962C8B-B14F-4D97-AF65-F5344CB8AC3E}">
        <p14:creationId xmlns:p14="http://schemas.microsoft.com/office/powerpoint/2010/main" val="342870240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Shape 81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r>
              <a:rPr lang="en-US" b="1" dirty="0"/>
              <a:t>Reference</a:t>
            </a:r>
            <a:r>
              <a:rPr lang="en-US" dirty="0"/>
              <a:t>: USFS</a:t>
            </a:r>
            <a:r>
              <a:rPr lang="en-US" baseline="0" dirty="0"/>
              <a:t> and UW Climate Impacts Group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Reference</a:t>
            </a:r>
            <a:r>
              <a:rPr lang="en-US" dirty="0"/>
              <a:t>: </a:t>
            </a:r>
            <a:r>
              <a:rPr lang="en-US" sz="1200" dirty="0" err="1"/>
              <a:t>Furniss</a:t>
            </a:r>
            <a:r>
              <a:rPr lang="en-US" sz="1200" dirty="0"/>
              <a:t>, Michael J.; Roby, Ken B.; </a:t>
            </a:r>
            <a:r>
              <a:rPr lang="en-US" sz="1200" dirty="0" err="1"/>
              <a:t>Cenderelli</a:t>
            </a:r>
            <a:r>
              <a:rPr lang="en-US" sz="1200" dirty="0"/>
              <a:t>, Dan; </a:t>
            </a:r>
            <a:r>
              <a:rPr lang="en-US" sz="1200" dirty="0" err="1"/>
              <a:t>Chatel</a:t>
            </a:r>
            <a:r>
              <a:rPr lang="en-US" sz="1200" dirty="0"/>
              <a:t>, John; Clifton, Caty F.; </a:t>
            </a:r>
            <a:r>
              <a:rPr lang="en-US" sz="1200" dirty="0" err="1"/>
              <a:t>Clingenpeel</a:t>
            </a:r>
            <a:r>
              <a:rPr lang="en-US" sz="1200" dirty="0"/>
              <a:t>, Alan; Hays, Polly E.; Higgins, Dale; Hodges, Ken; Howe, Carol; </a:t>
            </a:r>
            <a:r>
              <a:rPr lang="en-US" sz="1200" dirty="0" err="1"/>
              <a:t>Jungst</a:t>
            </a:r>
            <a:r>
              <a:rPr lang="en-US" sz="1200" dirty="0"/>
              <a:t>, Laura; Louie, Joan; Mai, Christine; Martinez, Ralph; Overton, Kerry; </a:t>
            </a:r>
            <a:r>
              <a:rPr lang="en-US" sz="1200" dirty="0" err="1"/>
              <a:t>Staab</a:t>
            </a:r>
            <a:r>
              <a:rPr lang="en-US" sz="1200" dirty="0"/>
              <a:t>, Brian P.; Steinke, Rory;  </a:t>
            </a:r>
            <a:r>
              <a:rPr lang="en-US" sz="1200" dirty="0" err="1"/>
              <a:t>Weinhold</a:t>
            </a:r>
            <a:r>
              <a:rPr lang="en-US" sz="1200" dirty="0"/>
              <a:t>, Mark. 2013. </a:t>
            </a:r>
            <a:r>
              <a:rPr lang="en-US" sz="1200" b="1" dirty="0"/>
              <a:t>Assessing the vulnerability of watersheds to climate change: results of national forest watershed vulnerability pilot assessments. </a:t>
            </a:r>
            <a:r>
              <a:rPr lang="en-US" sz="1200" dirty="0"/>
              <a:t>Gen. Tech. Rep. PNW-GTR-884. Portland, OR: U.S. Department of Agriculture, Forest Service, Pacific Northwest Research Station. 32 p. plus appendix. </a:t>
            </a:r>
            <a:r>
              <a:rPr lang="en-US" sz="1200" u="sng" dirty="0">
                <a:solidFill>
                  <a:schemeClr val="hlink"/>
                </a:solidFill>
                <a:hlinkClick r:id="rId3"/>
              </a:rPr>
              <a:t>http://bit.ly/watervulnerability</a:t>
            </a:r>
            <a:endParaRPr lang="en-US" sz="1200" dirty="0"/>
          </a:p>
          <a:p>
            <a:endParaRPr lang="en-US" dirty="0"/>
          </a:p>
        </p:txBody>
      </p:sp>
      <p:sp>
        <p:nvSpPr>
          <p:cNvPr id="814" name="Shape 8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8891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Reference: </a:t>
            </a:r>
            <a:r>
              <a:rPr lang="en-US" sz="1200" b="0" i="0" kern="1200" dirty="0">
                <a:solidFill>
                  <a:schemeClr val="tx1"/>
                </a:solidFill>
                <a:effectLst/>
                <a:latin typeface="+mn-lt"/>
                <a:ea typeface="+mn-ea"/>
                <a:cs typeface="+mn-cs"/>
              </a:rPr>
              <a:t>Allen Consulting, 2005: 'Climate Change Risk and Vulnerability'; Final report to the Australian Greenhouse Office by The Allen Consulting Group, March 2005, 159pp</a:t>
            </a:r>
          </a:p>
          <a:p>
            <a:endParaRPr lang="vi-VN" dirty="0"/>
          </a:p>
        </p:txBody>
      </p:sp>
    </p:spTree>
    <p:extLst>
      <p:ext uri="{BB962C8B-B14F-4D97-AF65-F5344CB8AC3E}">
        <p14:creationId xmlns:p14="http://schemas.microsoft.com/office/powerpoint/2010/main" val="38824674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Shape 82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Reference</a:t>
            </a:r>
            <a:r>
              <a:rPr lang="en-US" dirty="0"/>
              <a:t>: </a:t>
            </a:r>
            <a:r>
              <a:rPr lang="en" sz="1200" b="0" i="0" u="none" strike="noStrike" cap="none" baseline="0" dirty="0">
                <a:solidFill>
                  <a:schemeClr val="dk2"/>
                </a:solidFill>
                <a:latin typeface="+mn-lt"/>
                <a:ea typeface="Calibri"/>
                <a:cs typeface="Calibri"/>
                <a:sym typeface="Calibri"/>
              </a:rPr>
              <a:t>Conservation and Recovery Plan for Oregon Steelhead Populations in the Middle Columbia River Steelhead Distinct Population Segment, 2009, </a:t>
            </a:r>
            <a:r>
              <a:rPr lang="en-US" dirty="0"/>
              <a:t>Richard W. Carmichael,</a:t>
            </a:r>
            <a:r>
              <a:rPr lang="en-US" baseline="0" dirty="0"/>
              <a:t> </a:t>
            </a:r>
            <a:r>
              <a:rPr lang="en-US" dirty="0"/>
              <a:t>Oregon Department of Fish and Wildlife and Barbara J.</a:t>
            </a:r>
            <a:r>
              <a:rPr lang="en-US" baseline="0" dirty="0"/>
              <a:t> </a:t>
            </a:r>
            <a:r>
              <a:rPr lang="en-US" dirty="0"/>
              <a:t>Taylor. </a:t>
            </a:r>
            <a:r>
              <a:rPr lang="en-US" sz="1200" b="0" i="0" u="none" strike="noStrike" cap="none" baseline="0" dirty="0">
                <a:solidFill>
                  <a:schemeClr val="dk2"/>
                </a:solidFill>
                <a:latin typeface="+mn-lt"/>
                <a:ea typeface="Calibri"/>
                <a:cs typeface="Calibri"/>
                <a:sym typeface="Calibri"/>
              </a:rPr>
              <a:t>http://www.westcoast.fisheries.noaa.gov/publications/recovery_planning/salmon_steelhead/domains/interior_columbia/middle_columbia/mid-c-oregon.pdf</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 sz="1200" b="1" i="1" u="none" strike="noStrike" cap="none" baseline="0" dirty="0">
              <a:solidFill>
                <a:schemeClr val="dk2"/>
              </a:solidFill>
              <a:latin typeface="+mn-lt"/>
              <a:ea typeface="Calibri"/>
              <a:cs typeface="Calibri"/>
              <a:sym typeface="Calibri"/>
            </a:endParaRPr>
          </a:p>
          <a:p>
            <a:endParaRPr dirty="0"/>
          </a:p>
        </p:txBody>
      </p:sp>
      <p:sp>
        <p:nvSpPr>
          <p:cNvPr id="827" name="Shape 8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0696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Shape 83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r>
              <a:rPr lang="en-US" b="1" dirty="0"/>
              <a:t>Reference</a:t>
            </a:r>
            <a:r>
              <a:rPr lang="en-US" dirty="0"/>
              <a:t>: USFS</a:t>
            </a:r>
          </a:p>
          <a:p>
            <a:endParaRPr dirty="0"/>
          </a:p>
        </p:txBody>
      </p:sp>
      <p:sp>
        <p:nvSpPr>
          <p:cNvPr id="835" name="Shape 8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400676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Shape 8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H" sz="1200" b="1" i="0" u="none" strike="noStrike" cap="none" baseline="0" dirty="0">
                <a:latin typeface="Arial"/>
                <a:ea typeface="Arial"/>
                <a:cs typeface="Arial"/>
                <a:sym typeface="Arial"/>
              </a:rPr>
              <a:t>Reference: </a:t>
            </a:r>
            <a:r>
              <a:rPr lang="fr-CH" sz="1200" b="0" i="0" u="none" strike="noStrike" cap="none" baseline="0" dirty="0">
                <a:latin typeface="Arial"/>
                <a:ea typeface="Arial"/>
                <a:cs typeface="Arial"/>
                <a:sym typeface="Arial"/>
              </a:rPr>
              <a:t>Graphic by USFS </a:t>
            </a:r>
          </a:p>
          <a:p>
            <a:pPr>
              <a:buNone/>
            </a:pPr>
            <a:endParaRPr lang="en-US" dirty="0"/>
          </a:p>
          <a:p>
            <a:pPr>
              <a:buNone/>
            </a:pPr>
            <a:endParaRPr lang="en-US" dirty="0"/>
          </a:p>
          <a:p>
            <a:pPr>
              <a:buNone/>
            </a:pPr>
            <a:r>
              <a:rPr lang="en" dirty="0"/>
              <a:t>An example of vulnerabilty for HCMC.  Even a small sea level rise, combined with a large flood event is expected to result in inundation of substantial areas of the city.  HCMC is vulnerable. How might its reslience be increased? </a:t>
            </a:r>
          </a:p>
        </p:txBody>
      </p:sp>
      <p:sp>
        <p:nvSpPr>
          <p:cNvPr id="841" name="Shape 8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873706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a:t>
            </a:r>
            <a:r>
              <a:rPr lang="vi-VN" dirty="0"/>
              <a:t>MONRE (Bộ Tài Nguyên Môi Trường) (2012a) Kịch bản Biến đổi khí hậu, nước biển dâng cho Việt Nam. Hà Nội (Ministry of Natural Resources and Environment (2012) Climate change scenarios and sea level rise for Vietnam, Hanoi)</a:t>
            </a:r>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93</a:t>
            </a:fld>
            <a:endParaRPr lang="en-US"/>
          </a:p>
        </p:txBody>
      </p:sp>
    </p:spTree>
    <p:extLst>
      <p:ext uri="{BB962C8B-B14F-4D97-AF65-F5344CB8AC3E}">
        <p14:creationId xmlns:p14="http://schemas.microsoft.com/office/powerpoint/2010/main" val="382070719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vi-VN" dirty="0"/>
              <a:t>MONRE (Bộ Tài Nguyên Môi Trường) (2012a) Kịch bản Biến đổi khí hậu, nước biển dâng cho Việt Nam. Hà Nội (Ministry of Natural Resources and Environment (2012) Climate change scenarios and sea level rise for Vietnam, Hanoi)</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http://www.preventionweb.net/files/11348_ClimateChangeSeaLevelScenariosforVi.pdf</a:t>
            </a:r>
          </a:p>
        </p:txBody>
      </p:sp>
      <p:sp>
        <p:nvSpPr>
          <p:cNvPr id="4" name="Slide Number Placeholder 3"/>
          <p:cNvSpPr>
            <a:spLocks noGrp="1"/>
          </p:cNvSpPr>
          <p:nvPr>
            <p:ph type="sldNum" sz="quarter" idx="10"/>
          </p:nvPr>
        </p:nvSpPr>
        <p:spPr/>
        <p:txBody>
          <a:bodyPr/>
          <a:lstStyle/>
          <a:p>
            <a:fld id="{CFC0BFBD-3EFA-4943-9035-EB69CB5A88B1}" type="slidenum">
              <a:rPr lang="en-US" smtClean="0"/>
              <a:t>94</a:t>
            </a:fld>
            <a:endParaRPr lang="en-US"/>
          </a:p>
        </p:txBody>
      </p:sp>
    </p:spTree>
    <p:extLst>
      <p:ext uri="{BB962C8B-B14F-4D97-AF65-F5344CB8AC3E}">
        <p14:creationId xmlns:p14="http://schemas.microsoft.com/office/powerpoint/2010/main" val="4073818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Reference: </a:t>
            </a:r>
            <a:r>
              <a:rPr lang="vi-VN" dirty="0"/>
              <a:t>MONRE (Bộ Tài Nguyên Môi Trường) (20</a:t>
            </a:r>
            <a:r>
              <a:rPr lang="en-US" dirty="0"/>
              <a:t>09</a:t>
            </a:r>
            <a:r>
              <a:rPr lang="vi-VN" dirty="0"/>
              <a:t>) Kịch bản Biến đổi khí hậu, nước biển dâng cho Việt Nam. Hà Nội (Ministry of Natural Resources and Environment (20</a:t>
            </a:r>
            <a:r>
              <a:rPr lang="en-US" dirty="0"/>
              <a:t>09</a:t>
            </a:r>
            <a:r>
              <a:rPr lang="vi-VN" dirty="0"/>
              <a:t>) Climate change scenarios and sea level rise for Vietnam, Hanoi)</a:t>
            </a:r>
            <a:r>
              <a:rPr lang="en-US" dirty="0"/>
              <a:t>.</a:t>
            </a:r>
            <a:r>
              <a:rPr lang="en-US" baseline="0" dirty="0"/>
              <a:t> ht</a:t>
            </a:r>
            <a:r>
              <a:rPr lang="en-US" dirty="0"/>
              <a:t>tp://www.preventionweb.net/files/11348_ClimateChangeSeaLevelScenariosforVi.pdf; http://tuoitre.vn/tin/chinh-tri-xa-hoi/20091206/xem-de-thuc-tinh/351583.html</a:t>
            </a:r>
          </a:p>
          <a:p>
            <a:endParaRPr lang="en-US" dirty="0"/>
          </a:p>
          <a:p>
            <a:r>
              <a:rPr lang="en-US" dirty="0"/>
              <a:t>Need more assessment of vulnerability</a:t>
            </a:r>
            <a:endParaRPr lang="vi-VN" dirty="0"/>
          </a:p>
        </p:txBody>
      </p:sp>
    </p:spTree>
    <p:extLst>
      <p:ext uri="{BB962C8B-B14F-4D97-AF65-F5344CB8AC3E}">
        <p14:creationId xmlns:p14="http://schemas.microsoft.com/office/powerpoint/2010/main" val="394308990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fact, vulnerability can be invisible such as salt invasion,</a:t>
            </a:r>
            <a:r>
              <a:rPr lang="en-US" baseline="0" dirty="0"/>
              <a:t> flood, crop productivity, etc.</a:t>
            </a:r>
            <a:endParaRPr lang="vi-VN" dirty="0"/>
          </a:p>
        </p:txBody>
      </p:sp>
    </p:spTree>
    <p:extLst>
      <p:ext uri="{BB962C8B-B14F-4D97-AF65-F5344CB8AC3E}">
        <p14:creationId xmlns:p14="http://schemas.microsoft.com/office/powerpoint/2010/main" val="156102285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Students have different ideas</a:t>
            </a:r>
            <a:r>
              <a:rPr lang="en-US" baseline="0" dirty="0"/>
              <a:t> with explanations. </a:t>
            </a:r>
            <a:endParaRPr lang="vi-VN" dirty="0"/>
          </a:p>
        </p:txBody>
      </p:sp>
    </p:spTree>
    <p:extLst>
      <p:ext uri="{BB962C8B-B14F-4D97-AF65-F5344CB8AC3E}">
        <p14:creationId xmlns:p14="http://schemas.microsoft.com/office/powerpoint/2010/main" val="28194777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vi-VN" dirty="0"/>
              <a:t>Search</a:t>
            </a:r>
            <a:r>
              <a:rPr lang="vi-VN" baseline="0" dirty="0"/>
              <a:t> for reative information and fill in the table.</a:t>
            </a:r>
            <a:endParaRPr lang="vi-VN" dirty="0"/>
          </a:p>
        </p:txBody>
      </p:sp>
    </p:spTree>
    <p:extLst>
      <p:ext uri="{BB962C8B-B14F-4D97-AF65-F5344CB8AC3E}">
        <p14:creationId xmlns:p14="http://schemas.microsoft.com/office/powerpoint/2010/main" val="5117223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1987" name="Notes Placeholder 2"/>
          <p:cNvSpPr>
            <a:spLocks noGrp="1"/>
          </p:cNvSpPr>
          <p:nvPr>
            <p:ph type="body" idx="1"/>
          </p:nvPr>
        </p:nvSpPr>
        <p:spPr bwMode="auto">
          <a:noFill/>
        </p:spPr>
        <p:txBody>
          <a:bodyPr/>
          <a:lstStyle/>
          <a:p>
            <a:pPr eaLnBrk="1" hangingPunct="1">
              <a:spcBef>
                <a:spcPct val="0"/>
              </a:spcBef>
            </a:pPr>
            <a:r>
              <a:rPr lang="en-US" dirty="0"/>
              <a:t>Team</a:t>
            </a:r>
            <a:r>
              <a:rPr lang="en-US" baseline="0" dirty="0"/>
              <a:t> members met, and outlined a stepwise approach to the assessment. One change displayed here: the first iteration assessed sensitivity before exposure, work showed that reversing these steps- looking at likely hydrologic changes resulting from exposure, enabled a more focused assessment of sensitivity.</a:t>
            </a:r>
            <a:endParaRPr lang="en-US" dirty="0"/>
          </a:p>
        </p:txBody>
      </p:sp>
      <p:sp>
        <p:nvSpPr>
          <p:cNvPr id="41988"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95898DCD-82E8-49B9-95C7-146044A6E94F}" type="slidenum">
              <a:rPr lang="en-US"/>
              <a:pPr/>
              <a:t>99</a:t>
            </a:fld>
            <a:endParaRPr lang="en-US" dirty="0"/>
          </a:p>
        </p:txBody>
      </p:sp>
    </p:spTree>
    <p:extLst>
      <p:ext uri="{BB962C8B-B14F-4D97-AF65-F5344CB8AC3E}">
        <p14:creationId xmlns:p14="http://schemas.microsoft.com/office/powerpoint/2010/main" val="1672271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34" name="Shape 13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H" sz="1200" b="1" i="0" u="none" strike="noStrike" cap="none" baseline="0" dirty="0">
                <a:latin typeface="Arial"/>
                <a:ea typeface="Arial"/>
                <a:cs typeface="Arial"/>
                <a:sym typeface="Arial"/>
              </a:rPr>
              <a:t>Reference: </a:t>
            </a:r>
            <a:r>
              <a:rPr lang="fr-CH" sz="1200" b="0" i="0" u="none" strike="noStrike" cap="none" baseline="0" dirty="0">
                <a:latin typeface="Arial"/>
                <a:ea typeface="Arial"/>
                <a:cs typeface="Arial"/>
                <a:sym typeface="Arial"/>
              </a:rPr>
              <a:t>Graphic by MJ Furniss</a:t>
            </a:r>
          </a:p>
          <a:p>
            <a:pPr>
              <a:buNone/>
            </a:pPr>
            <a:endParaRPr lang="en-US" dirty="0"/>
          </a:p>
          <a:p>
            <a:pPr>
              <a:buNone/>
            </a:pPr>
            <a:endParaRPr lang="en-US" dirty="0"/>
          </a:p>
          <a:p>
            <a:pPr>
              <a:buNone/>
            </a:pPr>
            <a:r>
              <a:rPr lang="en" dirty="0"/>
              <a:t>Here is a detailed model of vulnerability.  Study it. </a:t>
            </a:r>
            <a:endParaRPr lang="en-US" dirty="0"/>
          </a:p>
          <a:p>
            <a:pPr>
              <a:buNone/>
            </a:pPr>
            <a:endParaRPr lang="en-US" dirty="0"/>
          </a:p>
          <a:p>
            <a:pPr>
              <a:buNone/>
            </a:pPr>
            <a:r>
              <a:rPr lang="en-US" dirty="0"/>
              <a:t>NOTE: SENSITIVITY means</a:t>
            </a:r>
            <a:r>
              <a:rPr lang="en-US" baseline="0" dirty="0"/>
              <a:t> SENSETIVITY TO IMPACTS.  YOU MAY SUBSTITUTE THE PHRASE TO MAKE IT MORE CLEAR IF YOU WISH.</a:t>
            </a:r>
            <a:endParaRPr lang="en" dirty="0"/>
          </a:p>
        </p:txBody>
      </p:sp>
      <p:sp>
        <p:nvSpPr>
          <p:cNvPr id="135" name="Shape 13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buSzPct val="25000"/>
              <a:buNone/>
            </a:pPr>
            <a:r>
              <a:rPr lang="en"/>
              <a:t> </a:t>
            </a:r>
          </a:p>
        </p:txBody>
      </p:sp>
    </p:spTree>
    <p:extLst>
      <p:ext uri="{BB962C8B-B14F-4D97-AF65-F5344CB8AC3E}">
        <p14:creationId xmlns:p14="http://schemas.microsoft.com/office/powerpoint/2010/main" val="314138581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212665706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Shape 9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9" name="Shape 9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dirty="0"/>
          </a:p>
        </p:txBody>
      </p:sp>
    </p:spTree>
    <p:extLst>
      <p:ext uri="{BB962C8B-B14F-4D97-AF65-F5344CB8AC3E}">
        <p14:creationId xmlns:p14="http://schemas.microsoft.com/office/powerpoint/2010/main" val="35538054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Shape 9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9" name="Shape 9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399520421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Shape 9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9" name="Shape 9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35940155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397565" y="1263997"/>
            <a:ext cx="11396869" cy="2526125"/>
          </a:xfrm>
        </p:spPr>
        <p:txBody>
          <a:bodyPr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5400" b="1" i="0" baseline="0">
                <a:solidFill>
                  <a:srgbClr val="002A6C"/>
                </a:solidFill>
                <a:effectLst>
                  <a:outerShdw blurRad="38100" dist="38100" dir="2700000" algn="tl">
                    <a:srgbClr val="000000">
                      <a:alpha val="43137"/>
                    </a:srgbClr>
                  </a:outerShdw>
                </a:effectLst>
                <a:latin typeface="+mn-lt"/>
              </a:defRPr>
            </a:lvl1pPr>
          </a:lstStyle>
          <a:p>
            <a:r>
              <a:rPr lang="en-US" dirty="0"/>
              <a:t>Click here to edit Master title style</a:t>
            </a:r>
          </a:p>
        </p:txBody>
      </p:sp>
      <p:sp>
        <p:nvSpPr>
          <p:cNvPr id="3" name="Subtitle 2"/>
          <p:cNvSpPr>
            <a:spLocks noGrp="1"/>
          </p:cNvSpPr>
          <p:nvPr>
            <p:ph type="subTitle" idx="1" hasCustomPrompt="1"/>
          </p:nvPr>
        </p:nvSpPr>
        <p:spPr>
          <a:xfrm>
            <a:off x="397565" y="4055170"/>
            <a:ext cx="11396869" cy="1444484"/>
          </a:xfrm>
        </p:spPr>
        <p:txBody>
          <a:bodyPr anchor="ctr">
            <a:normAutofit/>
          </a:bodyPr>
          <a:lstStyle>
            <a:lvl1pPr marL="0" indent="0" algn="ctr">
              <a:buNone/>
              <a:defRPr sz="4400" b="1" i="0" baseline="0">
                <a:solidFill>
                  <a:srgbClr val="002A6C"/>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Click here to edit Master Subtitle style</a:t>
            </a:r>
            <a:endParaRPr lang="en-US" dirty="0"/>
          </a:p>
        </p:txBody>
      </p:sp>
      <p:sp>
        <p:nvSpPr>
          <p:cNvPr id="4" name="Date Placeholder 3"/>
          <p:cNvSpPr>
            <a:spLocks noGrp="1"/>
          </p:cNvSpPr>
          <p:nvPr>
            <p:ph type="dt" sz="half" idx="10"/>
          </p:nvPr>
        </p:nvSpPr>
        <p:spPr/>
        <p:txBody>
          <a:bodyPr/>
          <a:lstStyle/>
          <a:p>
            <a:fld id="{7BE8FF02-D5CD-4905-8B5D-40AABE6C4790}" type="datetime1">
              <a:rPr lang="en-US" smtClean="0"/>
              <a:t>1/9/2017</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Tree>
    <p:extLst>
      <p:ext uri="{BB962C8B-B14F-4D97-AF65-F5344CB8AC3E}">
        <p14:creationId xmlns:p14="http://schemas.microsoft.com/office/powerpoint/2010/main" val="166912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tical 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1446662" y="-2"/>
            <a:ext cx="10467041" cy="6834946"/>
          </a:xfrm>
        </p:spPr>
        <p:txBody>
          <a:bodyPr/>
          <a:lstStyle>
            <a:lvl1pPr>
              <a:lnSpc>
                <a:spcPct val="100000"/>
              </a:lnSpc>
              <a:spcBef>
                <a:spcPts val="0"/>
              </a:spcBef>
              <a:spcAft>
                <a:spcPts val="1200"/>
              </a:spcAft>
              <a:defRPr sz="3200"/>
            </a:lvl1pPr>
            <a:lvl2pPr>
              <a:lnSpc>
                <a:spcPct val="100000"/>
              </a:lnSpc>
              <a:spcBef>
                <a:spcPts val="0"/>
              </a:spcBef>
              <a:spcAft>
                <a:spcPts val="1200"/>
              </a:spcAft>
              <a:defRPr sz="2800"/>
            </a:lvl2pPr>
            <a:lvl3pPr>
              <a:lnSpc>
                <a:spcPct val="100000"/>
              </a:lnSpc>
              <a:spcBef>
                <a:spcPts val="0"/>
              </a:spcBef>
              <a:spcAft>
                <a:spcPts val="1200"/>
              </a:spcAft>
              <a:defRPr sz="2400"/>
            </a:lvl3p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p>
            <a:fld id="{B87D5810-4C5B-4807-B5D6-CF655CDE44F6}" type="datetime1">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rot="16200000">
            <a:off x="-2770608" y="2898682"/>
            <a:ext cx="6660000" cy="1080000"/>
          </a:xfrm>
        </p:spPr>
        <p:txBody>
          <a:bodyPr>
            <a:normAutofit/>
          </a:bodyPr>
          <a:lstStyle>
            <a:lvl1pPr>
              <a:defRPr sz="3600"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3188138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Vertical White_graphic">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B87D5810-4C5B-4807-B5D6-CF655CDE44F6}" type="datetime1">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rot="16200000">
            <a:off x="-2770608" y="2898682"/>
            <a:ext cx="6660000" cy="1080000"/>
          </a:xfrm>
        </p:spPr>
        <p:txBody>
          <a:bodyPr>
            <a:normAutofit/>
          </a:bodyPr>
          <a:lstStyle>
            <a:lvl1pPr>
              <a:defRPr sz="3600"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853196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Gray">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1446663" y="251790"/>
            <a:ext cx="10493546" cy="6583153"/>
          </a:xfrm>
        </p:spPr>
        <p:txBody>
          <a:bodyPr/>
          <a:lstStyle>
            <a:lvl1pPr>
              <a:lnSpc>
                <a:spcPct val="100000"/>
              </a:lnSpc>
              <a:spcBef>
                <a:spcPts val="0"/>
              </a:spcBef>
              <a:spcAft>
                <a:spcPts val="1200"/>
              </a:spcAft>
              <a:defRPr sz="3200"/>
            </a:lvl1pPr>
            <a:lvl2pPr>
              <a:lnSpc>
                <a:spcPct val="100000"/>
              </a:lnSpc>
              <a:spcBef>
                <a:spcPts val="0"/>
              </a:spcBef>
              <a:spcAft>
                <a:spcPts val="1200"/>
              </a:spcAft>
              <a:defRPr sz="2800"/>
            </a:lvl2pPr>
            <a:lvl3pPr>
              <a:lnSpc>
                <a:spcPct val="100000"/>
              </a:lnSpc>
              <a:spcBef>
                <a:spcPts val="0"/>
              </a:spcBef>
              <a:spcAft>
                <a:spcPts val="1200"/>
              </a:spcAft>
              <a:defRPr sz="2400"/>
            </a:lvl3p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p>
            <a:fld id="{C023C7E9-8E44-4B57-A427-9DA3E22B97E1}" type="datetime1">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rot="16200000">
            <a:off x="-2770608" y="2898682"/>
            <a:ext cx="6660000" cy="1080000"/>
          </a:xfrm>
        </p:spPr>
        <p:txBody>
          <a:bodyPr>
            <a:normAutofit/>
          </a:bodyPr>
          <a:lstStyle>
            <a:lvl1pPr>
              <a:defRPr sz="3600"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437191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xercis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7CC25104-2CF6-4EC9-9F30-41AED3BB6E25}" type="datetime1">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34542227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Exercise_graphic">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7CC25104-2CF6-4EC9-9F30-41AED3BB6E25}" type="datetime1">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4030182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xercise_2fields">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sz="half" idx="1"/>
          </p:nvPr>
        </p:nvSpPr>
        <p:spPr>
          <a:xfrm>
            <a:off x="838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2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7E19C3BB-E2D9-4A5E-99FE-F16B97F7DF35}" type="datetime1">
              <a:rPr lang="en-US" smtClean="0"/>
              <a:t>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5C54D1-FDD9-4227-AB8F-CBC9F09C9B0C}" type="slidenum">
              <a:rPr lang="en-US" smtClean="0"/>
              <a:t>‹#›</a:t>
            </a:fld>
            <a:endParaRPr lang="en-US"/>
          </a:p>
        </p:txBody>
      </p:sp>
      <p:sp>
        <p:nvSpPr>
          <p:cNvPr id="10"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7591122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kehome Mess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06EDCAE9-A8F4-4A7B-BCED-624CFFF51B23}" type="datetime1">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1"/>
            <a:ext cx="11880000" cy="1080000"/>
          </a:xfrm>
        </p:spPr>
        <p:txBody>
          <a:bodyPr/>
          <a:lstStyle>
            <a:lvl1pPr>
              <a:defRPr b="1" i="0" baseline="0">
                <a:solidFill>
                  <a:schemeClr val="bg1"/>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515369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kehome Message_2fields">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sz="half" idx="1"/>
          </p:nvPr>
        </p:nvSpPr>
        <p:spPr>
          <a:xfrm>
            <a:off x="838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2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7E19C3BB-E2D9-4A5E-99FE-F16B97F7DF35}" type="datetime1">
              <a:rPr lang="en-US" smtClean="0"/>
              <a:t>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5C54D1-FDD9-4227-AB8F-CBC9F09C9B0C}" type="slidenum">
              <a:rPr lang="en-US" smtClean="0"/>
              <a:t>‹#›</a:t>
            </a:fld>
            <a:endParaRPr lang="en-US"/>
          </a:p>
        </p:txBody>
      </p:sp>
      <p:sp>
        <p:nvSpPr>
          <p:cNvPr id="10" name="Title 1"/>
          <p:cNvSpPr>
            <a:spLocks noGrp="1"/>
          </p:cNvSpPr>
          <p:nvPr>
            <p:ph type="title"/>
          </p:nvPr>
        </p:nvSpPr>
        <p:spPr>
          <a:xfrm>
            <a:off x="145775" y="1"/>
            <a:ext cx="11880000" cy="1080000"/>
          </a:xfrm>
        </p:spPr>
        <p:txBody>
          <a:bodyPr/>
          <a:lstStyle>
            <a:lvl1pPr>
              <a:defRPr b="1" i="0" baseline="0">
                <a:solidFill>
                  <a:schemeClr val="bg1"/>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3707323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ferenc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E6A86CCF-437F-47C7-9564-6D550984800C}" type="datetime1">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0"/>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11362117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Referenc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B33235ED-4126-4712-BB18-29AFEC51B2A4}" type="datetime1">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0"/>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2259130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Module Title &amp; Topic">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397565" y="1741073"/>
            <a:ext cx="11396869" cy="1909903"/>
          </a:xfrm>
        </p:spPr>
        <p:txBody>
          <a:bodyPr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4800" b="1" i="0" baseline="0">
                <a:solidFill>
                  <a:schemeClr val="bg1"/>
                </a:solidFill>
                <a:effectLst>
                  <a:outerShdw blurRad="38100" dist="38100" dir="2700000" algn="tl">
                    <a:srgbClr val="000000">
                      <a:alpha val="43137"/>
                    </a:srgbClr>
                  </a:outerShdw>
                </a:effectLst>
                <a:latin typeface="+mn-lt"/>
              </a:defRPr>
            </a:lvl1pPr>
          </a:lstStyle>
          <a:p>
            <a:r>
              <a:rPr lang="en-US" dirty="0"/>
              <a:t>Click here to edit Master title style</a:t>
            </a:r>
          </a:p>
        </p:txBody>
      </p:sp>
      <p:sp>
        <p:nvSpPr>
          <p:cNvPr id="3" name="Subtitle 2"/>
          <p:cNvSpPr>
            <a:spLocks noGrp="1"/>
          </p:cNvSpPr>
          <p:nvPr>
            <p:ph type="subTitle" idx="1" hasCustomPrompt="1"/>
          </p:nvPr>
        </p:nvSpPr>
        <p:spPr>
          <a:xfrm>
            <a:off x="397565" y="3922643"/>
            <a:ext cx="11396869" cy="2054087"/>
          </a:xfrm>
        </p:spPr>
        <p:txBody>
          <a:bodyPr anchor="ctr">
            <a:normAutofit/>
          </a:bodyPr>
          <a:lstStyle>
            <a:lvl1pPr marL="0" indent="0" algn="ctr">
              <a:lnSpc>
                <a:spcPct val="150000"/>
              </a:lnSpc>
              <a:buNone/>
              <a:defRPr sz="4400" b="1" i="0" baseline="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Click here to edit Master Subtitle style</a:t>
            </a:r>
          </a:p>
          <a:p>
            <a:r>
              <a:rPr lang="de-DE" dirty="0"/>
              <a:t>Click here to edit Master Subtitle style</a:t>
            </a:r>
            <a:endParaRPr lang="en-US" dirty="0"/>
          </a:p>
        </p:txBody>
      </p:sp>
      <p:sp>
        <p:nvSpPr>
          <p:cNvPr id="4" name="Date Placeholder 3"/>
          <p:cNvSpPr>
            <a:spLocks noGrp="1"/>
          </p:cNvSpPr>
          <p:nvPr>
            <p:ph type="dt" sz="half" idx="10"/>
          </p:nvPr>
        </p:nvSpPr>
        <p:spPr/>
        <p:txBody>
          <a:bodyPr/>
          <a:lstStyle/>
          <a:p>
            <a:fld id="{2CEEAB68-F788-4DBE-AF00-2C57A5919685}" type="datetime1">
              <a:rPr lang="en-US" smtClean="0"/>
              <a:t>1/9/2017</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Tree>
    <p:extLst>
      <p:ext uri="{BB962C8B-B14F-4D97-AF65-F5344CB8AC3E}">
        <p14:creationId xmlns:p14="http://schemas.microsoft.com/office/powerpoint/2010/main" val="27794428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Further Readings">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1446662" y="-2"/>
            <a:ext cx="10467041" cy="6834946"/>
          </a:xfrm>
        </p:spPr>
        <p:txBody>
          <a:bodyPr/>
          <a:lstStyle>
            <a:lvl1pPr>
              <a:lnSpc>
                <a:spcPct val="100000"/>
              </a:lnSpc>
              <a:spcBef>
                <a:spcPts val="0"/>
              </a:spcBef>
              <a:spcAft>
                <a:spcPts val="1200"/>
              </a:spcAft>
              <a:defRPr sz="3200"/>
            </a:lvl1pPr>
            <a:lvl2pPr>
              <a:lnSpc>
                <a:spcPct val="100000"/>
              </a:lnSpc>
              <a:spcBef>
                <a:spcPts val="0"/>
              </a:spcBef>
              <a:spcAft>
                <a:spcPts val="1200"/>
              </a:spcAft>
              <a:defRPr sz="2800"/>
            </a:lvl2pPr>
            <a:lvl3pPr>
              <a:lnSpc>
                <a:spcPct val="100000"/>
              </a:lnSpc>
              <a:spcBef>
                <a:spcPts val="0"/>
              </a:spcBef>
              <a:spcAft>
                <a:spcPts val="1200"/>
              </a:spcAft>
              <a:defRPr sz="2400"/>
            </a:lvl3p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p>
            <a:fld id="{00B8773B-78D5-48E1-868F-5D71705455F2}" type="datetime1">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rot="16200000">
            <a:off x="-2770608" y="2898682"/>
            <a:ext cx="6660000" cy="1080000"/>
          </a:xfrm>
        </p:spPr>
        <p:txBody>
          <a:bodyPr>
            <a:normAutofit/>
          </a:bodyPr>
          <a:lstStyle>
            <a:lvl1pPr>
              <a:defRPr sz="3600"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4777806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DC848CCD-A32C-4641-886E-6B6831FDF475}" type="datetime1">
              <a:rPr lang="en-US" smtClean="0"/>
              <a:t>1/9/2017</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9" name="Title 1"/>
          <p:cNvSpPr>
            <a:spLocks noGrp="1"/>
          </p:cNvSpPr>
          <p:nvPr>
            <p:ph type="ctrTitle" hasCustomPrompt="1"/>
          </p:nvPr>
        </p:nvSpPr>
        <p:spPr>
          <a:xfrm>
            <a:off x="397565" y="1263997"/>
            <a:ext cx="11396869" cy="2526125"/>
          </a:xfrm>
        </p:spPr>
        <p:txBody>
          <a:bodyPr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5400" b="1" i="0" baseline="0">
                <a:solidFill>
                  <a:srgbClr val="002A6C"/>
                </a:solidFill>
                <a:effectLst>
                  <a:outerShdw blurRad="38100" dist="38100" dir="2700000" algn="tl">
                    <a:srgbClr val="000000">
                      <a:alpha val="43137"/>
                    </a:srgbClr>
                  </a:outerShdw>
                </a:effectLst>
                <a:latin typeface="+mn-lt"/>
              </a:defRPr>
            </a:lvl1pPr>
          </a:lstStyle>
          <a:p>
            <a:r>
              <a:rPr lang="en-US" dirty="0"/>
              <a:t>Click here to edit Master title style</a:t>
            </a:r>
          </a:p>
        </p:txBody>
      </p:sp>
      <p:sp>
        <p:nvSpPr>
          <p:cNvPr id="10" name="Subtitle 2"/>
          <p:cNvSpPr>
            <a:spLocks noGrp="1"/>
          </p:cNvSpPr>
          <p:nvPr>
            <p:ph type="subTitle" idx="1" hasCustomPrompt="1"/>
          </p:nvPr>
        </p:nvSpPr>
        <p:spPr>
          <a:xfrm>
            <a:off x="397565" y="4055170"/>
            <a:ext cx="11396869" cy="1444484"/>
          </a:xfrm>
        </p:spPr>
        <p:txBody>
          <a:bodyPr anchor="ctr">
            <a:normAutofit/>
          </a:bodyPr>
          <a:lstStyle>
            <a:lvl1pPr marL="0" indent="0" algn="ctr">
              <a:buNone/>
              <a:defRPr sz="4400" b="1" i="0" baseline="0">
                <a:solidFill>
                  <a:srgbClr val="002A6C"/>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Click here to edit Master Subtitle style</a:t>
            </a:r>
            <a:endParaRPr lang="en-US" dirty="0"/>
          </a:p>
        </p:txBody>
      </p:sp>
    </p:spTree>
    <p:extLst>
      <p:ext uri="{BB962C8B-B14F-4D97-AF65-F5344CB8AC3E}">
        <p14:creationId xmlns:p14="http://schemas.microsoft.com/office/powerpoint/2010/main" val="422040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6C84032-2427-B749-AEE9-A70223192715}" type="datetimeFigureOut">
              <a:rPr lang="en-US" smtClean="0"/>
              <a:t>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B17112-0BBC-CD41-90CF-8B6E80C642C3}" type="slidenum">
              <a:rPr lang="en-US" smtClean="0"/>
              <a:t>‹#›</a:t>
            </a:fld>
            <a:endParaRPr lang="en-US"/>
          </a:p>
        </p:txBody>
      </p:sp>
      <p:sp>
        <p:nvSpPr>
          <p:cNvPr id="9" name="Title 1"/>
          <p:cNvSpPr>
            <a:spLocks noGrp="1"/>
          </p:cNvSpPr>
          <p:nvPr>
            <p:ph type="title"/>
          </p:nvPr>
        </p:nvSpPr>
        <p:spPr>
          <a:xfrm>
            <a:off x="609601" y="85900"/>
            <a:ext cx="8977329" cy="994179"/>
          </a:xfrm>
        </p:spPr>
        <p:txBody>
          <a:bodyPr>
            <a:normAutofit/>
          </a:bodyPr>
          <a:lstStyle>
            <a:lvl1pPr algn="l">
              <a:defRPr sz="3600">
                <a:ln w="3175">
                  <a:solidFill>
                    <a:srgbClr val="285F30"/>
                  </a:solidFill>
                </a:ln>
                <a:solidFill>
                  <a:srgbClr val="32733C"/>
                </a:solidFill>
              </a:defRPr>
            </a:lvl1pPr>
          </a:lstStyle>
          <a:p>
            <a:r>
              <a:rPr lang="fr-CH"/>
              <a:t>Click to edit Master title style</a:t>
            </a:r>
            <a:endParaRPr lang="en-US" dirty="0"/>
          </a:p>
        </p:txBody>
      </p:sp>
      <p:sp>
        <p:nvSpPr>
          <p:cNvPr id="10" name="Content Placeholder 2"/>
          <p:cNvSpPr>
            <a:spLocks noGrp="1"/>
          </p:cNvSpPr>
          <p:nvPr>
            <p:ph idx="1"/>
          </p:nvPr>
        </p:nvSpPr>
        <p:spPr>
          <a:xfrm>
            <a:off x="609600" y="1600201"/>
            <a:ext cx="10972800" cy="4525963"/>
          </a:xfrm>
        </p:spPr>
        <p:txBody>
          <a:bodyPr>
            <a:normAutofit/>
          </a:bodyPr>
          <a:lstStyle>
            <a:lvl1pPr marL="342900" indent="-342900">
              <a:lnSpc>
                <a:spcPct val="110000"/>
              </a:lnSpc>
              <a:spcBef>
                <a:spcPts val="300"/>
              </a:spcBef>
              <a:spcAft>
                <a:spcPts val="300"/>
              </a:spcAft>
              <a:buSzPct val="79000"/>
              <a:buFont typeface="Wingdings" charset="2"/>
              <a:buChar char="§"/>
              <a:defRPr sz="2600">
                <a:solidFill>
                  <a:schemeClr val="tx1">
                    <a:lumMod val="85000"/>
                    <a:lumOff val="15000"/>
                  </a:schemeClr>
                </a:solidFill>
              </a:defRPr>
            </a:lvl1pPr>
            <a:lvl2pPr marL="742950" indent="-285750">
              <a:lnSpc>
                <a:spcPct val="110000"/>
              </a:lnSpc>
              <a:spcBef>
                <a:spcPts val="300"/>
              </a:spcBef>
              <a:spcAft>
                <a:spcPts val="300"/>
              </a:spcAft>
              <a:buSzPct val="79000"/>
              <a:buFont typeface="Wingdings" charset="2"/>
              <a:buChar char="§"/>
              <a:defRPr sz="2400">
                <a:solidFill>
                  <a:schemeClr val="tx1">
                    <a:lumMod val="85000"/>
                    <a:lumOff val="15000"/>
                  </a:schemeClr>
                </a:solidFill>
              </a:defRPr>
            </a:lvl2pPr>
            <a:lvl3pPr marL="11430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3pPr>
            <a:lvl4pPr marL="16002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4pPr>
            <a:lvl5pPr marL="20574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5p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dirty="0"/>
          </a:p>
        </p:txBody>
      </p:sp>
    </p:spTree>
    <p:extLst>
      <p:ext uri="{BB962C8B-B14F-4D97-AF65-F5344CB8AC3E}">
        <p14:creationId xmlns:p14="http://schemas.microsoft.com/office/powerpoint/2010/main" val="29840257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6C84032-2427-B749-AEE9-A70223192715}" type="datetimeFigureOut">
              <a:rPr lang="en-US" smtClean="0"/>
              <a:t>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B17112-0BBC-CD41-90CF-8B6E80C642C3}" type="slidenum">
              <a:rPr lang="en-US" smtClean="0"/>
              <a:t>‹#›</a:t>
            </a:fld>
            <a:endParaRPr lang="en-US"/>
          </a:p>
        </p:txBody>
      </p:sp>
      <p:sp>
        <p:nvSpPr>
          <p:cNvPr id="9" name="Title 1"/>
          <p:cNvSpPr>
            <a:spLocks noGrp="1"/>
          </p:cNvSpPr>
          <p:nvPr>
            <p:ph type="title"/>
          </p:nvPr>
        </p:nvSpPr>
        <p:spPr>
          <a:xfrm>
            <a:off x="609601" y="85900"/>
            <a:ext cx="8977329" cy="994179"/>
          </a:xfrm>
        </p:spPr>
        <p:txBody>
          <a:bodyPr>
            <a:normAutofit/>
          </a:bodyPr>
          <a:lstStyle>
            <a:lvl1pPr algn="l">
              <a:defRPr sz="3600" b="1">
                <a:ln w="6350">
                  <a:solidFill>
                    <a:schemeClr val="bg1"/>
                  </a:solidFill>
                </a:ln>
                <a:solidFill>
                  <a:schemeClr val="bg1"/>
                </a:solidFill>
                <a:effectLst>
                  <a:outerShdw blurRad="12700" dist="38100" dir="2700000" algn="tl" rotWithShape="0">
                    <a:srgbClr val="000000">
                      <a:alpha val="50000"/>
                    </a:srgbClr>
                  </a:outerShdw>
                </a:effectLst>
              </a:defRPr>
            </a:lvl1pPr>
          </a:lstStyle>
          <a:p>
            <a:r>
              <a:rPr lang="fr-CH"/>
              <a:t>Click to edit Master title style</a:t>
            </a:r>
            <a:endParaRPr lang="en-US" dirty="0"/>
          </a:p>
        </p:txBody>
      </p:sp>
      <p:sp>
        <p:nvSpPr>
          <p:cNvPr id="10" name="Content Placeholder 2"/>
          <p:cNvSpPr>
            <a:spLocks noGrp="1"/>
          </p:cNvSpPr>
          <p:nvPr>
            <p:ph idx="1"/>
          </p:nvPr>
        </p:nvSpPr>
        <p:spPr>
          <a:xfrm>
            <a:off x="609600" y="1600201"/>
            <a:ext cx="10972800" cy="4525963"/>
          </a:xfrm>
        </p:spPr>
        <p:txBody>
          <a:bodyPr>
            <a:normAutofit/>
          </a:bodyPr>
          <a:lstStyle>
            <a:lvl1pPr marL="342900" indent="-342900">
              <a:lnSpc>
                <a:spcPct val="110000"/>
              </a:lnSpc>
              <a:spcBef>
                <a:spcPts val="300"/>
              </a:spcBef>
              <a:spcAft>
                <a:spcPts val="300"/>
              </a:spcAft>
              <a:buSzPct val="79000"/>
              <a:buFont typeface="Wingdings" charset="2"/>
              <a:buChar char="§"/>
              <a:defRPr sz="2600">
                <a:solidFill>
                  <a:schemeClr val="tx1">
                    <a:lumMod val="85000"/>
                    <a:lumOff val="15000"/>
                  </a:schemeClr>
                </a:solidFill>
              </a:defRPr>
            </a:lvl1pPr>
            <a:lvl2pPr marL="742950" indent="-285750">
              <a:lnSpc>
                <a:spcPct val="110000"/>
              </a:lnSpc>
              <a:spcBef>
                <a:spcPts val="300"/>
              </a:spcBef>
              <a:spcAft>
                <a:spcPts val="300"/>
              </a:spcAft>
              <a:buSzPct val="79000"/>
              <a:buFont typeface="Wingdings" charset="2"/>
              <a:buChar char="§"/>
              <a:defRPr sz="2400">
                <a:solidFill>
                  <a:schemeClr val="tx1">
                    <a:lumMod val="85000"/>
                    <a:lumOff val="15000"/>
                  </a:schemeClr>
                </a:solidFill>
              </a:defRPr>
            </a:lvl2pPr>
            <a:lvl3pPr marL="11430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3pPr>
            <a:lvl4pPr marL="16002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4pPr>
            <a:lvl5pPr marL="20574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5p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dirty="0"/>
          </a:p>
        </p:txBody>
      </p:sp>
    </p:spTree>
    <p:extLst>
      <p:ext uri="{BB962C8B-B14F-4D97-AF65-F5344CB8AC3E}">
        <p14:creationId xmlns:p14="http://schemas.microsoft.com/office/powerpoint/2010/main" val="26652493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6C84032-2427-B749-AEE9-A70223192715}" type="datetimeFigureOut">
              <a:rPr lang="en-US" smtClean="0"/>
              <a:t>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B17112-0BBC-CD41-90CF-8B6E80C642C3}" type="slidenum">
              <a:rPr lang="en-US" smtClean="0"/>
              <a:t>‹#›</a:t>
            </a:fld>
            <a:endParaRPr lang="en-US"/>
          </a:p>
        </p:txBody>
      </p:sp>
      <p:sp>
        <p:nvSpPr>
          <p:cNvPr id="9" name="Title 1"/>
          <p:cNvSpPr>
            <a:spLocks noGrp="1"/>
          </p:cNvSpPr>
          <p:nvPr>
            <p:ph type="title"/>
          </p:nvPr>
        </p:nvSpPr>
        <p:spPr>
          <a:xfrm>
            <a:off x="609601" y="85900"/>
            <a:ext cx="8977329" cy="994179"/>
          </a:xfrm>
        </p:spPr>
        <p:txBody>
          <a:bodyPr>
            <a:normAutofit/>
          </a:bodyPr>
          <a:lstStyle>
            <a:lvl1pPr algn="l">
              <a:defRPr sz="3600">
                <a:ln w="3175">
                  <a:solidFill>
                    <a:srgbClr val="285F30"/>
                  </a:solidFill>
                </a:ln>
                <a:solidFill>
                  <a:srgbClr val="32733C"/>
                </a:solidFill>
              </a:defRPr>
            </a:lvl1pPr>
          </a:lstStyle>
          <a:p>
            <a:r>
              <a:rPr lang="fr-CH"/>
              <a:t>Click to edit Master title style</a:t>
            </a:r>
            <a:endParaRPr lang="en-US" dirty="0"/>
          </a:p>
        </p:txBody>
      </p:sp>
    </p:spTree>
    <p:extLst>
      <p:ext uri="{BB962C8B-B14F-4D97-AF65-F5344CB8AC3E}">
        <p14:creationId xmlns:p14="http://schemas.microsoft.com/office/powerpoint/2010/main" val="9689937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6C84032-2427-B749-AEE9-A70223192715}" type="datetimeFigureOut">
              <a:rPr lang="en-US" smtClean="0"/>
              <a:t>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B17112-0BBC-CD41-90CF-8B6E80C642C3}" type="slidenum">
              <a:rPr lang="en-US" smtClean="0"/>
              <a:t>‹#›</a:t>
            </a:fld>
            <a:endParaRPr lang="en-US"/>
          </a:p>
        </p:txBody>
      </p:sp>
      <p:sp>
        <p:nvSpPr>
          <p:cNvPr id="9" name="Title 1"/>
          <p:cNvSpPr>
            <a:spLocks noGrp="1"/>
          </p:cNvSpPr>
          <p:nvPr>
            <p:ph type="title"/>
          </p:nvPr>
        </p:nvSpPr>
        <p:spPr>
          <a:xfrm>
            <a:off x="609601" y="85900"/>
            <a:ext cx="8977329" cy="994179"/>
          </a:xfrm>
        </p:spPr>
        <p:txBody>
          <a:bodyPr>
            <a:normAutofit/>
          </a:bodyPr>
          <a:lstStyle>
            <a:lvl1pPr algn="l">
              <a:defRPr sz="3600">
                <a:ln w="3175">
                  <a:solidFill>
                    <a:srgbClr val="285F30"/>
                  </a:solidFill>
                </a:ln>
                <a:solidFill>
                  <a:srgbClr val="32733C"/>
                </a:solidFill>
              </a:defRPr>
            </a:lvl1pPr>
          </a:lstStyle>
          <a:p>
            <a:r>
              <a:rPr lang="fr-CH"/>
              <a:t>Click to edit Master title style</a:t>
            </a:r>
            <a:endParaRPr lang="en-US" dirty="0"/>
          </a:p>
        </p:txBody>
      </p:sp>
    </p:spTree>
    <p:extLst>
      <p:ext uri="{BB962C8B-B14F-4D97-AF65-F5344CB8AC3E}">
        <p14:creationId xmlns:p14="http://schemas.microsoft.com/office/powerpoint/2010/main" val="4316764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marL="342900" indent="-342900">
              <a:lnSpc>
                <a:spcPct val="110000"/>
              </a:lnSpc>
              <a:spcBef>
                <a:spcPts val="300"/>
              </a:spcBef>
              <a:spcAft>
                <a:spcPts val="300"/>
              </a:spcAft>
              <a:buFont typeface="Wingdings" charset="2"/>
              <a:buChar char="§"/>
              <a:defRPr sz="2400"/>
            </a:lvl1pPr>
            <a:lvl2pPr marL="742950" indent="-285750">
              <a:lnSpc>
                <a:spcPct val="110000"/>
              </a:lnSpc>
              <a:spcBef>
                <a:spcPts val="300"/>
              </a:spcBef>
              <a:spcAft>
                <a:spcPts val="300"/>
              </a:spcAft>
              <a:buFont typeface="Wingdings" charset="2"/>
              <a:buChar char="§"/>
              <a:defRPr sz="2000"/>
            </a:lvl2pPr>
            <a:lvl3pPr marL="1143000" indent="-228600">
              <a:lnSpc>
                <a:spcPct val="110000"/>
              </a:lnSpc>
              <a:spcBef>
                <a:spcPts val="300"/>
              </a:spcBef>
              <a:spcAft>
                <a:spcPts val="300"/>
              </a:spcAft>
              <a:buFont typeface="Wingdings" charset="2"/>
              <a:buChar char="§"/>
              <a:defRPr sz="1800"/>
            </a:lvl3pPr>
            <a:lvl4pPr marL="1600200" indent="-228600">
              <a:lnSpc>
                <a:spcPct val="110000"/>
              </a:lnSpc>
              <a:spcBef>
                <a:spcPts val="300"/>
              </a:spcBef>
              <a:spcAft>
                <a:spcPts val="300"/>
              </a:spcAft>
              <a:buFont typeface="Wingdings" charset="2"/>
              <a:buChar char="§"/>
              <a:defRPr sz="1600"/>
            </a:lvl4pPr>
            <a:lvl5pPr marL="2057400" indent="-228600">
              <a:lnSpc>
                <a:spcPct val="110000"/>
              </a:lnSpc>
              <a:spcBef>
                <a:spcPts val="300"/>
              </a:spcBef>
              <a:spcAft>
                <a:spcPts val="300"/>
              </a:spcAft>
              <a:buFont typeface="Wingdings" charset="2"/>
              <a:buChar char="§"/>
              <a:defRPr sz="1600"/>
            </a:lvl5pPr>
            <a:lvl6pPr>
              <a:defRPr sz="1600"/>
            </a:lvl6pPr>
            <a:lvl7pPr>
              <a:defRPr sz="1600"/>
            </a:lvl7pPr>
            <a:lvl8pPr>
              <a:defRPr sz="1600"/>
            </a:lvl8pPr>
            <a:lvl9pPr>
              <a:defRPr sz="1600"/>
            </a:lvl9p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marL="342900" indent="-342900">
              <a:lnSpc>
                <a:spcPct val="110000"/>
              </a:lnSpc>
              <a:spcBef>
                <a:spcPts val="300"/>
              </a:spcBef>
              <a:spcAft>
                <a:spcPts val="300"/>
              </a:spcAft>
              <a:buFont typeface="Wingdings" charset="2"/>
              <a:buChar char="§"/>
              <a:defRPr sz="2400"/>
            </a:lvl1pPr>
            <a:lvl2pPr marL="742950" indent="-285750">
              <a:lnSpc>
                <a:spcPct val="110000"/>
              </a:lnSpc>
              <a:spcBef>
                <a:spcPts val="300"/>
              </a:spcBef>
              <a:spcAft>
                <a:spcPts val="300"/>
              </a:spcAft>
              <a:buFont typeface="Wingdings" charset="2"/>
              <a:buChar char="§"/>
              <a:defRPr sz="2000"/>
            </a:lvl2pPr>
            <a:lvl3pPr marL="1143000" indent="-228600">
              <a:lnSpc>
                <a:spcPct val="110000"/>
              </a:lnSpc>
              <a:spcBef>
                <a:spcPts val="300"/>
              </a:spcBef>
              <a:spcAft>
                <a:spcPts val="300"/>
              </a:spcAft>
              <a:buFont typeface="Wingdings" charset="2"/>
              <a:buChar char="§"/>
              <a:defRPr sz="1800"/>
            </a:lvl3pPr>
            <a:lvl4pPr marL="1600200" indent="-228600">
              <a:lnSpc>
                <a:spcPct val="110000"/>
              </a:lnSpc>
              <a:spcBef>
                <a:spcPts val="300"/>
              </a:spcBef>
              <a:spcAft>
                <a:spcPts val="300"/>
              </a:spcAft>
              <a:buFont typeface="Wingdings" charset="2"/>
              <a:buChar char="§"/>
              <a:defRPr sz="1600"/>
            </a:lvl4pPr>
            <a:lvl5pPr marL="2057400" indent="-228600">
              <a:lnSpc>
                <a:spcPct val="110000"/>
              </a:lnSpc>
              <a:spcBef>
                <a:spcPts val="300"/>
              </a:spcBef>
              <a:spcAft>
                <a:spcPts val="300"/>
              </a:spcAft>
              <a:buFont typeface="Wingdings" charset="2"/>
              <a:buChar char="§"/>
              <a:defRPr sz="1600"/>
            </a:lvl5pPr>
            <a:lvl6pPr>
              <a:defRPr sz="1600"/>
            </a:lvl6pPr>
            <a:lvl7pPr>
              <a:defRPr sz="1600"/>
            </a:lvl7pPr>
            <a:lvl8pPr>
              <a:defRPr sz="1600"/>
            </a:lvl8pPr>
            <a:lvl9pPr>
              <a:defRPr sz="1600"/>
            </a:lvl9p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7" name="Date Placeholder 6"/>
          <p:cNvSpPr>
            <a:spLocks noGrp="1"/>
          </p:cNvSpPr>
          <p:nvPr>
            <p:ph type="dt" sz="half" idx="10"/>
          </p:nvPr>
        </p:nvSpPr>
        <p:spPr/>
        <p:txBody>
          <a:bodyPr/>
          <a:lstStyle/>
          <a:p>
            <a:fld id="{56C84032-2427-B749-AEE9-A70223192715}" type="datetimeFigureOut">
              <a:rPr lang="en-US" smtClean="0"/>
              <a:t>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B17112-0BBC-CD41-90CF-8B6E80C642C3}" type="slidenum">
              <a:rPr lang="en-US" smtClean="0"/>
              <a:t>‹#›</a:t>
            </a:fld>
            <a:endParaRPr lang="en-US"/>
          </a:p>
        </p:txBody>
      </p:sp>
      <p:sp>
        <p:nvSpPr>
          <p:cNvPr id="11" name="Title 1"/>
          <p:cNvSpPr>
            <a:spLocks noGrp="1"/>
          </p:cNvSpPr>
          <p:nvPr>
            <p:ph type="title"/>
          </p:nvPr>
        </p:nvSpPr>
        <p:spPr>
          <a:xfrm>
            <a:off x="609601" y="85900"/>
            <a:ext cx="8977329" cy="994179"/>
          </a:xfrm>
        </p:spPr>
        <p:txBody>
          <a:bodyPr>
            <a:normAutofit/>
          </a:bodyPr>
          <a:lstStyle>
            <a:lvl1pPr algn="l">
              <a:defRPr sz="3600">
                <a:ln w="3175">
                  <a:solidFill>
                    <a:srgbClr val="285F30"/>
                  </a:solidFill>
                </a:ln>
                <a:solidFill>
                  <a:srgbClr val="32733C"/>
                </a:solidFill>
              </a:defRPr>
            </a:lvl1pPr>
          </a:lstStyle>
          <a:p>
            <a:r>
              <a:rPr lang="fr-CH"/>
              <a:t>Click to edit Master title style</a:t>
            </a:r>
            <a:endParaRPr lang="en-US" dirty="0"/>
          </a:p>
        </p:txBody>
      </p:sp>
    </p:spTree>
    <p:extLst>
      <p:ext uri="{BB962C8B-B14F-4D97-AF65-F5344CB8AC3E}">
        <p14:creationId xmlns:p14="http://schemas.microsoft.com/office/powerpoint/2010/main" val="294866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6C84032-2427-B749-AEE9-A70223192715}" type="datetimeFigureOut">
              <a:rPr lang="en-US" smtClean="0"/>
              <a:t>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B17112-0BBC-CD41-90CF-8B6E80C642C3}" type="slidenum">
              <a:rPr lang="en-US" smtClean="0"/>
              <a:t>‹#›</a:t>
            </a:fld>
            <a:endParaRPr lang="en-US"/>
          </a:p>
        </p:txBody>
      </p:sp>
      <p:sp>
        <p:nvSpPr>
          <p:cNvPr id="9" name="Title 1"/>
          <p:cNvSpPr>
            <a:spLocks noGrp="1"/>
          </p:cNvSpPr>
          <p:nvPr>
            <p:ph type="title"/>
          </p:nvPr>
        </p:nvSpPr>
        <p:spPr>
          <a:xfrm>
            <a:off x="609601" y="85900"/>
            <a:ext cx="8977329" cy="994179"/>
          </a:xfrm>
        </p:spPr>
        <p:txBody>
          <a:bodyPr>
            <a:normAutofit/>
          </a:bodyPr>
          <a:lstStyle>
            <a:lvl1pPr algn="l">
              <a:defRPr sz="3600">
                <a:ln w="3175">
                  <a:solidFill>
                    <a:srgbClr val="285F30"/>
                  </a:solidFill>
                </a:ln>
                <a:solidFill>
                  <a:srgbClr val="32733C"/>
                </a:solidFill>
              </a:defRPr>
            </a:lvl1pPr>
          </a:lstStyle>
          <a:p>
            <a:r>
              <a:rPr lang="fr-CH"/>
              <a:t>Click to edit Master title style</a:t>
            </a:r>
            <a:endParaRPr lang="en-US" dirty="0"/>
          </a:p>
        </p:txBody>
      </p:sp>
      <p:sp>
        <p:nvSpPr>
          <p:cNvPr id="10" name="Content Placeholder 2"/>
          <p:cNvSpPr>
            <a:spLocks noGrp="1"/>
          </p:cNvSpPr>
          <p:nvPr>
            <p:ph idx="1"/>
          </p:nvPr>
        </p:nvSpPr>
        <p:spPr>
          <a:xfrm>
            <a:off x="609600" y="1600201"/>
            <a:ext cx="10972800" cy="4525963"/>
          </a:xfrm>
        </p:spPr>
        <p:txBody>
          <a:bodyPr>
            <a:normAutofit/>
          </a:bodyPr>
          <a:lstStyle>
            <a:lvl1pPr marL="342900" indent="-342900">
              <a:lnSpc>
                <a:spcPct val="110000"/>
              </a:lnSpc>
              <a:spcBef>
                <a:spcPts val="300"/>
              </a:spcBef>
              <a:spcAft>
                <a:spcPts val="300"/>
              </a:spcAft>
              <a:buSzPct val="79000"/>
              <a:buFont typeface="Wingdings" charset="2"/>
              <a:buChar char="§"/>
              <a:defRPr sz="2600">
                <a:solidFill>
                  <a:schemeClr val="tx1">
                    <a:lumMod val="85000"/>
                    <a:lumOff val="15000"/>
                  </a:schemeClr>
                </a:solidFill>
              </a:defRPr>
            </a:lvl1pPr>
            <a:lvl2pPr marL="742950" indent="-285750">
              <a:lnSpc>
                <a:spcPct val="110000"/>
              </a:lnSpc>
              <a:spcBef>
                <a:spcPts val="300"/>
              </a:spcBef>
              <a:spcAft>
                <a:spcPts val="300"/>
              </a:spcAft>
              <a:buSzPct val="79000"/>
              <a:buFont typeface="Wingdings" charset="2"/>
              <a:buChar char="§"/>
              <a:defRPr sz="2400">
                <a:solidFill>
                  <a:schemeClr val="tx1">
                    <a:lumMod val="85000"/>
                    <a:lumOff val="15000"/>
                  </a:schemeClr>
                </a:solidFill>
              </a:defRPr>
            </a:lvl2pPr>
            <a:lvl3pPr marL="11430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3pPr>
            <a:lvl4pPr marL="16002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4pPr>
            <a:lvl5pPr marL="20574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5p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dirty="0"/>
          </a:p>
        </p:txBody>
      </p:sp>
    </p:spTree>
    <p:extLst>
      <p:ext uri="{BB962C8B-B14F-4D97-AF65-F5344CB8AC3E}">
        <p14:creationId xmlns:p14="http://schemas.microsoft.com/office/powerpoint/2010/main" val="30042574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6C84032-2427-B749-AEE9-A70223192715}" type="datetimeFigureOut">
              <a:rPr lang="en-US" smtClean="0"/>
              <a:t>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B17112-0BBC-CD41-90CF-8B6E80C642C3}" type="slidenum">
              <a:rPr lang="en-US" smtClean="0"/>
              <a:t>‹#›</a:t>
            </a:fld>
            <a:endParaRPr lang="en-US"/>
          </a:p>
        </p:txBody>
      </p:sp>
      <p:sp>
        <p:nvSpPr>
          <p:cNvPr id="9" name="Title 1"/>
          <p:cNvSpPr>
            <a:spLocks noGrp="1"/>
          </p:cNvSpPr>
          <p:nvPr>
            <p:ph type="title"/>
          </p:nvPr>
        </p:nvSpPr>
        <p:spPr>
          <a:xfrm>
            <a:off x="609601" y="85900"/>
            <a:ext cx="8977329" cy="994179"/>
          </a:xfrm>
        </p:spPr>
        <p:txBody>
          <a:bodyPr>
            <a:normAutofit/>
          </a:bodyPr>
          <a:lstStyle>
            <a:lvl1pPr algn="l">
              <a:defRPr sz="3600" b="1">
                <a:ln w="6350">
                  <a:solidFill>
                    <a:schemeClr val="bg1"/>
                  </a:solidFill>
                </a:ln>
                <a:solidFill>
                  <a:schemeClr val="bg1"/>
                </a:solidFill>
                <a:effectLst>
                  <a:outerShdw blurRad="12700" dist="38100" dir="2700000" algn="tl" rotWithShape="0">
                    <a:srgbClr val="000000">
                      <a:alpha val="50000"/>
                    </a:srgbClr>
                  </a:outerShdw>
                </a:effectLst>
              </a:defRPr>
            </a:lvl1pPr>
          </a:lstStyle>
          <a:p>
            <a:r>
              <a:rPr lang="fr-CH"/>
              <a:t>Click to edit Master title style</a:t>
            </a:r>
            <a:endParaRPr lang="en-US" dirty="0"/>
          </a:p>
        </p:txBody>
      </p:sp>
      <p:sp>
        <p:nvSpPr>
          <p:cNvPr id="10" name="Content Placeholder 2"/>
          <p:cNvSpPr>
            <a:spLocks noGrp="1"/>
          </p:cNvSpPr>
          <p:nvPr>
            <p:ph idx="1"/>
          </p:nvPr>
        </p:nvSpPr>
        <p:spPr>
          <a:xfrm>
            <a:off x="609600" y="1600201"/>
            <a:ext cx="10972800" cy="4525963"/>
          </a:xfrm>
        </p:spPr>
        <p:txBody>
          <a:bodyPr>
            <a:normAutofit/>
          </a:bodyPr>
          <a:lstStyle>
            <a:lvl1pPr marL="342900" indent="-342900">
              <a:lnSpc>
                <a:spcPct val="110000"/>
              </a:lnSpc>
              <a:spcBef>
                <a:spcPts val="300"/>
              </a:spcBef>
              <a:spcAft>
                <a:spcPts val="300"/>
              </a:spcAft>
              <a:buSzPct val="79000"/>
              <a:buFont typeface="Wingdings" charset="2"/>
              <a:buChar char="§"/>
              <a:defRPr sz="2600">
                <a:solidFill>
                  <a:schemeClr val="tx1">
                    <a:lumMod val="85000"/>
                    <a:lumOff val="15000"/>
                  </a:schemeClr>
                </a:solidFill>
              </a:defRPr>
            </a:lvl1pPr>
            <a:lvl2pPr marL="742950" indent="-285750">
              <a:lnSpc>
                <a:spcPct val="110000"/>
              </a:lnSpc>
              <a:spcBef>
                <a:spcPts val="300"/>
              </a:spcBef>
              <a:spcAft>
                <a:spcPts val="300"/>
              </a:spcAft>
              <a:buSzPct val="79000"/>
              <a:buFont typeface="Wingdings" charset="2"/>
              <a:buChar char="§"/>
              <a:defRPr sz="2400">
                <a:solidFill>
                  <a:schemeClr val="tx1">
                    <a:lumMod val="85000"/>
                    <a:lumOff val="15000"/>
                  </a:schemeClr>
                </a:solidFill>
              </a:defRPr>
            </a:lvl2pPr>
            <a:lvl3pPr marL="11430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3pPr>
            <a:lvl4pPr marL="16002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4pPr>
            <a:lvl5pPr marL="20574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5p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dirty="0"/>
          </a:p>
        </p:txBody>
      </p:sp>
    </p:spTree>
    <p:extLst>
      <p:ext uri="{BB962C8B-B14F-4D97-AF65-F5344CB8AC3E}">
        <p14:creationId xmlns:p14="http://schemas.microsoft.com/office/powerpoint/2010/main" val="39515891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6C84032-2427-B749-AEE9-A70223192715}" type="datetimeFigureOut">
              <a:rPr lang="en-US" smtClean="0"/>
              <a:t>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B17112-0BBC-CD41-90CF-8B6E80C642C3}" type="slidenum">
              <a:rPr lang="en-US" smtClean="0"/>
              <a:t>‹#›</a:t>
            </a:fld>
            <a:endParaRPr lang="en-US"/>
          </a:p>
        </p:txBody>
      </p:sp>
    </p:spTree>
    <p:extLst>
      <p:ext uri="{BB962C8B-B14F-4D97-AF65-F5344CB8AC3E}">
        <p14:creationId xmlns:p14="http://schemas.microsoft.com/office/powerpoint/2010/main" val="1811876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odule Out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1446663" y="251790"/>
            <a:ext cx="10493546" cy="6583153"/>
          </a:xfrm>
        </p:spPr>
        <p:txBody>
          <a:bodyPr/>
          <a:lstStyle>
            <a:lvl1pPr>
              <a:lnSpc>
                <a:spcPct val="100000"/>
              </a:lnSpc>
              <a:spcBef>
                <a:spcPts val="0"/>
              </a:spcBef>
              <a:spcAft>
                <a:spcPts val="1200"/>
              </a:spcAft>
              <a:defRPr sz="3200"/>
            </a:lvl1pPr>
            <a:lvl2pPr>
              <a:lnSpc>
                <a:spcPct val="100000"/>
              </a:lnSpc>
              <a:spcBef>
                <a:spcPts val="0"/>
              </a:spcBef>
              <a:spcAft>
                <a:spcPts val="1200"/>
              </a:spcAft>
              <a:defRPr sz="2800"/>
            </a:lvl2pPr>
            <a:lvl3pPr>
              <a:lnSpc>
                <a:spcPct val="100000"/>
              </a:lnSpc>
              <a:spcBef>
                <a:spcPts val="0"/>
              </a:spcBef>
              <a:spcAft>
                <a:spcPts val="1200"/>
              </a:spcAft>
              <a:defRPr sz="2400"/>
            </a:lvl3p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p>
            <a:fld id="{930D6B46-770D-4459-B003-16939942E208}" type="datetime1">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rot="16200000">
            <a:off x="-2770608" y="2898682"/>
            <a:ext cx="6660000" cy="1080000"/>
          </a:xfrm>
        </p:spPr>
        <p:txBody>
          <a:bodyPr>
            <a:normAutofit/>
          </a:bodyPr>
          <a:lstStyle>
            <a:lvl1pPr>
              <a:defRPr sz="3600"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28744617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6C84032-2427-B749-AEE9-A70223192715}" type="datetimeFigureOut">
              <a:rPr lang="en-US" smtClean="0"/>
              <a:t>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B17112-0BBC-CD41-90CF-8B6E80C642C3}" type="slidenum">
              <a:rPr lang="en-US" smtClean="0"/>
              <a:t>‹#›</a:t>
            </a:fld>
            <a:endParaRPr lang="en-US"/>
          </a:p>
        </p:txBody>
      </p:sp>
      <p:sp>
        <p:nvSpPr>
          <p:cNvPr id="9" name="Title 1"/>
          <p:cNvSpPr>
            <a:spLocks noGrp="1"/>
          </p:cNvSpPr>
          <p:nvPr>
            <p:ph type="title"/>
          </p:nvPr>
        </p:nvSpPr>
        <p:spPr>
          <a:xfrm>
            <a:off x="609601" y="85900"/>
            <a:ext cx="8977329" cy="994179"/>
          </a:xfrm>
        </p:spPr>
        <p:txBody>
          <a:bodyPr>
            <a:normAutofit/>
          </a:bodyPr>
          <a:lstStyle>
            <a:lvl1pPr algn="l">
              <a:defRPr sz="3600">
                <a:ln w="3175">
                  <a:solidFill>
                    <a:srgbClr val="285F30"/>
                  </a:solidFill>
                </a:ln>
                <a:solidFill>
                  <a:srgbClr val="32733C"/>
                </a:solidFill>
              </a:defRPr>
            </a:lvl1pPr>
          </a:lstStyle>
          <a:p>
            <a:r>
              <a:rPr lang="fr-CH"/>
              <a:t>Click to edit Master title style</a:t>
            </a:r>
            <a:endParaRPr lang="en-US" dirty="0"/>
          </a:p>
        </p:txBody>
      </p:sp>
      <p:sp>
        <p:nvSpPr>
          <p:cNvPr id="10" name="Content Placeholder 2"/>
          <p:cNvSpPr>
            <a:spLocks noGrp="1"/>
          </p:cNvSpPr>
          <p:nvPr>
            <p:ph idx="1"/>
          </p:nvPr>
        </p:nvSpPr>
        <p:spPr>
          <a:xfrm>
            <a:off x="609600" y="1600201"/>
            <a:ext cx="10972800" cy="4525963"/>
          </a:xfrm>
        </p:spPr>
        <p:txBody>
          <a:bodyPr>
            <a:normAutofit/>
          </a:bodyPr>
          <a:lstStyle>
            <a:lvl1pPr marL="342900" indent="-342900">
              <a:lnSpc>
                <a:spcPct val="110000"/>
              </a:lnSpc>
              <a:spcBef>
                <a:spcPts val="300"/>
              </a:spcBef>
              <a:spcAft>
                <a:spcPts val="300"/>
              </a:spcAft>
              <a:buSzPct val="79000"/>
              <a:buFont typeface="Wingdings" charset="2"/>
              <a:buChar char="§"/>
              <a:defRPr sz="2600">
                <a:solidFill>
                  <a:schemeClr val="tx1">
                    <a:lumMod val="85000"/>
                    <a:lumOff val="15000"/>
                  </a:schemeClr>
                </a:solidFill>
              </a:defRPr>
            </a:lvl1pPr>
            <a:lvl2pPr marL="742950" indent="-285750">
              <a:lnSpc>
                <a:spcPct val="110000"/>
              </a:lnSpc>
              <a:spcBef>
                <a:spcPts val="300"/>
              </a:spcBef>
              <a:spcAft>
                <a:spcPts val="300"/>
              </a:spcAft>
              <a:buSzPct val="79000"/>
              <a:buFont typeface="Wingdings" charset="2"/>
              <a:buChar char="§"/>
              <a:defRPr sz="2400">
                <a:solidFill>
                  <a:schemeClr val="tx1">
                    <a:lumMod val="85000"/>
                    <a:lumOff val="15000"/>
                  </a:schemeClr>
                </a:solidFill>
              </a:defRPr>
            </a:lvl2pPr>
            <a:lvl3pPr marL="11430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3pPr>
            <a:lvl4pPr marL="16002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4pPr>
            <a:lvl5pPr marL="20574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5p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dirty="0"/>
          </a:p>
        </p:txBody>
      </p:sp>
    </p:spTree>
    <p:extLst>
      <p:ext uri="{BB962C8B-B14F-4D97-AF65-F5344CB8AC3E}">
        <p14:creationId xmlns:p14="http://schemas.microsoft.com/office/powerpoint/2010/main" val="27186182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6C84032-2427-B749-AEE9-A70223192715}" type="datetimeFigureOut">
              <a:rPr lang="en-US" smtClean="0"/>
              <a:t>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B17112-0BBC-CD41-90CF-8B6E80C642C3}" type="slidenum">
              <a:rPr lang="en-US" smtClean="0"/>
              <a:t>‹#›</a:t>
            </a:fld>
            <a:endParaRPr lang="en-US"/>
          </a:p>
        </p:txBody>
      </p:sp>
      <p:sp>
        <p:nvSpPr>
          <p:cNvPr id="9" name="Title 1"/>
          <p:cNvSpPr>
            <a:spLocks noGrp="1"/>
          </p:cNvSpPr>
          <p:nvPr>
            <p:ph type="title"/>
          </p:nvPr>
        </p:nvSpPr>
        <p:spPr>
          <a:xfrm>
            <a:off x="609601" y="85900"/>
            <a:ext cx="8977329" cy="994179"/>
          </a:xfrm>
        </p:spPr>
        <p:txBody>
          <a:bodyPr>
            <a:normAutofit/>
          </a:bodyPr>
          <a:lstStyle>
            <a:lvl1pPr algn="l">
              <a:defRPr sz="3600">
                <a:ln w="3175">
                  <a:solidFill>
                    <a:srgbClr val="285F30"/>
                  </a:solidFill>
                </a:ln>
                <a:solidFill>
                  <a:srgbClr val="32733C"/>
                </a:solidFill>
              </a:defRPr>
            </a:lvl1pPr>
          </a:lstStyle>
          <a:p>
            <a:r>
              <a:rPr lang="fr-CH"/>
              <a:t>Click to edit Master title style</a:t>
            </a:r>
            <a:endParaRPr lang="en-US" dirty="0"/>
          </a:p>
        </p:txBody>
      </p:sp>
      <p:sp>
        <p:nvSpPr>
          <p:cNvPr id="10" name="Content Placeholder 2"/>
          <p:cNvSpPr>
            <a:spLocks noGrp="1"/>
          </p:cNvSpPr>
          <p:nvPr>
            <p:ph idx="1"/>
          </p:nvPr>
        </p:nvSpPr>
        <p:spPr>
          <a:xfrm>
            <a:off x="609600" y="1600201"/>
            <a:ext cx="10972800" cy="4525963"/>
          </a:xfrm>
        </p:spPr>
        <p:txBody>
          <a:bodyPr>
            <a:normAutofit/>
          </a:bodyPr>
          <a:lstStyle>
            <a:lvl1pPr marL="342900" indent="-342900">
              <a:lnSpc>
                <a:spcPct val="110000"/>
              </a:lnSpc>
              <a:spcBef>
                <a:spcPts val="300"/>
              </a:spcBef>
              <a:spcAft>
                <a:spcPts val="300"/>
              </a:spcAft>
              <a:buSzPct val="79000"/>
              <a:buFont typeface="Wingdings" charset="2"/>
              <a:buChar char="§"/>
              <a:defRPr sz="2600">
                <a:solidFill>
                  <a:schemeClr val="tx1">
                    <a:lumMod val="85000"/>
                    <a:lumOff val="15000"/>
                  </a:schemeClr>
                </a:solidFill>
              </a:defRPr>
            </a:lvl1pPr>
            <a:lvl2pPr marL="742950" indent="-285750">
              <a:lnSpc>
                <a:spcPct val="110000"/>
              </a:lnSpc>
              <a:spcBef>
                <a:spcPts val="300"/>
              </a:spcBef>
              <a:spcAft>
                <a:spcPts val="300"/>
              </a:spcAft>
              <a:buSzPct val="79000"/>
              <a:buFont typeface="Wingdings" charset="2"/>
              <a:buChar char="§"/>
              <a:defRPr sz="2400">
                <a:solidFill>
                  <a:schemeClr val="tx1">
                    <a:lumMod val="85000"/>
                    <a:lumOff val="15000"/>
                  </a:schemeClr>
                </a:solidFill>
              </a:defRPr>
            </a:lvl2pPr>
            <a:lvl3pPr marL="11430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3pPr>
            <a:lvl4pPr marL="16002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4pPr>
            <a:lvl5pPr marL="20574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5p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dirty="0"/>
          </a:p>
        </p:txBody>
      </p:sp>
    </p:spTree>
    <p:extLst>
      <p:ext uri="{BB962C8B-B14F-4D97-AF65-F5344CB8AC3E}">
        <p14:creationId xmlns:p14="http://schemas.microsoft.com/office/powerpoint/2010/main" val="20858171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6C84032-2427-B749-AEE9-A70223192715}" type="datetimeFigureOut">
              <a:rPr lang="en-US" smtClean="0"/>
              <a:t>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B17112-0BBC-CD41-90CF-8B6E80C642C3}" type="slidenum">
              <a:rPr lang="en-US" smtClean="0"/>
              <a:t>‹#›</a:t>
            </a:fld>
            <a:endParaRPr lang="en-US"/>
          </a:p>
        </p:txBody>
      </p:sp>
      <p:sp>
        <p:nvSpPr>
          <p:cNvPr id="9" name="Title 1"/>
          <p:cNvSpPr>
            <a:spLocks noGrp="1"/>
          </p:cNvSpPr>
          <p:nvPr>
            <p:ph type="title"/>
          </p:nvPr>
        </p:nvSpPr>
        <p:spPr>
          <a:xfrm>
            <a:off x="609601" y="85900"/>
            <a:ext cx="8977329" cy="994179"/>
          </a:xfrm>
        </p:spPr>
        <p:txBody>
          <a:bodyPr>
            <a:normAutofit/>
          </a:bodyPr>
          <a:lstStyle>
            <a:lvl1pPr algn="l">
              <a:defRPr sz="3600">
                <a:ln w="3175">
                  <a:solidFill>
                    <a:srgbClr val="285F30"/>
                  </a:solidFill>
                </a:ln>
                <a:solidFill>
                  <a:srgbClr val="32733C"/>
                </a:solidFill>
              </a:defRPr>
            </a:lvl1pPr>
          </a:lstStyle>
          <a:p>
            <a:r>
              <a:rPr lang="fr-CH"/>
              <a:t>Click to edit Master title style</a:t>
            </a:r>
            <a:endParaRPr lang="en-US" dirty="0"/>
          </a:p>
        </p:txBody>
      </p:sp>
      <p:sp>
        <p:nvSpPr>
          <p:cNvPr id="10" name="Content Placeholder 2"/>
          <p:cNvSpPr>
            <a:spLocks noGrp="1"/>
          </p:cNvSpPr>
          <p:nvPr>
            <p:ph idx="1"/>
          </p:nvPr>
        </p:nvSpPr>
        <p:spPr>
          <a:xfrm>
            <a:off x="609600" y="1600201"/>
            <a:ext cx="10972800" cy="4525963"/>
          </a:xfrm>
        </p:spPr>
        <p:txBody>
          <a:bodyPr>
            <a:normAutofit/>
          </a:bodyPr>
          <a:lstStyle>
            <a:lvl1pPr marL="342900" indent="-342900">
              <a:lnSpc>
                <a:spcPct val="110000"/>
              </a:lnSpc>
              <a:spcBef>
                <a:spcPts val="300"/>
              </a:spcBef>
              <a:spcAft>
                <a:spcPts val="300"/>
              </a:spcAft>
              <a:buSzPct val="79000"/>
              <a:buFont typeface="Wingdings" charset="2"/>
              <a:buChar char="§"/>
              <a:defRPr sz="2600">
                <a:solidFill>
                  <a:schemeClr val="tx1">
                    <a:lumMod val="85000"/>
                    <a:lumOff val="15000"/>
                  </a:schemeClr>
                </a:solidFill>
              </a:defRPr>
            </a:lvl1pPr>
            <a:lvl2pPr marL="742950" indent="-285750">
              <a:lnSpc>
                <a:spcPct val="110000"/>
              </a:lnSpc>
              <a:spcBef>
                <a:spcPts val="300"/>
              </a:spcBef>
              <a:spcAft>
                <a:spcPts val="300"/>
              </a:spcAft>
              <a:buSzPct val="79000"/>
              <a:buFont typeface="Wingdings" charset="2"/>
              <a:buChar char="§"/>
              <a:defRPr sz="2400">
                <a:solidFill>
                  <a:schemeClr val="tx1">
                    <a:lumMod val="85000"/>
                    <a:lumOff val="15000"/>
                  </a:schemeClr>
                </a:solidFill>
              </a:defRPr>
            </a:lvl2pPr>
            <a:lvl3pPr marL="11430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3pPr>
            <a:lvl4pPr marL="16002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4pPr>
            <a:lvl5pPr marL="20574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5p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dirty="0"/>
          </a:p>
        </p:txBody>
      </p:sp>
    </p:spTree>
    <p:extLst>
      <p:ext uri="{BB962C8B-B14F-4D97-AF65-F5344CB8AC3E}">
        <p14:creationId xmlns:p14="http://schemas.microsoft.com/office/powerpoint/2010/main" val="2477302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gular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37322" y="1542505"/>
            <a:ext cx="11330608" cy="5083581"/>
          </a:xfrm>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E70B50D1-3D3E-4173-9840-3966477EC7AE}" type="datetime1">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400641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Gra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sz="half" idx="1"/>
          </p:nvPr>
        </p:nvSpPr>
        <p:spPr>
          <a:xfrm>
            <a:off x="838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2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7E19C3BB-E2D9-4A5E-99FE-F16B97F7DF35}" type="datetime1">
              <a:rPr lang="en-US" smtClean="0"/>
              <a:t>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5C54D1-FDD9-4227-AB8F-CBC9F09C9B0C}" type="slidenum">
              <a:rPr lang="en-US" smtClean="0"/>
              <a:t>‹#›</a:t>
            </a:fld>
            <a:endParaRPr lang="en-US"/>
          </a:p>
        </p:txBody>
      </p:sp>
      <p:sp>
        <p:nvSpPr>
          <p:cNvPr id="10"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2517183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mparison_title_box">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3" y="0"/>
            <a:ext cx="12192000" cy="6858000"/>
          </a:xfrm>
          <a:prstGeom prst="rect">
            <a:avLst/>
          </a:prstGeom>
        </p:spPr>
      </p:pic>
      <p:sp>
        <p:nvSpPr>
          <p:cNvPr id="3" name="Text Placeholder 2"/>
          <p:cNvSpPr>
            <a:spLocks noGrp="1"/>
          </p:cNvSpPr>
          <p:nvPr>
            <p:ph type="body" idx="1"/>
          </p:nvPr>
        </p:nvSpPr>
        <p:spPr>
          <a:xfrm>
            <a:off x="609600" y="1535113"/>
            <a:ext cx="5386917"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dirty="0"/>
              <a:t>Click to </a:t>
            </a:r>
            <a:r>
              <a:rPr lang="fr-CH" dirty="0" err="1"/>
              <a:t>edit</a:t>
            </a:r>
            <a:r>
              <a:rPr lang="fr-CH" dirty="0"/>
              <a:t> Master </a:t>
            </a:r>
            <a:r>
              <a:rPr lang="fr-CH" dirty="0" err="1"/>
              <a:t>text</a:t>
            </a:r>
            <a:r>
              <a:rPr lang="fr-CH" dirty="0"/>
              <a:t> styles</a:t>
            </a:r>
          </a:p>
        </p:txBody>
      </p:sp>
      <p:sp>
        <p:nvSpPr>
          <p:cNvPr id="4" name="Content Placeholder 3"/>
          <p:cNvSpPr>
            <a:spLocks noGrp="1"/>
          </p:cNvSpPr>
          <p:nvPr>
            <p:ph sz="half" idx="2"/>
          </p:nvPr>
        </p:nvSpPr>
        <p:spPr>
          <a:xfrm>
            <a:off x="609600" y="2174875"/>
            <a:ext cx="5386917" cy="3951288"/>
          </a:xfrm>
        </p:spPr>
        <p:txBody>
          <a:bodyPr/>
          <a:lstStyle>
            <a:lvl1pPr marL="342900" indent="-342900">
              <a:lnSpc>
                <a:spcPct val="110000"/>
              </a:lnSpc>
              <a:spcBef>
                <a:spcPts val="300"/>
              </a:spcBef>
              <a:spcAft>
                <a:spcPts val="300"/>
              </a:spcAft>
              <a:buFont typeface="Wingdings" charset="2"/>
              <a:buChar char="§"/>
              <a:defRPr sz="2400"/>
            </a:lvl1pPr>
            <a:lvl2pPr marL="742950" indent="-285750">
              <a:lnSpc>
                <a:spcPct val="110000"/>
              </a:lnSpc>
              <a:spcBef>
                <a:spcPts val="300"/>
              </a:spcBef>
              <a:spcAft>
                <a:spcPts val="300"/>
              </a:spcAft>
              <a:buFont typeface="Wingdings" charset="2"/>
              <a:buChar char="§"/>
              <a:defRPr sz="2000"/>
            </a:lvl2pPr>
            <a:lvl3pPr marL="914400" indent="0">
              <a:lnSpc>
                <a:spcPct val="110000"/>
              </a:lnSpc>
              <a:spcBef>
                <a:spcPts val="300"/>
              </a:spcBef>
              <a:spcAft>
                <a:spcPts val="300"/>
              </a:spcAft>
              <a:buFont typeface="Wingdings" charset="2"/>
              <a:buNone/>
              <a:defRPr sz="1800"/>
            </a:lvl3pPr>
            <a:lvl4pPr marL="1371600" indent="0">
              <a:lnSpc>
                <a:spcPct val="110000"/>
              </a:lnSpc>
              <a:spcBef>
                <a:spcPts val="300"/>
              </a:spcBef>
              <a:spcAft>
                <a:spcPts val="300"/>
              </a:spcAft>
              <a:buFont typeface="Wingdings" charset="2"/>
              <a:buNone/>
              <a:defRPr sz="1600"/>
            </a:lvl4pPr>
            <a:lvl5pPr marL="2057400" indent="-228600">
              <a:lnSpc>
                <a:spcPct val="110000"/>
              </a:lnSpc>
              <a:spcBef>
                <a:spcPts val="300"/>
              </a:spcBef>
              <a:spcAft>
                <a:spcPts val="300"/>
              </a:spcAft>
              <a:buFont typeface="Wingdings" charset="2"/>
              <a:buChar char="§"/>
              <a:defRPr sz="1600"/>
            </a:lvl5pPr>
            <a:lvl6pPr>
              <a:defRPr sz="1600"/>
            </a:lvl6pPr>
            <a:lvl7pPr>
              <a:defRPr sz="1600"/>
            </a:lvl7pPr>
            <a:lvl8pPr>
              <a:defRPr sz="1600"/>
            </a:lvl8pPr>
            <a:lvl9pPr>
              <a:defRPr sz="1600"/>
            </a:lvl9pPr>
          </a:lstStyle>
          <a:p>
            <a:pPr lvl="0"/>
            <a:r>
              <a:rPr lang="fr-CH" dirty="0"/>
              <a:t>Click to </a:t>
            </a:r>
            <a:r>
              <a:rPr lang="fr-CH" dirty="0" err="1"/>
              <a:t>edit</a:t>
            </a:r>
            <a:r>
              <a:rPr lang="fr-CH" dirty="0"/>
              <a:t> Master </a:t>
            </a:r>
            <a:r>
              <a:rPr lang="fr-CH" dirty="0" err="1"/>
              <a:t>text</a:t>
            </a:r>
            <a:r>
              <a:rPr lang="fr-CH" dirty="0"/>
              <a:t> styles</a:t>
            </a:r>
          </a:p>
          <a:p>
            <a:pPr lvl="1"/>
            <a:r>
              <a:rPr lang="fr-CH" dirty="0"/>
              <a:t>Second </a:t>
            </a:r>
            <a:r>
              <a:rPr lang="fr-CH" dirty="0" err="1"/>
              <a:t>level</a:t>
            </a:r>
            <a:endParaRPr lang="fr-CH" dirty="0"/>
          </a:p>
        </p:txBody>
      </p:sp>
      <p:sp>
        <p:nvSpPr>
          <p:cNvPr id="5" name="Text Placeholder 4"/>
          <p:cNvSpPr>
            <a:spLocks noGrp="1"/>
          </p:cNvSpPr>
          <p:nvPr>
            <p:ph type="body" sz="quarter" idx="3"/>
          </p:nvPr>
        </p:nvSpPr>
        <p:spPr>
          <a:xfrm>
            <a:off x="6193368" y="1535113"/>
            <a:ext cx="5389033"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dirty="0"/>
              <a:t>Click to </a:t>
            </a:r>
            <a:r>
              <a:rPr lang="fr-CH" dirty="0" err="1"/>
              <a:t>edit</a:t>
            </a:r>
            <a:r>
              <a:rPr lang="fr-CH" dirty="0"/>
              <a:t> Master </a:t>
            </a:r>
            <a:r>
              <a:rPr lang="fr-CH" dirty="0" err="1"/>
              <a:t>text</a:t>
            </a:r>
            <a:r>
              <a:rPr lang="fr-CH" dirty="0"/>
              <a:t> styles</a:t>
            </a:r>
          </a:p>
        </p:txBody>
      </p:sp>
      <p:sp>
        <p:nvSpPr>
          <p:cNvPr id="6" name="Content Placeholder 5"/>
          <p:cNvSpPr>
            <a:spLocks noGrp="1"/>
          </p:cNvSpPr>
          <p:nvPr>
            <p:ph sz="quarter" idx="4"/>
          </p:nvPr>
        </p:nvSpPr>
        <p:spPr>
          <a:xfrm>
            <a:off x="6193368" y="2174875"/>
            <a:ext cx="5389033" cy="3951288"/>
          </a:xfrm>
        </p:spPr>
        <p:txBody>
          <a:bodyPr/>
          <a:lstStyle>
            <a:lvl1pPr marL="342900" indent="-342900">
              <a:lnSpc>
                <a:spcPct val="110000"/>
              </a:lnSpc>
              <a:spcBef>
                <a:spcPts val="300"/>
              </a:spcBef>
              <a:spcAft>
                <a:spcPts val="300"/>
              </a:spcAft>
              <a:buFont typeface="Wingdings" charset="2"/>
              <a:buChar char="§"/>
              <a:defRPr sz="2400"/>
            </a:lvl1pPr>
            <a:lvl2pPr marL="742950" indent="-285750">
              <a:lnSpc>
                <a:spcPct val="110000"/>
              </a:lnSpc>
              <a:spcBef>
                <a:spcPts val="300"/>
              </a:spcBef>
              <a:spcAft>
                <a:spcPts val="300"/>
              </a:spcAft>
              <a:buFont typeface="Wingdings" charset="2"/>
              <a:buChar char="§"/>
              <a:defRPr sz="2000"/>
            </a:lvl2pPr>
            <a:lvl3pPr marL="1143000" indent="-228600">
              <a:lnSpc>
                <a:spcPct val="110000"/>
              </a:lnSpc>
              <a:spcBef>
                <a:spcPts val="300"/>
              </a:spcBef>
              <a:spcAft>
                <a:spcPts val="300"/>
              </a:spcAft>
              <a:buFont typeface="Wingdings" charset="2"/>
              <a:buChar char="§"/>
              <a:defRPr sz="1800"/>
            </a:lvl3pPr>
            <a:lvl4pPr marL="1600200" indent="-228600">
              <a:lnSpc>
                <a:spcPct val="110000"/>
              </a:lnSpc>
              <a:spcBef>
                <a:spcPts val="300"/>
              </a:spcBef>
              <a:spcAft>
                <a:spcPts val="300"/>
              </a:spcAft>
              <a:buFont typeface="Wingdings" charset="2"/>
              <a:buChar char="§"/>
              <a:defRPr sz="1600"/>
            </a:lvl4pPr>
            <a:lvl5pPr marL="2057400" indent="-228600">
              <a:lnSpc>
                <a:spcPct val="110000"/>
              </a:lnSpc>
              <a:spcBef>
                <a:spcPts val="300"/>
              </a:spcBef>
              <a:spcAft>
                <a:spcPts val="300"/>
              </a:spcAft>
              <a:buFont typeface="Wingdings" charset="2"/>
              <a:buChar char="§"/>
              <a:defRPr sz="1600"/>
            </a:lvl5pPr>
            <a:lvl6pPr>
              <a:defRPr sz="1600"/>
            </a:lvl6pPr>
            <a:lvl7pPr>
              <a:defRPr sz="1600"/>
            </a:lvl7pPr>
            <a:lvl8pPr>
              <a:defRPr sz="1600"/>
            </a:lvl8pPr>
            <a:lvl9pPr>
              <a:defRPr sz="1600"/>
            </a:lvl9pPr>
          </a:lstStyle>
          <a:p>
            <a:pPr lvl="0"/>
            <a:r>
              <a:rPr lang="fr-CH" dirty="0"/>
              <a:t>Click to </a:t>
            </a:r>
            <a:r>
              <a:rPr lang="fr-CH" dirty="0" err="1"/>
              <a:t>edit</a:t>
            </a:r>
            <a:r>
              <a:rPr lang="fr-CH" dirty="0"/>
              <a:t> Master </a:t>
            </a:r>
            <a:r>
              <a:rPr lang="fr-CH" dirty="0" err="1"/>
              <a:t>text</a:t>
            </a:r>
            <a:r>
              <a:rPr lang="fr-CH" dirty="0"/>
              <a:t> styles</a:t>
            </a:r>
          </a:p>
          <a:p>
            <a:pPr lvl="1"/>
            <a:r>
              <a:rPr lang="fr-CH" dirty="0"/>
              <a:t>Second </a:t>
            </a:r>
            <a:r>
              <a:rPr lang="fr-CH" dirty="0" err="1"/>
              <a:t>level</a:t>
            </a:r>
            <a:endParaRPr lang="fr-CH" dirty="0"/>
          </a:p>
        </p:txBody>
      </p:sp>
      <p:sp>
        <p:nvSpPr>
          <p:cNvPr id="7" name="Date Placeholder 6"/>
          <p:cNvSpPr>
            <a:spLocks noGrp="1"/>
          </p:cNvSpPr>
          <p:nvPr>
            <p:ph type="dt" sz="half" idx="10"/>
          </p:nvPr>
        </p:nvSpPr>
        <p:spPr/>
        <p:txBody>
          <a:bodyPr/>
          <a:lstStyle/>
          <a:p>
            <a:fld id="{56C84032-2427-B749-AEE9-A70223192715}" type="datetimeFigureOut">
              <a:rPr lang="en-US" smtClean="0"/>
              <a:t>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B17112-0BBC-CD41-90CF-8B6E80C642C3}" type="slidenum">
              <a:rPr lang="en-US" smtClean="0"/>
              <a:t>‹#›</a:t>
            </a:fld>
            <a:endParaRPr lang="en-US"/>
          </a:p>
        </p:txBody>
      </p:sp>
      <p:sp>
        <p:nvSpPr>
          <p:cNvPr id="12"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497416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sz="half" idx="1"/>
          </p:nvPr>
        </p:nvSpPr>
        <p:spPr>
          <a:xfrm>
            <a:off x="838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2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2FC456E5-86F8-48B5-BCEC-222B195DEFE3}" type="datetime1">
              <a:rPr lang="en-US" smtClean="0"/>
              <a:t>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5C54D1-FDD9-4227-AB8F-CBC9F09C9B0C}" type="slidenum">
              <a:rPr lang="en-US" smtClean="0"/>
              <a:t>‹#›</a:t>
            </a:fld>
            <a:endParaRPr lang="en-US"/>
          </a:p>
        </p:txBody>
      </p:sp>
      <p:sp>
        <p:nvSpPr>
          <p:cNvPr id="10"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1283069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ic &amp; Phot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fld id="{7761151F-8C6D-4B5E-8ECF-8F638BEB18A8}" type="datetime1">
              <a:rPr lang="en-US" smtClean="0"/>
              <a:t>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5C54D1-FDD9-4227-AB8F-CBC9F09C9B0C}" type="slidenum">
              <a:rPr lang="en-US" smtClean="0"/>
              <a:t>‹#›</a:t>
            </a:fld>
            <a:endParaRPr lang="en-US"/>
          </a:p>
        </p:txBody>
      </p:sp>
      <p:sp>
        <p:nvSpPr>
          <p:cNvPr id="9"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1051745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Graphic gra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fld id="{3A61022B-4BD3-4EEA-9145-4118AEB8DDE4}" type="datetime1">
              <a:rPr lang="en-US" smtClean="0"/>
              <a:t>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5C54D1-FDD9-4227-AB8F-CBC9F09C9B0C}" type="slidenum">
              <a:rPr lang="en-US" smtClean="0"/>
              <a:t>‹#›</a:t>
            </a:fld>
            <a:endParaRPr lang="en-US"/>
          </a:p>
        </p:txBody>
      </p:sp>
      <p:sp>
        <p:nvSpPr>
          <p:cNvPr id="9"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382956980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CB5835-5D57-4F97-B64E-740F32DDF1D3}" type="datetime1">
              <a:rPr lang="en-US" smtClean="0"/>
              <a:t>1/9/2017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5C54D1-FDD9-4227-AB8F-CBC9F09C9B0C}" type="slidenum">
              <a:rPr lang="en-US" smtClean="0"/>
              <a:t>‹#›</a:t>
            </a:fld>
            <a:endParaRPr lang="en-US"/>
          </a:p>
        </p:txBody>
      </p:sp>
    </p:spTree>
    <p:extLst>
      <p:ext uri="{BB962C8B-B14F-4D97-AF65-F5344CB8AC3E}">
        <p14:creationId xmlns:p14="http://schemas.microsoft.com/office/powerpoint/2010/main" val="1220750515"/>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50" r:id="rId3"/>
    <p:sldLayoutId id="2147483685" r:id="rId4"/>
    <p:sldLayoutId id="2147483652" r:id="rId5"/>
    <p:sldLayoutId id="2147483721" r:id="rId6"/>
    <p:sldLayoutId id="2147483695" r:id="rId7"/>
    <p:sldLayoutId id="2147483654" r:id="rId8"/>
    <p:sldLayoutId id="2147483696" r:id="rId9"/>
    <p:sldLayoutId id="2147483691" r:id="rId10"/>
    <p:sldLayoutId id="2147483722" r:id="rId11"/>
    <p:sldLayoutId id="2147483697" r:id="rId12"/>
    <p:sldLayoutId id="2147483665" r:id="rId13"/>
    <p:sldLayoutId id="2147483724" r:id="rId14"/>
    <p:sldLayoutId id="2147483708" r:id="rId15"/>
    <p:sldLayoutId id="2147483666" r:id="rId16"/>
    <p:sldLayoutId id="2147483709" r:id="rId17"/>
    <p:sldLayoutId id="2147483667" r:id="rId18"/>
    <p:sldLayoutId id="2147483693" r:id="rId19"/>
    <p:sldLayoutId id="2147483692" r:id="rId20"/>
    <p:sldLayoutId id="2147483663"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 id="2147483718" r:id="rId30"/>
    <p:sldLayoutId id="2147483719" r:id="rId31"/>
    <p:sldLayoutId id="2147483720" r:id="rId3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CB5835-5D57-4F97-B64E-740F32DDF1D3}" type="datetime1">
              <a:rPr lang="en-US" smtClean="0"/>
              <a:t>1/9/2017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5C54D1-FDD9-4227-AB8F-CBC9F09C9B0C}" type="slidenum">
              <a:rPr lang="en-US" smtClean="0"/>
              <a:t>‹#›</a:t>
            </a:fld>
            <a:endParaRPr lang="en-US"/>
          </a:p>
        </p:txBody>
      </p:sp>
    </p:spTree>
    <p:extLst>
      <p:ext uri="{BB962C8B-B14F-4D97-AF65-F5344CB8AC3E}">
        <p14:creationId xmlns:p14="http://schemas.microsoft.com/office/powerpoint/2010/main" val="1884820992"/>
      </p:ext>
    </p:extLst>
  </p:cSld>
  <p:clrMap bg1="lt1" tx1="dk1" bg2="lt2" tx2="dk2" accent1="accent1" accent2="accent2" accent3="accent3" accent4="accent4" accent5="accent5" accent6="accent6" hlink="hlink" folHlink="folHlink"/>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hyperlink" Target="mailto:climatecurriculum@googlegroups.com" TargetMode="External"/><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8" Type="http://schemas.openxmlformats.org/officeDocument/2006/relationships/hyperlink" Target="http://www.pics.uvic.ca/research.php" TargetMode="External"/><Relationship Id="rId3" Type="http://schemas.openxmlformats.org/officeDocument/2006/relationships/hyperlink" Target="http://bit.ly/watervulnerability" TargetMode="External"/><Relationship Id="rId7" Type="http://schemas.openxmlformats.org/officeDocument/2006/relationships/hyperlink" Target="http://adaptation.nrcan.gc.ca/projdb/pdf/176a_e.pdf" TargetMode="External"/><Relationship Id="rId2" Type="http://schemas.openxmlformats.org/officeDocument/2006/relationships/notesSlide" Target="../notesSlides/notesSlide90.xml"/><Relationship Id="rId1" Type="http://schemas.openxmlformats.org/officeDocument/2006/relationships/slideLayout" Target="../slideLayouts/slideLayout18.xml"/><Relationship Id="rId6" Type="http://schemas.openxmlformats.org/officeDocument/2006/relationships/hyperlink" Target="http://www.nwf.org/vulnerabilityguide" TargetMode="External"/><Relationship Id="rId5" Type="http://schemas.openxmlformats.org/officeDocument/2006/relationships/hyperlink" Target="http://www.fs.fed.us/rm/pubs_other/rmrs_2011_glick_p001.pdf" TargetMode="External"/><Relationship Id="rId4" Type="http://schemas.openxmlformats.org/officeDocument/2006/relationships/hyperlink" Target="http://data.iucn.org/dbtw-wpd/edocs/2011-068.pdf"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adaptation.nrcan.gc.ca/assess/2007/index_e.php" TargetMode="External"/><Relationship Id="rId2" Type="http://schemas.openxmlformats.org/officeDocument/2006/relationships/hyperlink" Target="http://adaptation.nrcan.gc.ca/pdf/NobleBruceEgener2005_e.pdf" TargetMode="External"/><Relationship Id="rId1" Type="http://schemas.openxmlformats.org/officeDocument/2006/relationships/slideLayout" Target="../slideLayouts/slideLayout18.xml"/><Relationship Id="rId4" Type="http://schemas.openxmlformats.org/officeDocument/2006/relationships/hyperlink" Target="http://www.chicagoclimateaction.org/filebin/pdf/Chicago_Quick_Guide_to_Climate_Change_Preparation_June_2008.pdf" TargetMode="External"/></Relationships>
</file>

<file path=ppt/slides/_rels/slide103.xml.rels><?xml version="1.0" encoding="UTF-8" standalone="yes"?>
<Relationships xmlns="http://schemas.openxmlformats.org/package/2006/relationships"><Relationship Id="rId8" Type="http://schemas.openxmlformats.org/officeDocument/2006/relationships/hyperlink" Target="http://www.epa.gov/ncea" TargetMode="External"/><Relationship Id="rId3" Type="http://schemas.openxmlformats.org/officeDocument/2006/relationships/hyperlink" Target="http://www.ipcc.ch/pdf/supporting-material/uncertainty-guidance-note.pdf" TargetMode="External"/><Relationship Id="rId7" Type="http://schemas.openxmlformats.org/officeDocument/2006/relationships/hyperlink" Target="http://www.fws.gov/scripts/exit.cfm?link=http://unfccc.int/adaptation/nairobi_work_programme/knowledge_resources_and_publications/items/2674.php" TargetMode="External"/><Relationship Id="rId2" Type="http://schemas.openxmlformats.org/officeDocument/2006/relationships/notesSlide" Target="../notesSlides/notesSlide91.xml"/><Relationship Id="rId1" Type="http://schemas.openxmlformats.org/officeDocument/2006/relationships/slideLayout" Target="../slideLayouts/slideLayout18.xml"/><Relationship Id="rId6" Type="http://schemas.openxmlformats.org/officeDocument/2006/relationships/hyperlink" Target="http://www.fws.gov/scripts/exit.cfm?link=http://www.cckn.net/pdf/va_foundation_final.pdf" TargetMode="External"/><Relationship Id="rId5" Type="http://schemas.openxmlformats.org/officeDocument/2006/relationships/hyperlink" Target="http://www.fws.gov/scripts/exit.cfm?link=http://www.nap.edu/openbook.php?record_id=12626&amp;page=R1" TargetMode="External"/><Relationship Id="rId10" Type="http://schemas.openxmlformats.org/officeDocument/2006/relationships/hyperlink" Target="http://www.plosbiology.org/article/info:doi/10.1371/journal.pbio.0060325" TargetMode="External"/><Relationship Id="rId4" Type="http://schemas.openxmlformats.org/officeDocument/2006/relationships/hyperlink" Target="http://www.fws.gov/scripts/exit.cfm?link=http://www.ipcc.ch/pdf/supporting-material/uncertainty-guidance-note.pdf" TargetMode="External"/><Relationship Id="rId9" Type="http://schemas.openxmlformats.org/officeDocument/2006/relationships/hyperlink" Target="http://www.fws.gov/scripts/exit-to-fed.cfm?link=http://www.globalchange.gov/usimpacts/"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www.fishwildlife.org/pdfs/ClimateChangeGuidance%20Document_Final_reduced%20size.pdf" TargetMode="External"/><Relationship Id="rId7" Type="http://schemas.openxmlformats.org/officeDocument/2006/relationships/hyperlink" Target="http://www.fws.gov/scripts/exit.cfm?link=http://cses.washington.edu/cig/outreach/seminarfiles/2009seminars/Mawdsley-etal-2009.pdf" TargetMode="External"/><Relationship Id="rId2" Type="http://schemas.openxmlformats.org/officeDocument/2006/relationships/notesSlide" Target="../notesSlides/notesSlide92.xml"/><Relationship Id="rId1" Type="http://schemas.openxmlformats.org/officeDocument/2006/relationships/slideLayout" Target="../slideLayouts/slideLayout18.xml"/><Relationship Id="rId6" Type="http://schemas.openxmlformats.org/officeDocument/2006/relationships/hyperlink" Target="http://training.fws.gov/branchsites/lkm/climate_change/june_09/cc-adaptreview.pdf" TargetMode="External"/><Relationship Id="rId5" Type="http://schemas.openxmlformats.org/officeDocument/2006/relationships/hyperlink" Target="http://www.lagunadesantarosa.org/knowledgebase/sites/default/files/Heller%20and%20Zavaleta%202009.pdf" TargetMode="External"/><Relationship Id="rId4" Type="http://schemas.openxmlformats.org/officeDocument/2006/relationships/hyperlink" Target="http://www.fws.gov/scripts/exit.cfm?link=http://conserveonline.org/workspaces/climateadaptation/documents/a-primer-for-assessing-impacts/view.html" TargetMode="External"/></Relationships>
</file>

<file path=ppt/slides/_rels/slide105.xml.rels><?xml version="1.0" encoding="UTF-8" standalone="yes"?>
<Relationships xmlns="http://schemas.openxmlformats.org/package/2006/relationships"><Relationship Id="rId3" Type="http://schemas.openxmlformats.org/officeDocument/2006/relationships/hyperlink" Target="http://www.fws.gov/scripts/exit.cfm?link=http://americasclimatechoices.org/paneladaptation.shtml" TargetMode="External"/><Relationship Id="rId2" Type="http://schemas.openxmlformats.org/officeDocument/2006/relationships/notesSlide" Target="../notesSlides/notesSlide93.xml"/><Relationship Id="rId1" Type="http://schemas.openxmlformats.org/officeDocument/2006/relationships/slideLayout" Target="../slideLayouts/slideLayout18.xml"/><Relationship Id="rId4" Type="http://schemas.openxmlformats.org/officeDocument/2006/relationships/hyperlink" Target="http://downloads.climatescience.gov/sap/sap4-4/sap4-4-final-report-all.pdf" TargetMode="Externa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2" Type="http://schemas.openxmlformats.org/officeDocument/2006/relationships/hyperlink" Target="http://www.winrock.org/" TargetMode="Externa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hyperlink" Target="http://www.climatewizard.org/" TargetMode="External"/><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hyperlink" Target="http://worldclim.org/" TargetMode="External"/><Relationship Id="rId4" Type="http://schemas.openxmlformats.org/officeDocument/2006/relationships/hyperlink" Target="http://www.ipcc.ch/"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xml"/><Relationship Id="rId1" Type="http://schemas.openxmlformats.org/officeDocument/2006/relationships/vmlDrawing" Target="../drawings/vmlDrawing1.vml"/><Relationship Id="rId5" Type="http://schemas.openxmlformats.org/officeDocument/2006/relationships/image" Target="../media/image13.png"/><Relationship Id="rId4" Type="http://schemas.openxmlformats.org/officeDocument/2006/relationships/oleObject" Target="../embeddings/oleObject1.bin"/></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hyperlink" Target="http://bit.ly/watervulnerability" TargetMode="External"/><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5.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5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6.xml"/><Relationship Id="rId1" Type="http://schemas.openxmlformats.org/officeDocument/2006/relationships/slideLayout" Target="../slideLayouts/slideLayout10.xml"/><Relationship Id="rId5" Type="http://schemas.openxmlformats.org/officeDocument/2006/relationships/image" Target="../media/image22.png"/><Relationship Id="rId4" Type="http://schemas.openxmlformats.org/officeDocument/2006/relationships/image" Target="../media/image21.jpeg"/></Relationships>
</file>

<file path=ppt/slides/_rels/slide5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1.xml"/><Relationship Id="rId1" Type="http://schemas.openxmlformats.org/officeDocument/2006/relationships/slideLayout" Target="../slideLayouts/slideLayout10.xml"/><Relationship Id="rId5" Type="http://schemas.openxmlformats.org/officeDocument/2006/relationships/image" Target="../media/image29.jpeg"/><Relationship Id="rId4" Type="http://schemas.openxmlformats.org/officeDocument/2006/relationships/image" Target="../media/image28.jpeg"/></Relationships>
</file>

<file path=ppt/slides/_rels/slide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5.xml"/><Relationship Id="rId1" Type="http://schemas.openxmlformats.org/officeDocument/2006/relationships/slideLayout" Target="../slideLayouts/slideLayout29.xml"/><Relationship Id="rId5" Type="http://schemas.openxmlformats.org/officeDocument/2006/relationships/image" Target="../media/image35.jpeg"/><Relationship Id="rId4" Type="http://schemas.openxmlformats.org/officeDocument/2006/relationships/image" Target="../media/image34.jpeg"/></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6.xml"/><Relationship Id="rId1" Type="http://schemas.openxmlformats.org/officeDocument/2006/relationships/slideLayout" Target="../slideLayouts/slideLayout29.xml"/><Relationship Id="rId5" Type="http://schemas.openxmlformats.org/officeDocument/2006/relationships/image" Target="../media/image38.jpeg"/><Relationship Id="rId4" Type="http://schemas.openxmlformats.org/officeDocument/2006/relationships/image" Target="../media/image37.jpeg"/></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7.xml"/><Relationship Id="rId1" Type="http://schemas.openxmlformats.org/officeDocument/2006/relationships/slideLayout" Target="../slideLayouts/slideLayout29.xml"/><Relationship Id="rId5" Type="http://schemas.openxmlformats.org/officeDocument/2006/relationships/image" Target="../media/image41.jpeg"/><Relationship Id="rId4" Type="http://schemas.openxmlformats.org/officeDocument/2006/relationships/image" Target="../media/image40.jpeg"/></Relationships>
</file>

<file path=ppt/slides/_rels/slide6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2.xml"/><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8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5.xml"/><Relationship Id="rId1" Type="http://schemas.openxmlformats.org/officeDocument/2006/relationships/slideLayout" Target="../slideLayouts/slideLayout11.xml"/><Relationship Id="rId4" Type="http://schemas.openxmlformats.org/officeDocument/2006/relationships/image" Target="../media/image58.jpeg"/></Relationships>
</file>

<file path=ppt/slides/_rels/slide8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6.xml"/><Relationship Id="rId1" Type="http://schemas.openxmlformats.org/officeDocument/2006/relationships/slideLayout" Target="../slideLayouts/slideLayout11.xml"/><Relationship Id="rId4" Type="http://schemas.openxmlformats.org/officeDocument/2006/relationships/image" Target="../media/image60.png"/></Relationships>
</file>

<file path=ppt/slides/_rels/slide8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7.xml"/><Relationship Id="rId1" Type="http://schemas.openxmlformats.org/officeDocument/2006/relationships/slideLayout" Target="../slideLayouts/slideLayout11.xml"/><Relationship Id="rId4" Type="http://schemas.openxmlformats.org/officeDocument/2006/relationships/image" Target="../media/image62.jpeg"/></Relationships>
</file>

<file path=ppt/slides/_rels/slide8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8.xml"/><Relationship Id="rId1" Type="http://schemas.openxmlformats.org/officeDocument/2006/relationships/slideLayout" Target="../slideLayouts/slideLayout1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8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79.xml"/><Relationship Id="rId1" Type="http://schemas.openxmlformats.org/officeDocument/2006/relationships/slideLayout" Target="../slideLayouts/slideLayout1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0.xml"/><Relationship Id="rId1" Type="http://schemas.openxmlformats.org/officeDocument/2006/relationships/slideLayout" Target="../slideLayouts/slideLayout1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9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1.xml"/><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3" Type="http://schemas.openxmlformats.org/officeDocument/2006/relationships/hyperlink" Target="1%20bien%20doi%20khi%20hau.doc" TargetMode="External"/><Relationship Id="rId2" Type="http://schemas.openxmlformats.org/officeDocument/2006/relationships/notesSlide" Target="../notesSlides/notesSlide83.xml"/><Relationship Id="rId1" Type="http://schemas.openxmlformats.org/officeDocument/2006/relationships/slideLayout" Target="../slideLayouts/slideLayout8.xml"/><Relationship Id="rId6" Type="http://schemas.openxmlformats.org/officeDocument/2006/relationships/image" Target="../media/image77.jpeg"/><Relationship Id="rId5" Type="http://schemas.openxmlformats.org/officeDocument/2006/relationships/hyperlink" Target="3%20bien%20doi%20khi%20hau.doc" TargetMode="External"/><Relationship Id="rId4" Type="http://schemas.openxmlformats.org/officeDocument/2006/relationships/hyperlink" Target="2%20bien%20doi%20khi%20hau.doc"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5.xml"/><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7564" y="862944"/>
            <a:ext cx="11396869" cy="2526125"/>
          </a:xfrm>
        </p:spPr>
        <p:txBody>
          <a:bodyPr/>
          <a:lstStyle/>
          <a:p>
            <a:r>
              <a:rPr lang="de-DE" dirty="0"/>
              <a:t>Bangladesh Climate-Resilient Ecosystem Curriculum (BACUM)</a:t>
            </a:r>
            <a:endParaRPr lang="en-US" dirty="0"/>
          </a:p>
        </p:txBody>
      </p:sp>
      <p:sp>
        <p:nvSpPr>
          <p:cNvPr id="3" name="Subtitle 2"/>
          <p:cNvSpPr>
            <a:spLocks noGrp="1"/>
          </p:cNvSpPr>
          <p:nvPr>
            <p:ph type="subTitle" idx="1"/>
          </p:nvPr>
        </p:nvSpPr>
        <p:spPr>
          <a:xfrm>
            <a:off x="397564" y="3622033"/>
            <a:ext cx="11396869" cy="1444484"/>
          </a:xfrm>
        </p:spPr>
        <p:txBody>
          <a:bodyPr/>
          <a:lstStyle/>
          <a:p>
            <a:r>
              <a:rPr lang="de-DE" dirty="0"/>
              <a:t>Module 1: Introduction to Climate Change</a:t>
            </a:r>
            <a:endParaRPr lang="en-US" dirty="0"/>
          </a:p>
        </p:txBody>
      </p:sp>
    </p:spTree>
    <p:extLst>
      <p:ext uri="{BB962C8B-B14F-4D97-AF65-F5344CB8AC3E}">
        <p14:creationId xmlns:p14="http://schemas.microsoft.com/office/powerpoint/2010/main" val="3731113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3" name="Shape 473"/>
          <p:cNvSpPr txBox="1">
            <a:spLocks noGrp="1"/>
          </p:cNvSpPr>
          <p:nvPr>
            <p:ph idx="1"/>
          </p:nvPr>
        </p:nvSpPr>
        <p:spPr/>
        <p:txBody>
          <a:bodyPr/>
          <a:lstStyle/>
          <a:p>
            <a:pPr marL="0" indent="0">
              <a:spcAft>
                <a:spcPts val="600"/>
              </a:spcAft>
              <a:buNone/>
            </a:pPr>
            <a:r>
              <a:rPr lang="en" dirty="0">
                <a:sym typeface="Calibri"/>
              </a:rPr>
              <a:t>Describe the characteristics of an ideal “resilient” watershed or landscape. </a:t>
            </a:r>
            <a:endParaRPr lang="en" dirty="0"/>
          </a:p>
          <a:p>
            <a:pPr lvl="1">
              <a:spcAft>
                <a:spcPts val="600"/>
              </a:spcAft>
            </a:pPr>
            <a:r>
              <a:rPr lang="en" dirty="0"/>
              <a:t>Step 1: Identify a list of watershed</a:t>
            </a:r>
            <a:r>
              <a:rPr lang="en-US" dirty="0"/>
              <a:t>s</a:t>
            </a:r>
            <a:r>
              <a:rPr lang="en" dirty="0"/>
              <a:t>.</a:t>
            </a:r>
          </a:p>
          <a:p>
            <a:pPr lvl="1">
              <a:spcAft>
                <a:spcPts val="600"/>
              </a:spcAft>
            </a:pPr>
            <a:r>
              <a:rPr lang="en" dirty="0">
                <a:sym typeface="Calibri"/>
              </a:rPr>
              <a:t>Step 2: Select one.</a:t>
            </a:r>
            <a:r>
              <a:rPr lang="en-US" dirty="0">
                <a:sym typeface="Calibri"/>
              </a:rPr>
              <a:t> </a:t>
            </a:r>
            <a:r>
              <a:rPr lang="en" dirty="0"/>
              <a:t>(</a:t>
            </a:r>
            <a:r>
              <a:rPr lang="en-US" dirty="0"/>
              <a:t> as a </a:t>
            </a:r>
            <a:r>
              <a:rPr lang="en" dirty="0"/>
              <a:t>group or individuals)</a:t>
            </a:r>
            <a:endParaRPr lang="en" dirty="0">
              <a:sym typeface="Calibri"/>
            </a:endParaRPr>
          </a:p>
          <a:p>
            <a:pPr lvl="1">
              <a:spcAft>
                <a:spcPts val="600"/>
              </a:spcAft>
            </a:pPr>
            <a:r>
              <a:rPr lang="en" dirty="0"/>
              <a:t>Step 3: Identify its characteristics</a:t>
            </a:r>
            <a:r>
              <a:rPr lang="en-US" dirty="0"/>
              <a:t> that create and maintain resilience.</a:t>
            </a:r>
            <a:endParaRPr lang="en" dirty="0"/>
          </a:p>
          <a:p>
            <a:pPr lvl="1">
              <a:spcAft>
                <a:spcPts val="600"/>
              </a:spcAft>
            </a:pPr>
            <a:r>
              <a:rPr lang="en" dirty="0">
                <a:sym typeface="Calibri"/>
              </a:rPr>
              <a:t>Step 4: Give </a:t>
            </a:r>
            <a:r>
              <a:rPr lang="en-US" dirty="0">
                <a:sym typeface="Calibri"/>
              </a:rPr>
              <a:t>a brief </a:t>
            </a:r>
            <a:r>
              <a:rPr lang="en" dirty="0">
                <a:sym typeface="Calibri"/>
              </a:rPr>
              <a:t>presentation with explainations</a:t>
            </a:r>
          </a:p>
        </p:txBody>
      </p:sp>
      <p:sp>
        <p:nvSpPr>
          <p:cNvPr id="472" name="Shape 472"/>
          <p:cNvSpPr txBox="1">
            <a:spLocks noGrp="1"/>
          </p:cNvSpPr>
          <p:nvPr>
            <p:ph type="title"/>
          </p:nvPr>
        </p:nvSpPr>
        <p:spPr/>
        <p:txBody>
          <a:bodyPr/>
          <a:lstStyle/>
          <a:p>
            <a:pPr lvl="0"/>
            <a:r>
              <a:rPr lang="en">
                <a:sym typeface="Calibri"/>
              </a:rPr>
              <a:t>Exercise</a:t>
            </a:r>
            <a:endParaRPr lang="en" dirty="0">
              <a:sym typeface="Calibri"/>
            </a:endParaRPr>
          </a:p>
        </p:txBody>
      </p:sp>
    </p:spTree>
    <p:extLst>
      <p:ext uri="{BB962C8B-B14F-4D97-AF65-F5344CB8AC3E}">
        <p14:creationId xmlns:p14="http://schemas.microsoft.com/office/powerpoint/2010/main" val="3368343078"/>
      </p:ext>
    </p:extLst>
  </p:cSld>
  <p:clrMapOvr>
    <a:masterClrMapping/>
  </p:clrMapOvr>
  <p:transition spd="slow">
    <p:cut/>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uFillTx/>
              </a:rPr>
              <a:t>What was </a:t>
            </a:r>
            <a:r>
              <a:rPr lang="en-US" dirty="0"/>
              <a:t>useful</a:t>
            </a:r>
            <a:r>
              <a:rPr lang="en-US" dirty="0">
                <a:uFillTx/>
              </a:rPr>
              <a:t>?</a:t>
            </a:r>
          </a:p>
          <a:p>
            <a:r>
              <a:rPr lang="en-US" dirty="0">
                <a:uFillTx/>
              </a:rPr>
              <a:t>What is missing? </a:t>
            </a:r>
          </a:p>
          <a:p>
            <a:r>
              <a:rPr lang="en-US" dirty="0">
                <a:uFillTx/>
              </a:rPr>
              <a:t>How did you, or would you, modify the materials to make them better fit your instructional context? </a:t>
            </a:r>
          </a:p>
          <a:p>
            <a:r>
              <a:rPr lang="en-US" dirty="0"/>
              <a:t>Please share your experience and modifications here: </a:t>
            </a:r>
            <a:r>
              <a:rPr lang="en-US" sz="2400" dirty="0">
                <a:hlinkClick r:id="rId2"/>
              </a:rPr>
              <a:t>climatecurriculum@googlegroups.com</a:t>
            </a:r>
            <a:r>
              <a:rPr lang="en-US" sz="2400" dirty="0"/>
              <a:t> </a:t>
            </a:r>
            <a:endParaRPr lang="en-US" dirty="0">
              <a:uFillTx/>
            </a:endParaRPr>
          </a:p>
        </p:txBody>
      </p:sp>
      <p:sp>
        <p:nvSpPr>
          <p:cNvPr id="2" name="Title 1"/>
          <p:cNvSpPr>
            <a:spLocks noGrp="1"/>
          </p:cNvSpPr>
          <p:nvPr>
            <p:ph type="title"/>
          </p:nvPr>
        </p:nvSpPr>
        <p:spPr/>
        <p:txBody>
          <a:bodyPr/>
          <a:lstStyle/>
          <a:p>
            <a:r>
              <a:rPr lang="en-US" dirty="0">
                <a:uFillTx/>
              </a:rPr>
              <a:t>Instructor Review of Materials</a:t>
            </a:r>
          </a:p>
        </p:txBody>
      </p:sp>
    </p:spTree>
    <p:extLst>
      <p:ext uri="{BB962C8B-B14F-4D97-AF65-F5344CB8AC3E}">
        <p14:creationId xmlns:p14="http://schemas.microsoft.com/office/powerpoint/2010/main" val="112891551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8" name="Shape 98"/>
          <p:cNvSpPr txBox="1">
            <a:spLocks noGrp="1"/>
          </p:cNvSpPr>
          <p:nvPr>
            <p:ph idx="1"/>
          </p:nvPr>
        </p:nvSpPr>
        <p:spPr>
          <a:xfrm>
            <a:off x="827975" y="1371600"/>
            <a:ext cx="10515600" cy="5162550"/>
          </a:xfrm>
          <a:prstGeom prst="rect">
            <a:avLst/>
          </a:prstGeom>
        </p:spPr>
        <p:txBody>
          <a:bodyPr vert="horz" lIns="91425" tIns="91425" rIns="91425" bIns="91425" rtlCol="0" anchor="t" anchorCtr="0">
            <a:noAutofit/>
          </a:bodyPr>
          <a:lstStyle/>
          <a:p>
            <a:pPr>
              <a:spcBef>
                <a:spcPts val="0"/>
              </a:spcBef>
              <a:spcAft>
                <a:spcPts val="600"/>
              </a:spcAft>
            </a:pPr>
            <a:r>
              <a:rPr lang="en" sz="1400" dirty="0"/>
              <a:t>Furniss, Michael J.; Roby, Ken B.; Cenderelli, Dan; Chatel, John; Clifton, Caty F.; Clingenpeel, Alan; Hays, Polly E.; Higgins, Dale; Hodges, Ken; Howe, Carol; Jungst, Laura; Louie, Joan; Mai, Christine; Martinez, Ralph; Overton, Kerry; Staab, Brian P.; Steinke, Rory; </a:t>
            </a:r>
            <a:r>
              <a:rPr lang="en-US" sz="1400" dirty="0"/>
              <a:t> </a:t>
            </a:r>
            <a:r>
              <a:rPr lang="en" sz="1400" dirty="0"/>
              <a:t>Weinhold, Mark. 2013. </a:t>
            </a:r>
            <a:r>
              <a:rPr lang="en" sz="1400" b="1" dirty="0"/>
              <a:t>Assessing the vulnerability of watersheds to climate change: results of national forest watershed vulnerability pilot assessments. </a:t>
            </a:r>
            <a:r>
              <a:rPr lang="en" sz="1400" dirty="0"/>
              <a:t>Gen. Tech. Rep. PNW-GTR-884. Portland, OR: U.S. Department of Agriculture, Forest Service, Pacific Northwest Research Station. 32 p. plus appendix. </a:t>
            </a:r>
            <a:r>
              <a:rPr lang="en" sz="1400" u="sng" dirty="0">
                <a:solidFill>
                  <a:schemeClr val="hlink"/>
                </a:solidFill>
                <a:hlinkClick r:id="rId3"/>
              </a:rPr>
              <a:t>http://bit.ly/watervulnerability</a:t>
            </a:r>
            <a:endParaRPr sz="1400" dirty="0"/>
          </a:p>
          <a:p>
            <a:pPr>
              <a:spcBef>
                <a:spcPts val="0"/>
              </a:spcBef>
              <a:spcAft>
                <a:spcPts val="600"/>
              </a:spcAft>
            </a:pPr>
            <a:r>
              <a:rPr lang="en" sz="1400" dirty="0"/>
              <a:t>Morgan, C. L. (2011). </a:t>
            </a:r>
            <a:r>
              <a:rPr lang="en" sz="1400" b="1" dirty="0"/>
              <a:t>Vulnerability Assessment: A Review of Approaches.</a:t>
            </a:r>
            <a:r>
              <a:rPr lang="en" sz="1400" dirty="0"/>
              <a:t> Building Resilience to climate change impacts-coastal southeast asia Gland, Switzerland: IUCN. </a:t>
            </a:r>
            <a:r>
              <a:rPr lang="en" sz="1400" u="sng" dirty="0">
                <a:solidFill>
                  <a:schemeClr val="hlink"/>
                </a:solidFill>
                <a:hlinkClick r:id="rId4"/>
              </a:rPr>
              <a:t>http://data.iucn.org/dbtw-wpd/edocs/2011-068.pdf</a:t>
            </a:r>
            <a:endParaRPr sz="1400" dirty="0"/>
          </a:p>
          <a:p>
            <a:pPr>
              <a:spcBef>
                <a:spcPts val="0"/>
              </a:spcBef>
              <a:spcAft>
                <a:spcPts val="600"/>
              </a:spcAft>
            </a:pPr>
            <a:r>
              <a:rPr lang="en" sz="1400" dirty="0"/>
              <a:t>Glick, Patty; Stein, Bruce A.; Edelson, Naomi A.  2011.  </a:t>
            </a:r>
            <a:r>
              <a:rPr lang="en" sz="1400" b="1" dirty="0"/>
              <a:t>Scanning the conservation horizon: A guide to climate change vulnerability assessment. </a:t>
            </a:r>
            <a:r>
              <a:rPr lang="en" sz="1400" dirty="0"/>
              <a:t>  Washington, D.C.: National Wildlife Federation. 168 p. </a:t>
            </a:r>
            <a:r>
              <a:rPr lang="en" sz="1400" u="sng" dirty="0">
                <a:solidFill>
                  <a:schemeClr val="hlink"/>
                </a:solidFill>
                <a:hlinkClick r:id="rId5"/>
              </a:rPr>
              <a:t>http://www.fs.fed.us/rm/pubs_other/rmrs_2011_glick_p001.pdf</a:t>
            </a:r>
            <a:endParaRPr lang="en" sz="1400" u="sng" dirty="0">
              <a:solidFill>
                <a:schemeClr val="hlink"/>
              </a:solidFill>
            </a:endParaRPr>
          </a:p>
          <a:p>
            <a:pPr lvl="0">
              <a:spcBef>
                <a:spcPts val="0"/>
              </a:spcBef>
              <a:spcAft>
                <a:spcPts val="600"/>
              </a:spcAft>
            </a:pPr>
            <a:r>
              <a:rPr lang="en" sz="1400" dirty="0"/>
              <a:t>Scanning the Conservation Horizon: A Guide to Climate Change Vulnerability Assessment. 2011. National Wildlife Federation, Washington, D.C. Retrieved from </a:t>
            </a:r>
            <a:r>
              <a:rPr lang="en" sz="1400" dirty="0">
                <a:hlinkClick r:id="rId6"/>
              </a:rPr>
              <a:t>http://www.nwf.org/vulnerabilityguide</a:t>
            </a:r>
          </a:p>
          <a:p>
            <a:pPr lvl="0">
              <a:spcBef>
                <a:spcPts val="0"/>
              </a:spcBef>
              <a:spcAft>
                <a:spcPts val="600"/>
              </a:spcAft>
            </a:pPr>
            <a:r>
              <a:rPr lang="en" sz="1400" dirty="0"/>
              <a:t>Gardali, T., N. E. Seavy, R. T. DiGaudio, and L. A. Comrack. 2012. A climate change vulnerability assessment of California’s at-risk birds. PLoS ONE 7:e29507. doi: 10.1371/journal.pone.0029507</a:t>
            </a:r>
          </a:p>
          <a:p>
            <a:pPr lvl="0">
              <a:spcBef>
                <a:spcPts val="0"/>
              </a:spcBef>
              <a:spcAft>
                <a:spcPts val="600"/>
              </a:spcAft>
            </a:pPr>
            <a:r>
              <a:rPr lang="en" sz="1400" dirty="0">
                <a:sym typeface="Calibri"/>
              </a:rPr>
              <a:t>Black, Bruce,  &amp; Egener (2009) Adapting to Climate Change:  A Risk-Based Guide for Alberta Municipalities. Retrieved November 22, 2009 from: </a:t>
            </a:r>
            <a:r>
              <a:rPr lang="en" sz="1400" dirty="0">
                <a:sym typeface="Calibri"/>
                <a:hlinkClick r:id="rId7"/>
              </a:rPr>
              <a:t>http://adaptation.nrcan.gc.ca/projdb/pdf/176a_e.pdf</a:t>
            </a:r>
          </a:p>
          <a:p>
            <a:pPr lvl="0">
              <a:spcBef>
                <a:spcPts val="0"/>
              </a:spcBef>
              <a:spcAft>
                <a:spcPts val="600"/>
              </a:spcAft>
            </a:pPr>
            <a:r>
              <a:rPr lang="en" sz="1400" dirty="0">
                <a:sym typeface="Calibri"/>
              </a:rPr>
              <a:t>Carter, Parry, Nishioka , &amp; Harasawa (1994) Technical guidelines for assessing climate change impacts and adaptations. University College London, England and Centre for Global Environmental Research, Tsukuba, Japan, 59 pp </a:t>
            </a:r>
          </a:p>
          <a:p>
            <a:pPr lvl="0">
              <a:spcBef>
                <a:spcPts val="0"/>
              </a:spcBef>
              <a:spcAft>
                <a:spcPts val="600"/>
              </a:spcAft>
            </a:pPr>
            <a:r>
              <a:rPr lang="en" sz="1400" dirty="0">
                <a:sym typeface="Calibri"/>
              </a:rPr>
              <a:t>Harford, D. (2008) Climate Change Adaptation: Planning for BC. Retrieved from Pacific Institute for Climate Solutions website: </a:t>
            </a:r>
            <a:r>
              <a:rPr lang="en" sz="1400" dirty="0">
                <a:sym typeface="Calibri"/>
                <a:hlinkClick r:id="rId8"/>
              </a:rPr>
              <a:t>www.pics.uvic.ca/research.php</a:t>
            </a:r>
          </a:p>
          <a:p>
            <a:pPr lvl="0">
              <a:spcBef>
                <a:spcPts val="0"/>
              </a:spcBef>
              <a:spcAft>
                <a:spcPts val="600"/>
              </a:spcAft>
            </a:pPr>
            <a:r>
              <a:rPr lang="en" sz="1400" dirty="0">
                <a:sym typeface="Calibri"/>
              </a:rPr>
              <a:t>Hilson, D (2002) Extending the risk process to manage opportunities. International Journal of Project Management, 20, 235–240.</a:t>
            </a:r>
          </a:p>
          <a:p>
            <a:pPr>
              <a:spcBef>
                <a:spcPts val="0"/>
              </a:spcBef>
              <a:spcAft>
                <a:spcPts val="600"/>
              </a:spcAft>
            </a:pPr>
            <a:endParaRPr lang="en" sz="1400" u="sng" dirty="0">
              <a:solidFill>
                <a:schemeClr val="hlink"/>
              </a:solidFill>
            </a:endParaRPr>
          </a:p>
        </p:txBody>
      </p:sp>
      <p:sp>
        <p:nvSpPr>
          <p:cNvPr id="97" name="Shape 97"/>
          <p:cNvSpPr txBox="1">
            <a:spLocks noGrp="1"/>
          </p:cNvSpPr>
          <p:nvPr>
            <p:ph type="title"/>
          </p:nvPr>
        </p:nvSpPr>
        <p:spPr>
          <a:prstGeom prst="rect">
            <a:avLst/>
          </a:prstGeom>
        </p:spPr>
        <p:txBody>
          <a:bodyPr vert="horz" lIns="91425" tIns="91425" rIns="91425" bIns="91425" rtlCol="0" anchor="ctr" anchorCtr="0">
            <a:noAutofit/>
          </a:bodyPr>
          <a:lstStyle/>
          <a:p>
            <a:pPr lvl="0" algn="l" rtl="0">
              <a:buNone/>
            </a:pPr>
            <a:r>
              <a:rPr lang="en" dirty="0"/>
              <a:t>Recommended Reading</a:t>
            </a:r>
          </a:p>
        </p:txBody>
      </p:sp>
    </p:spTree>
    <p:extLst>
      <p:ext uri="{BB962C8B-B14F-4D97-AF65-F5344CB8AC3E}">
        <p14:creationId xmlns:p14="http://schemas.microsoft.com/office/powerpoint/2010/main" val="2730491873"/>
      </p:ext>
    </p:extLst>
  </p:cSld>
  <p:clrMapOvr>
    <a:masterClrMapping/>
  </p:clrMapOvr>
  <p:transition spd="slow">
    <p:cut/>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704150" y="1600201"/>
            <a:ext cx="10763250" cy="4972050"/>
          </a:xfrm>
        </p:spPr>
        <p:txBody>
          <a:bodyPr>
            <a:noAutofit/>
          </a:bodyPr>
          <a:lstStyle/>
          <a:p>
            <a:pPr>
              <a:spcBef>
                <a:spcPts val="0"/>
              </a:spcBef>
              <a:spcAft>
                <a:spcPts val="600"/>
              </a:spcAft>
            </a:pPr>
            <a:r>
              <a:rPr lang="en" sz="1400" dirty="0">
                <a:sym typeface="Calibri"/>
              </a:rPr>
              <a:t>Noble, Bruce, Egener, (2005) An Overview of the Risk Management Approach to Climate Change in Canada. Retrieved March 11, 2010 from: </a:t>
            </a:r>
            <a:r>
              <a:rPr lang="en" sz="1400" dirty="0">
                <a:sym typeface="Calibri"/>
                <a:hlinkClick r:id="rId2"/>
              </a:rPr>
              <a:t>http://adaptation.nrcan.gc.ca/pdf/NobleBruceEgener2005_e.pdf</a:t>
            </a:r>
            <a:r>
              <a:rPr lang="fr-CH" sz="1400" dirty="0">
                <a:sym typeface="Calibri"/>
              </a:rPr>
              <a:t> </a:t>
            </a:r>
            <a:endParaRPr lang="fr-CH" sz="1400" dirty="0">
              <a:solidFill>
                <a:schemeClr val="dk1"/>
              </a:solidFill>
              <a:ea typeface="Calibri"/>
              <a:cs typeface="Calibri"/>
              <a:sym typeface="Calibri"/>
            </a:endParaRPr>
          </a:p>
          <a:p>
            <a:pPr>
              <a:spcBef>
                <a:spcPts val="0"/>
              </a:spcBef>
              <a:spcAft>
                <a:spcPts val="600"/>
              </a:spcAft>
            </a:pPr>
            <a:r>
              <a:rPr lang="en" sz="1400" dirty="0">
                <a:solidFill>
                  <a:schemeClr val="dk1"/>
                </a:solidFill>
                <a:ea typeface="Calibri"/>
                <a:cs typeface="Calibri"/>
                <a:sym typeface="Calibri"/>
              </a:rPr>
              <a:t>USDA Forest Service, 2009. Implementation Guide for Assessing and Tracking Changes to Watershed Condition.  Watershed, Fish, Wildlife, Air, and Rare Plants Staff, Washington, DC., Draft Manuscript, Oct. 30, 2009, 82 p. </a:t>
            </a:r>
            <a:endParaRPr lang="en" sz="1400" dirty="0"/>
          </a:p>
          <a:p>
            <a:pPr>
              <a:spcBef>
                <a:spcPts val="0"/>
              </a:spcBef>
              <a:spcAft>
                <a:spcPts val="600"/>
              </a:spcAft>
            </a:pPr>
            <a:r>
              <a:rPr lang="en" sz="1400" dirty="0">
                <a:solidFill>
                  <a:schemeClr val="dk1"/>
                </a:solidFill>
                <a:ea typeface="Calibri"/>
                <a:cs typeface="Calibri"/>
                <a:sym typeface="Calibri"/>
              </a:rPr>
              <a:t>K. Gallo et al. 2005. Northwest Forest Plan-the first 10 years (1994-2003): Prelimary assessment of the condition of watersheds. PNW-GTR-647</a:t>
            </a:r>
            <a:endParaRPr lang="en" sz="1400" dirty="0"/>
          </a:p>
          <a:p>
            <a:pPr>
              <a:spcBef>
                <a:spcPts val="0"/>
              </a:spcBef>
              <a:spcAft>
                <a:spcPts val="600"/>
              </a:spcAft>
            </a:pPr>
            <a:r>
              <a:rPr lang="en" sz="1400" dirty="0">
                <a:solidFill>
                  <a:schemeClr val="dk1"/>
                </a:solidFill>
                <a:ea typeface="Calibri"/>
                <a:cs typeface="Calibri"/>
                <a:sym typeface="Calibri"/>
              </a:rPr>
              <a:t>Trush, W. J., S. M. McBain, and L. B. Leopold. 2000. Attributes of an alluvial river and their relation to water policy and management. Proceedings of the National Academy of Sciences 97: 11858-11863.</a:t>
            </a:r>
            <a:endParaRPr lang="en" sz="1400" dirty="0"/>
          </a:p>
          <a:p>
            <a:pPr>
              <a:spcBef>
                <a:spcPts val="0"/>
              </a:spcBef>
              <a:spcAft>
                <a:spcPts val="600"/>
              </a:spcAft>
            </a:pPr>
            <a:r>
              <a:rPr lang="en" sz="1400" dirty="0">
                <a:solidFill>
                  <a:schemeClr val="dk1"/>
                </a:solidFill>
                <a:ea typeface="Calibri"/>
                <a:cs typeface="Calibri"/>
                <a:sym typeface="Calibri"/>
              </a:rPr>
              <a:t>DEBANO, L.F., AND L.J. SCHMIDT. 1990. Healthy riparian areas as related to watershed stability. P. 55–56 in Proc. of conf. XXI erosion control: Technology in transition. Internat. Erosion Control Assoc., Steamboat Springs, CO. 324 p.</a:t>
            </a:r>
          </a:p>
          <a:p>
            <a:pPr lvl="0">
              <a:spcBef>
                <a:spcPts val="0"/>
              </a:spcBef>
              <a:spcAft>
                <a:spcPts val="600"/>
              </a:spcAft>
            </a:pPr>
            <a:r>
              <a:rPr lang="en" sz="1400" dirty="0">
                <a:sym typeface="Calibri"/>
              </a:rPr>
              <a:t>NRCAN (Natural Resources Canada) (2007) From Impacts to Adaptation: Canada in a Changing Climate. Chapter 8 –British Columbia. Retrieved November 28, 2009 from </a:t>
            </a:r>
            <a:r>
              <a:rPr lang="en" sz="1400" dirty="0">
                <a:sym typeface="Calibri"/>
                <a:hlinkClick r:id="rId3"/>
              </a:rPr>
              <a:t>http://adaptation.nrcan.gc.ca/assess/2007/index_e.php</a:t>
            </a:r>
          </a:p>
          <a:p>
            <a:pPr lvl="0">
              <a:spcBef>
                <a:spcPts val="0"/>
              </a:spcBef>
              <a:spcAft>
                <a:spcPts val="600"/>
              </a:spcAft>
            </a:pPr>
            <a:r>
              <a:rPr lang="en" sz="1400" dirty="0">
                <a:sym typeface="Calibri"/>
              </a:rPr>
              <a:t>Parzen, J. (ed). (2008). Chicago Area Climate Change Quick Guide: Adapting to the Physical Impacts of Climate Change. For Municipalities and Other Organizations. Retrieved March 9, 2010 from: </a:t>
            </a:r>
            <a:r>
              <a:rPr lang="en" sz="1400" dirty="0">
                <a:sym typeface="Calibri"/>
                <a:hlinkClick r:id="rId4"/>
              </a:rPr>
              <a:t>http://www.chicagoclimateaction.org/filebin/pdf/Chicago_Quick_Guide_to_Climate_Change_Preparation_June_2008.pdf</a:t>
            </a:r>
            <a:r>
              <a:rPr lang="en" sz="1400" dirty="0">
                <a:sym typeface="Calibri"/>
              </a:rPr>
              <a:t> </a:t>
            </a:r>
          </a:p>
          <a:p>
            <a:pPr lvl="0">
              <a:spcBef>
                <a:spcPts val="0"/>
              </a:spcBef>
              <a:spcAft>
                <a:spcPts val="600"/>
              </a:spcAft>
            </a:pPr>
            <a:r>
              <a:rPr lang="en" sz="1400" dirty="0">
                <a:sym typeface="Calibri"/>
              </a:rPr>
              <a:t>Schneider, Semenov,  &amp; Patwardhan, (2007) Assessing key vulnerabilities and the risk from climate change. Chapter 19, Contribution of Working Group II to the Fourth Assessment Report of the Intergovernmental Panel on Climate Change. Cambridge University Press, Cambridge, UK, 976 pp</a:t>
            </a:r>
          </a:p>
          <a:p>
            <a:pPr lvl="0">
              <a:spcBef>
                <a:spcPts val="0"/>
              </a:spcBef>
              <a:spcAft>
                <a:spcPts val="600"/>
              </a:spcAft>
            </a:pPr>
            <a:r>
              <a:rPr lang="en" sz="1400" dirty="0">
                <a:sym typeface="Calibri"/>
              </a:rPr>
              <a:t>Snover, Whitely Binder, Lopez, Willmott, Kay, Howell, &amp; Simmonds. (2007). Preparing for Climate Change: A Guidebook for Local, Regional, and State Governments. In association with and published by ICLEI – Local Governments for Sustainability, Oakland, CA.</a:t>
            </a:r>
            <a:endParaRPr lang="en" sz="1400" dirty="0"/>
          </a:p>
        </p:txBody>
      </p:sp>
      <p:sp>
        <p:nvSpPr>
          <p:cNvPr id="6" name="Title 5"/>
          <p:cNvSpPr>
            <a:spLocks noGrp="1"/>
          </p:cNvSpPr>
          <p:nvPr>
            <p:ph type="title"/>
          </p:nvPr>
        </p:nvSpPr>
        <p:spPr/>
        <p:txBody>
          <a:bodyPr/>
          <a:lstStyle/>
          <a:p>
            <a:r>
              <a:rPr lang="en-US" dirty="0"/>
              <a:t>References</a:t>
            </a:r>
          </a:p>
        </p:txBody>
      </p:sp>
    </p:spTree>
    <p:extLst>
      <p:ext uri="{BB962C8B-B14F-4D97-AF65-F5344CB8AC3E}">
        <p14:creationId xmlns:p14="http://schemas.microsoft.com/office/powerpoint/2010/main" val="33196435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6" name="Shape 926"/>
          <p:cNvSpPr txBox="1">
            <a:spLocks noGrp="1"/>
          </p:cNvSpPr>
          <p:nvPr>
            <p:ph idx="1"/>
          </p:nvPr>
        </p:nvSpPr>
        <p:spPr>
          <a:xfrm>
            <a:off x="800100" y="1676400"/>
            <a:ext cx="10839450" cy="4667250"/>
          </a:xfrm>
          <a:prstGeom prst="rect">
            <a:avLst/>
          </a:prstGeom>
        </p:spPr>
        <p:txBody>
          <a:bodyPr vert="horz" lIns="91425" tIns="91425" rIns="91425" bIns="91425" rtlCol="0" anchor="t" anchorCtr="0">
            <a:noAutofit/>
          </a:bodyPr>
          <a:lstStyle/>
          <a:p>
            <a:pPr lvl="0" rtl="0">
              <a:spcBef>
                <a:spcPts val="0"/>
              </a:spcBef>
              <a:spcAft>
                <a:spcPts val="600"/>
              </a:spcAft>
              <a:buClr>
                <a:srgbClr val="000000"/>
              </a:buClr>
              <a:buSzPct val="137500"/>
              <a:buFont typeface="Arial"/>
              <a:buNone/>
            </a:pPr>
            <a:r>
              <a:rPr lang="en" sz="1400" b="1" dirty="0">
                <a:solidFill>
                  <a:srgbClr val="000000"/>
                </a:solidFill>
                <a:latin typeface="Calibri"/>
                <a:ea typeface="Arial"/>
                <a:cs typeface="Calibri"/>
                <a:sym typeface="Arial"/>
              </a:rPr>
              <a:t>Vulnerability Assessment Frameworks and Guidance</a:t>
            </a:r>
          </a:p>
          <a:p>
            <a:pPr lvl="0">
              <a:spcBef>
                <a:spcPts val="0"/>
              </a:spcBef>
              <a:spcAft>
                <a:spcPts val="600"/>
              </a:spcAft>
              <a:buClr>
                <a:srgbClr val="000000"/>
              </a:buClr>
              <a:buSzPct val="137500"/>
              <a:buNone/>
            </a:pPr>
            <a:r>
              <a:rPr lang="en" sz="1400" dirty="0">
                <a:solidFill>
                  <a:srgbClr val="000000"/>
                </a:solidFill>
                <a:latin typeface="Calibri"/>
                <a:ea typeface="Arial"/>
                <a:cs typeface="Calibri"/>
                <a:sym typeface="Arial"/>
              </a:rPr>
              <a:t>Intergovernmental Panel on Climate Change (IPCC). 2005. </a:t>
            </a:r>
            <a:r>
              <a:rPr lang="en" sz="1400" i="1" dirty="0">
                <a:solidFill>
                  <a:srgbClr val="000000"/>
                </a:solidFill>
                <a:latin typeface="Calibri"/>
                <a:ea typeface="Arial"/>
                <a:cs typeface="Calibri"/>
                <a:sym typeface="Arial"/>
              </a:rPr>
              <a:t>Guidance Notes for Lead Authors of the IPCC Fourth Assessment Report on Addressing Uncertainties. </a:t>
            </a:r>
            <a:r>
              <a:rPr lang="en" sz="1400" dirty="0">
                <a:solidFill>
                  <a:srgbClr val="000000"/>
                </a:solidFill>
                <a:latin typeface="Calibri"/>
                <a:ea typeface="Arial"/>
                <a:cs typeface="Calibri"/>
                <a:sym typeface="Arial"/>
              </a:rPr>
              <a:t>Intergovernmental Panel on Climate Change, Geneva. </a:t>
            </a:r>
            <a:r>
              <a:rPr lang="en" sz="1400" dirty="0">
                <a:solidFill>
                  <a:srgbClr val="000000"/>
                </a:solidFill>
                <a:ea typeface="Arial"/>
                <a:cs typeface="Calibri"/>
                <a:sym typeface="Arial"/>
              </a:rPr>
              <a:t>Geneva.</a:t>
            </a:r>
            <a:r>
              <a:rPr lang="en" sz="1400" u="sng" dirty="0">
                <a:solidFill>
                  <a:srgbClr val="0000FF"/>
                </a:solidFill>
                <a:ea typeface="Arial"/>
                <a:cs typeface="Calibri"/>
                <a:sym typeface="Arial"/>
                <a:hlinkClick r:id="rId3"/>
              </a:rPr>
              <a:t>http://www.ipcc.ch/pdf/supporting-material/uncertainty-guidance-note.pdf</a:t>
            </a:r>
            <a:r>
              <a:rPr lang="en" sz="1400" u="sng" dirty="0">
                <a:solidFill>
                  <a:schemeClr val="hlink"/>
                </a:solidFill>
                <a:latin typeface="Calibri"/>
                <a:ea typeface="Arial"/>
                <a:cs typeface="Calibri"/>
                <a:sym typeface="Arial"/>
                <a:hlinkClick r:id="rId4"/>
              </a:rPr>
              <a:t>.</a:t>
            </a:r>
          </a:p>
          <a:p>
            <a:pPr lvl="0" rtl="0">
              <a:spcBef>
                <a:spcPts val="0"/>
              </a:spcBef>
              <a:spcAft>
                <a:spcPts val="600"/>
              </a:spcAft>
              <a:buClr>
                <a:srgbClr val="000000"/>
              </a:buClr>
              <a:buSzPct val="137500"/>
              <a:buFont typeface="Arial"/>
              <a:buNone/>
            </a:pPr>
            <a:r>
              <a:rPr lang="en" sz="1400" dirty="0">
                <a:solidFill>
                  <a:srgbClr val="000000"/>
                </a:solidFill>
                <a:latin typeface="Calibri"/>
                <a:ea typeface="Arial"/>
                <a:cs typeface="Calibri"/>
                <a:sym typeface="Arial"/>
              </a:rPr>
              <a:t>National Research Council (NRC). 2009. </a:t>
            </a:r>
            <a:r>
              <a:rPr lang="en" sz="1400" i="1" dirty="0">
                <a:solidFill>
                  <a:srgbClr val="000000"/>
                </a:solidFill>
                <a:latin typeface="Calibri"/>
                <a:ea typeface="Arial"/>
                <a:cs typeface="Calibri"/>
                <a:sym typeface="Arial"/>
              </a:rPr>
              <a:t>Informing Decisions in a Changing Climate.</a:t>
            </a:r>
            <a:r>
              <a:rPr lang="en" sz="1400" dirty="0">
                <a:solidFill>
                  <a:srgbClr val="000000"/>
                </a:solidFill>
                <a:latin typeface="Calibri"/>
                <a:ea typeface="Arial"/>
                <a:cs typeface="Calibri"/>
                <a:sym typeface="Arial"/>
              </a:rPr>
              <a:t> Panel on Strategies and Methods for Climate-Related Decision Support, Committee on the Human Dimensions of Global Change. Division of Behavioral and Social Sciences and Education. National Academies Press, Washington, D.C. </a:t>
            </a:r>
            <a:r>
              <a:rPr lang="en" sz="1400" u="sng" dirty="0">
                <a:solidFill>
                  <a:schemeClr val="hlink"/>
                </a:solidFill>
                <a:latin typeface="Calibri"/>
                <a:ea typeface="Arial"/>
                <a:cs typeface="Calibri"/>
                <a:sym typeface="Arial"/>
                <a:hlinkClick r:id="rId5"/>
              </a:rPr>
              <a:t>http://www.nap.edu/openbook.php?record_id=12626&amp;page=R1.</a:t>
            </a:r>
          </a:p>
          <a:p>
            <a:pPr lvl="0" rtl="0">
              <a:spcBef>
                <a:spcPts val="0"/>
              </a:spcBef>
              <a:spcAft>
                <a:spcPts val="600"/>
              </a:spcAft>
              <a:buClr>
                <a:srgbClr val="000000"/>
              </a:buClr>
              <a:buSzPct val="137500"/>
              <a:buFont typeface="Arial"/>
              <a:buNone/>
            </a:pPr>
            <a:r>
              <a:rPr lang="en" sz="1400" dirty="0">
                <a:solidFill>
                  <a:srgbClr val="000000"/>
                </a:solidFill>
                <a:latin typeface="Calibri"/>
                <a:ea typeface="Arial"/>
                <a:cs typeface="Calibri"/>
                <a:sym typeface="Arial"/>
              </a:rPr>
              <a:t>Olmos, S. 2001. </a:t>
            </a:r>
            <a:r>
              <a:rPr lang="en" sz="1400" i="1" dirty="0">
                <a:solidFill>
                  <a:srgbClr val="000000"/>
                </a:solidFill>
                <a:latin typeface="Calibri"/>
                <a:ea typeface="Arial"/>
                <a:cs typeface="Calibri"/>
                <a:sym typeface="Arial"/>
              </a:rPr>
              <a:t>Vulnerability and Adaptation to Climate Change: Concepts, Issues, Assessment Methods.</a:t>
            </a:r>
            <a:r>
              <a:rPr lang="en" sz="1400" dirty="0">
                <a:solidFill>
                  <a:srgbClr val="000000"/>
                </a:solidFill>
                <a:latin typeface="Calibri"/>
                <a:ea typeface="Arial"/>
                <a:cs typeface="Calibri"/>
                <a:sym typeface="Arial"/>
              </a:rPr>
              <a:t> Climate Change Knowledge Network, International Institute for Sustainable Development, Winnipeg.</a:t>
            </a:r>
            <a:r>
              <a:rPr lang="en" sz="1400" u="sng" dirty="0">
                <a:solidFill>
                  <a:schemeClr val="hlink"/>
                </a:solidFill>
                <a:latin typeface="Calibri"/>
                <a:ea typeface="Arial"/>
                <a:cs typeface="Calibri"/>
                <a:sym typeface="Arial"/>
                <a:hlinkClick r:id="rId6"/>
              </a:rPr>
              <a:t>http://www.cckn.net/pdf/va_foundation_final.pdf.</a:t>
            </a:r>
            <a:r>
              <a:rPr lang="en" sz="1400" dirty="0">
                <a:solidFill>
                  <a:srgbClr val="000000"/>
                </a:solidFill>
                <a:latin typeface="Calibri"/>
                <a:ea typeface="Arial"/>
                <a:cs typeface="Calibri"/>
                <a:sym typeface="Arial"/>
              </a:rPr>
              <a:t> United Nations Framework Convention on Climate Change (UNFCCC). 2008. </a:t>
            </a:r>
            <a:r>
              <a:rPr lang="en" sz="1400" i="1" dirty="0">
                <a:solidFill>
                  <a:srgbClr val="000000"/>
                </a:solidFill>
                <a:latin typeface="Calibri"/>
                <a:ea typeface="Arial"/>
                <a:cs typeface="Calibri"/>
                <a:sym typeface="Arial"/>
              </a:rPr>
              <a:t>Compendium on Methods and Tools to Evaluate Impacts of, Vulnerability and Adaptation to, Climate Change.</a:t>
            </a:r>
            <a:r>
              <a:rPr lang="en" sz="1400" dirty="0">
                <a:solidFill>
                  <a:srgbClr val="000000"/>
                </a:solidFill>
                <a:latin typeface="Calibri"/>
                <a:ea typeface="Arial"/>
                <a:cs typeface="Calibri"/>
                <a:sym typeface="Arial"/>
              </a:rPr>
              <a:t>UNFCC, Bonn, Germany.</a:t>
            </a:r>
            <a:r>
              <a:rPr lang="en" sz="1400" u="sng" dirty="0">
                <a:solidFill>
                  <a:schemeClr val="hlink"/>
                </a:solidFill>
                <a:latin typeface="Calibri"/>
                <a:ea typeface="Arial"/>
                <a:cs typeface="Calibri"/>
                <a:sym typeface="Arial"/>
                <a:hlinkClick r:id="rId7"/>
              </a:rPr>
              <a:t>http://unfccc.int/adaptation/nairobi_work_programme/knowledge_resources_and_publications/items/2674.php.</a:t>
            </a:r>
            <a:endParaRPr lang="en" sz="1400" u="sng" dirty="0">
              <a:solidFill>
                <a:schemeClr val="hlink"/>
              </a:solidFill>
              <a:latin typeface="Calibri"/>
              <a:ea typeface="Arial"/>
              <a:cs typeface="Calibri"/>
              <a:sym typeface="Arial"/>
            </a:endParaRPr>
          </a:p>
          <a:p>
            <a:pPr lvl="0">
              <a:spcBef>
                <a:spcPts val="0"/>
              </a:spcBef>
              <a:spcAft>
                <a:spcPts val="600"/>
              </a:spcAft>
              <a:buClr>
                <a:srgbClr val="000000"/>
              </a:buClr>
              <a:buSzPct val="137500"/>
              <a:buNone/>
            </a:pPr>
            <a:r>
              <a:rPr lang="en" sz="1400" dirty="0">
                <a:solidFill>
                  <a:srgbClr val="000000"/>
                </a:solidFill>
                <a:ea typeface="Arial"/>
                <a:cs typeface="Calibri"/>
                <a:sym typeface="Arial"/>
              </a:rPr>
              <a:t>U.S. Environmental Protection Agency (EPA). 2009. </a:t>
            </a:r>
            <a:r>
              <a:rPr lang="en" sz="1400" i="1" dirty="0">
                <a:solidFill>
                  <a:srgbClr val="000000"/>
                </a:solidFill>
                <a:ea typeface="Arial"/>
                <a:cs typeface="Calibri"/>
                <a:sym typeface="Arial"/>
              </a:rPr>
              <a:t>A Framework for Categorizing the Relative Vulnerability of Threatened and Endangered Species to Climate Change. </a:t>
            </a:r>
            <a:r>
              <a:rPr lang="en" sz="1400" dirty="0">
                <a:solidFill>
                  <a:srgbClr val="000000"/>
                </a:solidFill>
                <a:ea typeface="Arial"/>
                <a:cs typeface="Calibri"/>
                <a:sym typeface="Arial"/>
              </a:rPr>
              <a:t>EPA/600/R-09/011. National Center for Environmental Assessment, Washington, D.C. </a:t>
            </a:r>
            <a:r>
              <a:rPr lang="en" sz="1400" u="sng" dirty="0">
                <a:solidFill>
                  <a:schemeClr val="hlink"/>
                </a:solidFill>
                <a:ea typeface="Arial"/>
                <a:cs typeface="Calibri"/>
                <a:sym typeface="Arial"/>
                <a:hlinkClick r:id="rId8"/>
              </a:rPr>
              <a:t>http://www.epa.gov/ncea</a:t>
            </a:r>
            <a:r>
              <a:rPr lang="en" sz="1400" dirty="0">
                <a:solidFill>
                  <a:srgbClr val="000000"/>
                </a:solidFill>
                <a:ea typeface="Arial"/>
                <a:cs typeface="Calibri"/>
                <a:sym typeface="Arial"/>
              </a:rPr>
              <a:t>.</a:t>
            </a:r>
          </a:p>
          <a:p>
            <a:pPr lvl="0">
              <a:spcBef>
                <a:spcPts val="0"/>
              </a:spcBef>
              <a:spcAft>
                <a:spcPts val="600"/>
              </a:spcAft>
              <a:buClr>
                <a:srgbClr val="000000"/>
              </a:buClr>
              <a:buSzPct val="137500"/>
              <a:buNone/>
            </a:pPr>
            <a:r>
              <a:rPr lang="en" sz="1400" dirty="0">
                <a:solidFill>
                  <a:srgbClr val="000000"/>
                </a:solidFill>
                <a:ea typeface="Arial"/>
                <a:cs typeface="Calibri"/>
                <a:sym typeface="Arial"/>
              </a:rPr>
              <a:t>U.S. Global Change Research Program (USGCRP). 2009. </a:t>
            </a:r>
            <a:r>
              <a:rPr lang="en" sz="1400" i="1" dirty="0">
                <a:solidFill>
                  <a:srgbClr val="000000"/>
                </a:solidFill>
                <a:ea typeface="Arial"/>
                <a:cs typeface="Calibri"/>
                <a:sym typeface="Arial"/>
              </a:rPr>
              <a:t>Global Climate Change Impacts in the United States. </a:t>
            </a:r>
            <a:r>
              <a:rPr lang="en" sz="1400" dirty="0">
                <a:solidFill>
                  <a:srgbClr val="000000"/>
                </a:solidFill>
                <a:ea typeface="Arial"/>
                <a:cs typeface="Calibri"/>
                <a:sym typeface="Arial"/>
              </a:rPr>
              <a:t>A report of the USGCRP. USGCRP, Washington, D.C. </a:t>
            </a:r>
            <a:r>
              <a:rPr lang="en" sz="1400" u="sng" dirty="0">
                <a:solidFill>
                  <a:schemeClr val="hlink"/>
                </a:solidFill>
                <a:ea typeface="Arial"/>
                <a:cs typeface="Calibri"/>
                <a:sym typeface="Arial"/>
                <a:hlinkClick r:id="rId9"/>
              </a:rPr>
              <a:t>http://www.globalchange.gov/usimpacts/</a:t>
            </a:r>
            <a:r>
              <a:rPr lang="en" sz="1400" dirty="0">
                <a:solidFill>
                  <a:srgbClr val="000000"/>
                </a:solidFill>
                <a:ea typeface="Arial"/>
                <a:cs typeface="Calibri"/>
                <a:sym typeface="Arial"/>
              </a:rPr>
              <a:t>.</a:t>
            </a:r>
          </a:p>
          <a:p>
            <a:pPr lvl="0">
              <a:spcBef>
                <a:spcPts val="0"/>
              </a:spcBef>
              <a:spcAft>
                <a:spcPts val="600"/>
              </a:spcAft>
              <a:buClr>
                <a:srgbClr val="000000"/>
              </a:buClr>
              <a:buSzPct val="137500"/>
              <a:buNone/>
            </a:pPr>
            <a:r>
              <a:rPr lang="en" sz="1400" dirty="0">
                <a:solidFill>
                  <a:srgbClr val="000000"/>
                </a:solidFill>
                <a:ea typeface="Arial"/>
                <a:cs typeface="Calibri"/>
                <a:sym typeface="Arial"/>
              </a:rPr>
              <a:t>Williams, S.E., L.P. Shoo, J.L. Isaac, A.A. Hoffmann, and G. Langham. 2008. Towards an integrated framework for assessing the vulnerability of species to climate change. </a:t>
            </a:r>
            <a:r>
              <a:rPr lang="en" sz="1400" i="1" dirty="0">
                <a:solidFill>
                  <a:srgbClr val="000000"/>
                </a:solidFill>
                <a:ea typeface="Arial"/>
                <a:cs typeface="Calibri"/>
                <a:sym typeface="Arial"/>
              </a:rPr>
              <a:t>PloS Biology</a:t>
            </a:r>
            <a:r>
              <a:rPr lang="en" sz="1400" dirty="0">
                <a:solidFill>
                  <a:srgbClr val="000000"/>
                </a:solidFill>
                <a:ea typeface="Arial"/>
                <a:cs typeface="Calibri"/>
                <a:sym typeface="Arial"/>
              </a:rPr>
              <a:t> 6: 2621–2626.</a:t>
            </a:r>
            <a:r>
              <a:rPr lang="en" sz="1400" u="sng" dirty="0">
                <a:solidFill>
                  <a:schemeClr val="hlink"/>
                </a:solidFill>
                <a:ea typeface="Arial"/>
                <a:cs typeface="Calibri"/>
                <a:sym typeface="Arial"/>
                <a:hlinkClick r:id="rId10"/>
              </a:rPr>
              <a:t>http://www.plosbiology.org/article/info:doi/10.1371/journal.pbio.0060325</a:t>
            </a:r>
            <a:r>
              <a:rPr lang="en" sz="1400" dirty="0">
                <a:solidFill>
                  <a:srgbClr val="000000"/>
                </a:solidFill>
                <a:ea typeface="Arial"/>
                <a:cs typeface="Calibri"/>
                <a:sym typeface="Arial"/>
              </a:rPr>
              <a:t>.</a:t>
            </a:r>
          </a:p>
          <a:p>
            <a:pPr lvl="0" rtl="0">
              <a:spcBef>
                <a:spcPts val="0"/>
              </a:spcBef>
              <a:spcAft>
                <a:spcPts val="600"/>
              </a:spcAft>
              <a:buClr>
                <a:srgbClr val="000000"/>
              </a:buClr>
              <a:buSzPct val="137500"/>
              <a:buFont typeface="Arial"/>
              <a:buNone/>
            </a:pPr>
            <a:r>
              <a:rPr lang="en" sz="1400" dirty="0">
                <a:solidFill>
                  <a:srgbClr val="000000"/>
                </a:solidFill>
                <a:latin typeface="Calibri"/>
                <a:ea typeface="Arial"/>
                <a:cs typeface="Calibri"/>
                <a:sym typeface="Arial"/>
              </a:rPr>
              <a:t>.</a:t>
            </a:r>
          </a:p>
        </p:txBody>
      </p:sp>
      <p:sp>
        <p:nvSpPr>
          <p:cNvPr id="925" name="Shape 925"/>
          <p:cNvSpPr txBox="1">
            <a:spLocks noGrp="1"/>
          </p:cNvSpPr>
          <p:nvPr>
            <p:ph type="title"/>
          </p:nvPr>
        </p:nvSpPr>
        <p:spPr>
          <a:prstGeom prst="rect">
            <a:avLst/>
          </a:prstGeom>
        </p:spPr>
        <p:txBody>
          <a:bodyPr vert="horz" lIns="91425" tIns="91425" rIns="91425" bIns="91425" rtlCol="0" anchor="ctr" anchorCtr="0">
            <a:noAutofit/>
          </a:bodyPr>
          <a:lstStyle/>
          <a:p>
            <a:pPr>
              <a:buNone/>
            </a:pPr>
            <a:r>
              <a:rPr lang="en" dirty="0"/>
              <a:t>References</a:t>
            </a:r>
          </a:p>
        </p:txBody>
      </p:sp>
    </p:spTree>
    <p:extLst>
      <p:ext uri="{BB962C8B-B14F-4D97-AF65-F5344CB8AC3E}">
        <p14:creationId xmlns:p14="http://schemas.microsoft.com/office/powerpoint/2010/main" val="1424007271"/>
      </p:ext>
    </p:extLst>
  </p:cSld>
  <p:clrMapOvr>
    <a:masterClrMapping/>
  </p:clrMapOvr>
  <p:transition spd="slow">
    <p:cu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6" name="Shape 926"/>
          <p:cNvSpPr txBox="1">
            <a:spLocks noGrp="1"/>
          </p:cNvSpPr>
          <p:nvPr>
            <p:ph idx="1"/>
          </p:nvPr>
        </p:nvSpPr>
        <p:spPr>
          <a:xfrm>
            <a:off x="838200" y="1333500"/>
            <a:ext cx="10515600" cy="5467350"/>
          </a:xfrm>
          <a:prstGeom prst="rect">
            <a:avLst/>
          </a:prstGeom>
        </p:spPr>
        <p:txBody>
          <a:bodyPr vert="horz" lIns="91425" tIns="91425" rIns="91425" bIns="91425" rtlCol="0" anchor="t" anchorCtr="0">
            <a:noAutofit/>
          </a:bodyPr>
          <a:lstStyle/>
          <a:p>
            <a:pPr lvl="0" rtl="0">
              <a:spcBef>
                <a:spcPts val="0"/>
              </a:spcBef>
              <a:spcAft>
                <a:spcPts val="600"/>
              </a:spcAft>
              <a:buClr>
                <a:srgbClr val="000000"/>
              </a:buClr>
              <a:buSzPct val="137500"/>
              <a:buFont typeface="Arial"/>
              <a:buNone/>
            </a:pPr>
            <a:r>
              <a:rPr lang="en" sz="1400" b="1" dirty="0">
                <a:solidFill>
                  <a:srgbClr val="000000"/>
                </a:solidFill>
                <a:latin typeface="Calibri"/>
                <a:ea typeface="Arial"/>
                <a:cs typeface="Calibri"/>
                <a:sym typeface="Arial"/>
              </a:rPr>
              <a:t>General Climate Change Adaptation Principles and Planning</a:t>
            </a:r>
          </a:p>
          <a:p>
            <a:pPr lvl="0" rtl="0">
              <a:spcBef>
                <a:spcPts val="0"/>
              </a:spcBef>
              <a:spcAft>
                <a:spcPts val="600"/>
              </a:spcAft>
              <a:buClr>
                <a:srgbClr val="000000"/>
              </a:buClr>
              <a:buSzPct val="137500"/>
              <a:buFont typeface="Arial"/>
              <a:buNone/>
            </a:pPr>
            <a:r>
              <a:rPr lang="en" sz="1400" dirty="0">
                <a:solidFill>
                  <a:srgbClr val="000000"/>
                </a:solidFill>
                <a:latin typeface="Calibri"/>
                <a:ea typeface="Arial"/>
                <a:cs typeface="Calibri"/>
                <a:sym typeface="Arial"/>
              </a:rPr>
              <a:t>Association of Fish and Wildlife Agencies (AFWA). 2009. </a:t>
            </a:r>
            <a:r>
              <a:rPr lang="en" sz="1400" i="1" dirty="0">
                <a:solidFill>
                  <a:srgbClr val="000000"/>
                </a:solidFill>
                <a:latin typeface="Calibri"/>
                <a:ea typeface="Arial"/>
                <a:cs typeface="Calibri"/>
                <a:sym typeface="Arial"/>
              </a:rPr>
              <a:t>Voluntary Guidance for States to Incorporate Climate Change into State Wildlife Action Plans and Other Management Plans.</a:t>
            </a:r>
            <a:r>
              <a:rPr lang="en" sz="1400" dirty="0">
                <a:solidFill>
                  <a:srgbClr val="000000"/>
                </a:solidFill>
                <a:latin typeface="Calibri"/>
                <a:ea typeface="Arial"/>
                <a:cs typeface="Calibri"/>
                <a:sym typeface="Arial"/>
              </a:rPr>
              <a:t> AFWA, Washington, D.C.</a:t>
            </a:r>
            <a:r>
              <a:rPr lang="en" sz="1400" u="sng" dirty="0">
                <a:solidFill>
                  <a:schemeClr val="hlink"/>
                </a:solidFill>
                <a:latin typeface="Calibri"/>
                <a:ea typeface="Arial"/>
                <a:cs typeface="Calibri"/>
                <a:sym typeface="Arial"/>
                <a:hlinkClick r:id="rId3"/>
              </a:rPr>
              <a:t>http://www.fishwildlife.org/pdfs/ClimateChangeGuidance%20Document_Final_reduced%20size.pdf</a:t>
            </a:r>
            <a:r>
              <a:rPr lang="en" sz="1400" dirty="0">
                <a:solidFill>
                  <a:srgbClr val="000000"/>
                </a:solidFill>
                <a:latin typeface="Calibri"/>
                <a:ea typeface="Arial"/>
                <a:cs typeface="Calibri"/>
                <a:sym typeface="Arial"/>
              </a:rPr>
              <a:t>.</a:t>
            </a:r>
          </a:p>
          <a:p>
            <a:pPr lvl="0" rtl="0">
              <a:spcBef>
                <a:spcPts val="0"/>
              </a:spcBef>
              <a:spcAft>
                <a:spcPts val="600"/>
              </a:spcAft>
              <a:buClr>
                <a:srgbClr val="000000"/>
              </a:buClr>
              <a:buSzPct val="137500"/>
              <a:buFont typeface="Arial"/>
              <a:buNone/>
            </a:pPr>
            <a:r>
              <a:rPr lang="en" sz="1400" dirty="0">
                <a:solidFill>
                  <a:srgbClr val="000000"/>
                </a:solidFill>
                <a:latin typeface="Calibri"/>
                <a:ea typeface="Arial"/>
                <a:cs typeface="Calibri"/>
                <a:sym typeface="Arial"/>
              </a:rPr>
              <a:t>Glick, P., A. Staudt, and B. Stein. 2009. </a:t>
            </a:r>
            <a:r>
              <a:rPr lang="en" sz="1400" i="1" dirty="0">
                <a:solidFill>
                  <a:srgbClr val="000000"/>
                </a:solidFill>
                <a:latin typeface="Calibri"/>
                <a:ea typeface="Arial"/>
                <a:cs typeface="Calibri"/>
                <a:sym typeface="Arial"/>
              </a:rPr>
              <a:t>A New Era for Conservation: Review of Climate Change Adaptation Literature.</a:t>
            </a:r>
            <a:r>
              <a:rPr lang="en" sz="1400" dirty="0">
                <a:solidFill>
                  <a:srgbClr val="000000"/>
                </a:solidFill>
                <a:latin typeface="Calibri"/>
                <a:ea typeface="Arial"/>
                <a:cs typeface="Calibri"/>
                <a:sym typeface="Arial"/>
              </a:rPr>
              <a:t>National Wildlife Federation, Washington, D.C. http://www.nwf.org/News-and-Magazines/Media-Center/Reports/Archive/2009/~/media/PDFs/Global Warming/Reports/CimateChangeAdaptationLiterature</a:t>
            </a:r>
          </a:p>
          <a:p>
            <a:pPr lvl="0" rtl="0">
              <a:spcBef>
                <a:spcPts val="0"/>
              </a:spcBef>
              <a:spcAft>
                <a:spcPts val="600"/>
              </a:spcAft>
              <a:buClr>
                <a:srgbClr val="000000"/>
              </a:buClr>
              <a:buSzPct val="137500"/>
              <a:buFont typeface="Arial"/>
              <a:buNone/>
            </a:pPr>
            <a:r>
              <a:rPr lang="en" sz="1400" dirty="0">
                <a:solidFill>
                  <a:srgbClr val="000000"/>
                </a:solidFill>
                <a:latin typeface="Calibri"/>
                <a:ea typeface="Arial"/>
                <a:cs typeface="Calibri"/>
                <a:sym typeface="Arial"/>
              </a:rPr>
              <a:t>Review.ashx.</a:t>
            </a:r>
          </a:p>
          <a:p>
            <a:pPr lvl="0" rtl="0">
              <a:spcBef>
                <a:spcPts val="0"/>
              </a:spcBef>
              <a:spcAft>
                <a:spcPts val="600"/>
              </a:spcAft>
              <a:buClr>
                <a:srgbClr val="000000"/>
              </a:buClr>
              <a:buSzPct val="137500"/>
              <a:buFont typeface="Arial"/>
              <a:buNone/>
            </a:pPr>
            <a:r>
              <a:rPr lang="en" sz="1400" dirty="0">
                <a:solidFill>
                  <a:srgbClr val="000000"/>
                </a:solidFill>
                <a:latin typeface="Calibri"/>
                <a:ea typeface="Arial"/>
                <a:cs typeface="Calibri"/>
                <a:sym typeface="Arial"/>
              </a:rPr>
              <a:t>Groves, C., M. Anderson, C. Enquist, E. Girvetz, T. Sandwith, L. Schwarz, and R. Shaw. 2010. </a:t>
            </a:r>
            <a:r>
              <a:rPr lang="en" sz="1400" i="1" dirty="0">
                <a:solidFill>
                  <a:srgbClr val="000000"/>
                </a:solidFill>
                <a:latin typeface="Calibri"/>
                <a:ea typeface="Arial"/>
                <a:cs typeface="Calibri"/>
                <a:sym typeface="Arial"/>
              </a:rPr>
              <a:t>Climate Change and Conservation: A Primer for Assessing Impacts and Advancing Ecosystem-based Adaptation in The Nature Conservancy.</a:t>
            </a:r>
            <a:r>
              <a:rPr lang="en" sz="1400" dirty="0">
                <a:solidFill>
                  <a:srgbClr val="000000"/>
                </a:solidFill>
                <a:latin typeface="Calibri"/>
                <a:ea typeface="Arial"/>
                <a:cs typeface="Calibri"/>
                <a:sym typeface="Arial"/>
              </a:rPr>
              <a:t>The Nature Conservancy, Arlington, VA. </a:t>
            </a:r>
            <a:r>
              <a:rPr lang="en" sz="1400" u="sng" dirty="0">
                <a:solidFill>
                  <a:schemeClr val="hlink"/>
                </a:solidFill>
                <a:latin typeface="Calibri"/>
                <a:ea typeface="Arial"/>
                <a:cs typeface="Calibri"/>
                <a:sym typeface="Arial"/>
                <a:hlinkClick r:id="rId4"/>
              </a:rPr>
              <a:t>http://conserveonline.org/workspaces/climateadaptation/documents/a-primer-for-assessing-impacts/view.html.</a:t>
            </a:r>
            <a:endParaRPr lang="en" sz="1400" u="sng" dirty="0">
              <a:solidFill>
                <a:schemeClr val="hlink"/>
              </a:solidFill>
              <a:latin typeface="Calibri"/>
              <a:ea typeface="Arial"/>
              <a:cs typeface="Calibri"/>
              <a:sym typeface="Arial"/>
            </a:endParaRPr>
          </a:p>
          <a:p>
            <a:pPr lvl="0" rtl="0">
              <a:spcBef>
                <a:spcPts val="0"/>
              </a:spcBef>
              <a:spcAft>
                <a:spcPts val="600"/>
              </a:spcAft>
              <a:buClr>
                <a:srgbClr val="000000"/>
              </a:buClr>
              <a:buSzPct val="137500"/>
              <a:buFont typeface="Arial"/>
              <a:buNone/>
            </a:pPr>
            <a:endParaRPr lang="en" sz="1400" u="sng" dirty="0">
              <a:solidFill>
                <a:schemeClr val="hlink"/>
              </a:solidFill>
              <a:latin typeface="Calibri"/>
              <a:cs typeface="Calibri"/>
              <a:sym typeface="Arial"/>
            </a:endParaRPr>
          </a:p>
          <a:p>
            <a:pPr lvl="0">
              <a:spcBef>
                <a:spcPts val="0"/>
              </a:spcBef>
              <a:spcAft>
                <a:spcPts val="600"/>
              </a:spcAft>
              <a:buClr>
                <a:srgbClr val="000000"/>
              </a:buClr>
              <a:buSzPct val="137500"/>
              <a:buNone/>
            </a:pPr>
            <a:r>
              <a:rPr lang="en" sz="1400" b="1" dirty="0">
                <a:solidFill>
                  <a:srgbClr val="000000"/>
                </a:solidFill>
                <a:ea typeface="Arial"/>
                <a:cs typeface="Calibri"/>
                <a:sym typeface="Arial"/>
              </a:rPr>
              <a:t>General Climate Change Adaptation Principles and Planning</a:t>
            </a:r>
          </a:p>
          <a:p>
            <a:pPr lvl="0">
              <a:spcBef>
                <a:spcPts val="0"/>
              </a:spcBef>
              <a:spcAft>
                <a:spcPts val="600"/>
              </a:spcAft>
              <a:buClr>
                <a:srgbClr val="000000"/>
              </a:buClr>
              <a:buSzPct val="137500"/>
              <a:buNone/>
            </a:pPr>
            <a:r>
              <a:rPr lang="en" sz="1400" dirty="0">
                <a:solidFill>
                  <a:srgbClr val="000000"/>
                </a:solidFill>
                <a:ea typeface="Arial"/>
                <a:cs typeface="Calibri"/>
                <a:sym typeface="Arial"/>
              </a:rPr>
              <a:t>Heller, N.E., and E.S. Zavaleta. 2009. Biodiversity management in the face of climate change: A review of 22 years of recommendations. </a:t>
            </a:r>
            <a:r>
              <a:rPr lang="en" sz="1400" i="1" dirty="0">
                <a:solidFill>
                  <a:srgbClr val="000000"/>
                </a:solidFill>
                <a:ea typeface="Arial"/>
                <a:cs typeface="Calibri"/>
                <a:sym typeface="Arial"/>
              </a:rPr>
              <a:t>Biological Conservation </a:t>
            </a:r>
            <a:r>
              <a:rPr lang="en" sz="1400" dirty="0">
                <a:solidFill>
                  <a:srgbClr val="000000"/>
                </a:solidFill>
                <a:ea typeface="Arial"/>
                <a:cs typeface="Calibri"/>
                <a:sym typeface="Arial"/>
              </a:rPr>
              <a:t>142: 14–32.</a:t>
            </a:r>
            <a:r>
              <a:rPr lang="en" sz="1400" u="sng" dirty="0">
                <a:solidFill>
                  <a:schemeClr val="hlink"/>
                </a:solidFill>
                <a:ea typeface="Arial"/>
                <a:cs typeface="Calibri"/>
                <a:sym typeface="Arial"/>
                <a:hlinkClick r:id="rId5"/>
              </a:rPr>
              <a:t>http://www.lagunadesantarosa.org/knowledgebase/sites/default/files/Heller%20and%20Zavaleta%202009.pdf</a:t>
            </a:r>
            <a:r>
              <a:rPr lang="en" sz="1400" dirty="0">
                <a:solidFill>
                  <a:srgbClr val="000000"/>
                </a:solidFill>
                <a:ea typeface="Arial"/>
                <a:cs typeface="Calibri"/>
                <a:sym typeface="Arial"/>
              </a:rPr>
              <a:t>.</a:t>
            </a:r>
          </a:p>
          <a:p>
            <a:pPr lvl="0">
              <a:spcBef>
                <a:spcPts val="0"/>
              </a:spcBef>
              <a:spcAft>
                <a:spcPts val="600"/>
              </a:spcAft>
              <a:buClr>
                <a:srgbClr val="000000"/>
              </a:buClr>
              <a:buSzPct val="137500"/>
              <a:buNone/>
            </a:pPr>
            <a:r>
              <a:rPr lang="en" sz="1400" dirty="0">
                <a:solidFill>
                  <a:srgbClr val="000000"/>
                </a:solidFill>
                <a:ea typeface="Arial"/>
                <a:cs typeface="Calibri"/>
                <a:sym typeface="Arial"/>
              </a:rPr>
              <a:t>Lawler, J.J. 2009. Climate change adaptation strategies for resource management and conservation planning. </a:t>
            </a:r>
            <a:r>
              <a:rPr lang="en" sz="1400" i="1" dirty="0">
                <a:solidFill>
                  <a:srgbClr val="000000"/>
                </a:solidFill>
                <a:ea typeface="Arial"/>
                <a:cs typeface="Calibri"/>
                <a:sym typeface="Arial"/>
              </a:rPr>
              <a:t>Annals of the New York Academy of Sciences</a:t>
            </a:r>
            <a:r>
              <a:rPr lang="en" sz="1400" dirty="0">
                <a:solidFill>
                  <a:srgbClr val="000000"/>
                </a:solidFill>
                <a:ea typeface="Arial"/>
                <a:cs typeface="Calibri"/>
                <a:sym typeface="Arial"/>
              </a:rPr>
              <a:t> 1162: 79–98. </a:t>
            </a:r>
            <a:r>
              <a:rPr lang="en" sz="1400" u="sng" dirty="0">
                <a:solidFill>
                  <a:schemeClr val="hlink"/>
                </a:solidFill>
                <a:ea typeface="Arial"/>
                <a:cs typeface="Calibri"/>
                <a:sym typeface="Arial"/>
                <a:hlinkClick r:id="rId6"/>
              </a:rPr>
              <a:t>http://training.fws.gov/branchsites/lkm/climate_change/june_09/cc-adaptreview.pdf.</a:t>
            </a:r>
          </a:p>
          <a:p>
            <a:pPr lvl="0">
              <a:spcBef>
                <a:spcPts val="0"/>
              </a:spcBef>
              <a:spcAft>
                <a:spcPts val="600"/>
              </a:spcAft>
              <a:buClr>
                <a:srgbClr val="000000"/>
              </a:buClr>
              <a:buSzPct val="137500"/>
              <a:buNone/>
            </a:pPr>
            <a:r>
              <a:rPr lang="en" sz="1400" dirty="0">
                <a:solidFill>
                  <a:srgbClr val="000000"/>
                </a:solidFill>
                <a:ea typeface="Arial"/>
                <a:cs typeface="Calibri"/>
                <a:sym typeface="Arial"/>
              </a:rPr>
              <a:t>Mawdsley, J.R., R. O’Malley, and D.S. Ojima. 2009. A review of climate-change adaptation strategies for wildlife management and biodiversity conservation. </a:t>
            </a:r>
            <a:r>
              <a:rPr lang="en" sz="1400" i="1" dirty="0">
                <a:solidFill>
                  <a:srgbClr val="000000"/>
                </a:solidFill>
                <a:ea typeface="Arial"/>
                <a:cs typeface="Calibri"/>
                <a:sym typeface="Arial"/>
              </a:rPr>
              <a:t>Conservation Biology</a:t>
            </a:r>
            <a:r>
              <a:rPr lang="en" sz="1400" dirty="0">
                <a:solidFill>
                  <a:srgbClr val="000000"/>
                </a:solidFill>
                <a:ea typeface="Arial"/>
                <a:cs typeface="Calibri"/>
                <a:sym typeface="Arial"/>
              </a:rPr>
              <a:t> 23: 1080–1089.</a:t>
            </a:r>
            <a:r>
              <a:rPr lang="en" sz="1400" u="sng" dirty="0">
                <a:solidFill>
                  <a:schemeClr val="hlink"/>
                </a:solidFill>
                <a:ea typeface="Arial"/>
                <a:cs typeface="Calibri"/>
                <a:sym typeface="Arial"/>
                <a:hlinkClick r:id="rId7"/>
              </a:rPr>
              <a:t>http://cses.washington.edu/cig/outreach/seminarfiles/2009seminars/Mawdsley-etal-2009.pdf</a:t>
            </a:r>
            <a:r>
              <a:rPr lang="en" sz="1400" dirty="0">
                <a:solidFill>
                  <a:srgbClr val="000000"/>
                </a:solidFill>
                <a:ea typeface="Arial"/>
                <a:cs typeface="Calibri"/>
                <a:sym typeface="Arial"/>
              </a:rPr>
              <a:t>.</a:t>
            </a:r>
          </a:p>
        </p:txBody>
      </p:sp>
      <p:sp>
        <p:nvSpPr>
          <p:cNvPr id="5" name="Shape 925"/>
          <p:cNvSpPr txBox="1">
            <a:spLocks noGrp="1"/>
          </p:cNvSpPr>
          <p:nvPr>
            <p:ph type="title"/>
          </p:nvPr>
        </p:nvSpPr>
        <p:spPr>
          <a:prstGeom prst="rect">
            <a:avLst/>
          </a:prstGeom>
        </p:spPr>
        <p:txBody>
          <a:bodyPr vert="horz" lIns="91425" tIns="91425" rIns="91425" bIns="91425" rtlCol="0" anchor="ctr" anchorCtr="0">
            <a:noAutofit/>
          </a:bodyPr>
          <a:lstStyle/>
          <a:p>
            <a:pPr>
              <a:buNone/>
            </a:pPr>
            <a:r>
              <a:rPr lang="en" dirty="0"/>
              <a:t>References</a:t>
            </a:r>
          </a:p>
        </p:txBody>
      </p:sp>
    </p:spTree>
    <p:extLst>
      <p:ext uri="{BB962C8B-B14F-4D97-AF65-F5344CB8AC3E}">
        <p14:creationId xmlns:p14="http://schemas.microsoft.com/office/powerpoint/2010/main" val="63621135"/>
      </p:ext>
    </p:extLst>
  </p:cSld>
  <p:clrMapOvr>
    <a:masterClrMapping/>
  </p:clrMapOvr>
  <p:transition spd="slow">
    <p:cu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6" name="Shape 926"/>
          <p:cNvSpPr txBox="1">
            <a:spLocks noGrp="1"/>
          </p:cNvSpPr>
          <p:nvPr>
            <p:ph idx="1"/>
          </p:nvPr>
        </p:nvSpPr>
        <p:spPr>
          <a:prstGeom prst="rect">
            <a:avLst/>
          </a:prstGeom>
        </p:spPr>
        <p:txBody>
          <a:bodyPr vert="horz" lIns="91425" tIns="91425" rIns="91425" bIns="91425" rtlCol="0" anchor="t" anchorCtr="0">
            <a:noAutofit/>
          </a:bodyPr>
          <a:lstStyle/>
          <a:p>
            <a:pPr lvl="0" rtl="0">
              <a:buClr>
                <a:srgbClr val="000000"/>
              </a:buClr>
              <a:buSzPct val="137500"/>
              <a:buFont typeface="Arial"/>
              <a:buNone/>
            </a:pPr>
            <a:r>
              <a:rPr lang="en" sz="1400" b="1" dirty="0">
                <a:solidFill>
                  <a:srgbClr val="000000"/>
                </a:solidFill>
                <a:latin typeface="Calibri"/>
                <a:ea typeface="Arial"/>
                <a:cs typeface="Calibri"/>
                <a:sym typeface="Arial"/>
              </a:rPr>
              <a:t>General Climate Change Adaptation Principles and Planning</a:t>
            </a:r>
          </a:p>
          <a:p>
            <a:pPr lvl="0" rtl="0">
              <a:buClr>
                <a:srgbClr val="000000"/>
              </a:buClr>
              <a:buSzPct val="137500"/>
              <a:buFont typeface="Arial"/>
              <a:buNone/>
            </a:pPr>
            <a:r>
              <a:rPr lang="en" sz="1400" dirty="0">
                <a:solidFill>
                  <a:srgbClr val="000000"/>
                </a:solidFill>
                <a:latin typeface="Calibri"/>
                <a:ea typeface="Arial"/>
                <a:cs typeface="Calibri"/>
                <a:sym typeface="Arial"/>
              </a:rPr>
              <a:t>National Research Council (NRC). 2010. </a:t>
            </a:r>
            <a:r>
              <a:rPr lang="en" sz="1400" i="1" dirty="0">
                <a:solidFill>
                  <a:srgbClr val="000000"/>
                </a:solidFill>
                <a:latin typeface="Calibri"/>
                <a:ea typeface="Arial"/>
                <a:cs typeface="Calibri"/>
                <a:sym typeface="Arial"/>
              </a:rPr>
              <a:t>Adapting to the Impacts of Climate Change.</a:t>
            </a:r>
            <a:r>
              <a:rPr lang="en" sz="1400" dirty="0">
                <a:solidFill>
                  <a:srgbClr val="000000"/>
                </a:solidFill>
                <a:latin typeface="Calibri"/>
                <a:ea typeface="Arial"/>
                <a:cs typeface="Calibri"/>
                <a:sym typeface="Arial"/>
              </a:rPr>
              <a:t> America’s Climate Choices: Panel on Adapting to the Impacts of Climate Change. National Academies Press, Washington, D.C.</a:t>
            </a:r>
            <a:r>
              <a:rPr lang="en" sz="1400" u="sng" dirty="0">
                <a:solidFill>
                  <a:schemeClr val="hlink"/>
                </a:solidFill>
                <a:latin typeface="Calibri"/>
                <a:ea typeface="Arial"/>
                <a:cs typeface="Calibri"/>
                <a:sym typeface="Arial"/>
                <a:hlinkClick r:id="rId3"/>
              </a:rPr>
              <a:t>http://americasclimatechoices.org/paneladaptation.shtml</a:t>
            </a:r>
            <a:r>
              <a:rPr lang="en" sz="1400" dirty="0">
                <a:solidFill>
                  <a:srgbClr val="000000"/>
                </a:solidFill>
                <a:latin typeface="Calibri"/>
                <a:ea typeface="Arial"/>
                <a:cs typeface="Calibri"/>
                <a:sym typeface="Arial"/>
              </a:rPr>
              <a:t>.</a:t>
            </a:r>
          </a:p>
          <a:p>
            <a:pPr lvl="0" rtl="0">
              <a:buClr>
                <a:srgbClr val="000000"/>
              </a:buClr>
              <a:buSzPct val="137500"/>
              <a:buFont typeface="Arial"/>
              <a:buNone/>
            </a:pPr>
            <a:r>
              <a:rPr lang="en" sz="1400" dirty="0">
                <a:solidFill>
                  <a:srgbClr val="000000"/>
                </a:solidFill>
                <a:latin typeface="Calibri"/>
                <a:ea typeface="Arial"/>
                <a:cs typeface="Calibri"/>
                <a:sym typeface="Arial"/>
              </a:rPr>
              <a:t>U.S. Climate Change Science Program (U.S. CCSP). 2008. </a:t>
            </a:r>
            <a:r>
              <a:rPr lang="en" sz="1400" i="1" dirty="0">
                <a:solidFill>
                  <a:srgbClr val="000000"/>
                </a:solidFill>
                <a:latin typeface="Calibri"/>
                <a:ea typeface="Arial"/>
                <a:cs typeface="Calibri"/>
                <a:sym typeface="Arial"/>
              </a:rPr>
              <a:t>Preliminary Review of Adaptation Options for Climate-sensitive Ecosystems and Resources.</a:t>
            </a:r>
            <a:r>
              <a:rPr lang="en" sz="1400" dirty="0">
                <a:solidFill>
                  <a:srgbClr val="000000"/>
                </a:solidFill>
                <a:latin typeface="Calibri"/>
                <a:ea typeface="Arial"/>
                <a:cs typeface="Calibri"/>
                <a:sym typeface="Arial"/>
              </a:rPr>
              <a:t> A report by the U.S. Climate Change Science Program and the Subcommittee on Global Change Research. S.H. Julius and J.M. West (eds.); J.S. Baron et al. (authors). U.S. EPA, Washington, D.C.</a:t>
            </a:r>
            <a:r>
              <a:rPr lang="en" sz="1400" u="sng" dirty="0">
                <a:solidFill>
                  <a:schemeClr val="hlink"/>
                </a:solidFill>
                <a:latin typeface="Calibri"/>
                <a:ea typeface="Arial"/>
                <a:cs typeface="Calibri"/>
                <a:sym typeface="Arial"/>
                <a:hlinkClick r:id="rId4"/>
              </a:rPr>
              <a:t>http://downloads.climatescience.gov/sap/sap4-4/sap4-4-final-report-all.pdf</a:t>
            </a:r>
            <a:r>
              <a:rPr lang="en" sz="1400" dirty="0">
                <a:solidFill>
                  <a:srgbClr val="000000"/>
                </a:solidFill>
                <a:latin typeface="Calibri"/>
                <a:ea typeface="Arial"/>
                <a:cs typeface="Calibri"/>
                <a:sym typeface="Arial"/>
              </a:rPr>
              <a:t>.</a:t>
            </a:r>
          </a:p>
          <a:p>
            <a:pPr marL="0" indent="0">
              <a:buNone/>
            </a:pPr>
            <a:endParaRPr sz="1400" dirty="0">
              <a:latin typeface="Calibri"/>
              <a:cs typeface="Calibri"/>
            </a:endParaRPr>
          </a:p>
        </p:txBody>
      </p:sp>
      <p:sp>
        <p:nvSpPr>
          <p:cNvPr id="5" name="Shape 925"/>
          <p:cNvSpPr txBox="1">
            <a:spLocks noGrp="1"/>
          </p:cNvSpPr>
          <p:nvPr>
            <p:ph type="title"/>
          </p:nvPr>
        </p:nvSpPr>
        <p:spPr>
          <a:prstGeom prst="rect">
            <a:avLst/>
          </a:prstGeom>
        </p:spPr>
        <p:txBody>
          <a:bodyPr vert="horz" lIns="91425" tIns="91425" rIns="91425" bIns="91425" rtlCol="0" anchor="ctr" anchorCtr="0">
            <a:noAutofit/>
          </a:bodyPr>
          <a:lstStyle/>
          <a:p>
            <a:pPr>
              <a:buNone/>
            </a:pPr>
            <a:r>
              <a:rPr lang="en" dirty="0"/>
              <a:t>References</a:t>
            </a:r>
          </a:p>
        </p:txBody>
      </p:sp>
    </p:spTree>
    <p:extLst>
      <p:ext uri="{BB962C8B-B14F-4D97-AF65-F5344CB8AC3E}">
        <p14:creationId xmlns:p14="http://schemas.microsoft.com/office/powerpoint/2010/main" val="872776787"/>
      </p:ext>
    </p:extLst>
  </p:cSld>
  <p:clrMapOvr>
    <a:masterClrMapping/>
  </p:clrMapOvr>
  <p:transition spd="slow">
    <p:cu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95737" y="1567542"/>
            <a:ext cx="10846319" cy="4949371"/>
          </a:xfrm>
        </p:spPr>
        <p:txBody>
          <a:bodyPr>
            <a:noAutofit/>
          </a:bodyPr>
          <a:lstStyle/>
          <a:p>
            <a:pPr marL="0" indent="0">
              <a:buNone/>
            </a:pPr>
            <a:r>
              <a:rPr lang="en-US" sz="2000" dirty="0"/>
              <a:t>The curriculum of USAID’s Climate-Resilient Ecosystems and Livelihoods (CREL) in Bangladesh is a free resource of teaching materials for university professors, teachers and climate change training experts.</a:t>
            </a:r>
          </a:p>
          <a:p>
            <a:pPr marL="0" indent="0">
              <a:buNone/>
            </a:pPr>
            <a:r>
              <a:rPr lang="en-US" sz="2000" dirty="0"/>
              <a:t>Reproduction of CREL’s curriculum </a:t>
            </a:r>
            <a:r>
              <a:rPr lang="de-DE" sz="2000" dirty="0"/>
              <a:t>materials </a:t>
            </a:r>
            <a:r>
              <a:rPr lang="en-US" sz="2000" dirty="0"/>
              <a:t>for educational or other non-commercial purposes is authorized without prior written permission from the copyright holder, provided the source is fully acknowledged.</a:t>
            </a:r>
          </a:p>
          <a:p>
            <a:pPr marL="0" indent="0">
              <a:buNone/>
            </a:pPr>
            <a:endParaRPr lang="de-DE" sz="2000" dirty="0"/>
          </a:p>
          <a:p>
            <a:pPr marL="0" indent="0">
              <a:buNone/>
            </a:pPr>
            <a:r>
              <a:rPr lang="de-DE" sz="2000" b="1" dirty="0"/>
              <a:t>Suggested citation</a:t>
            </a:r>
            <a:r>
              <a:rPr lang="de-DE" sz="2000" dirty="0"/>
              <a:t>: USAID. 2016. </a:t>
            </a:r>
            <a:r>
              <a:rPr lang="de-DE" sz="2000" i="1" dirty="0"/>
              <a:t>Bangladesh Climate-Resilient </a:t>
            </a:r>
            <a:r>
              <a:rPr lang="de-DE" sz="2000" i="1"/>
              <a:t>Ecosystem Curriculum (BACUM)</a:t>
            </a:r>
            <a:r>
              <a:rPr lang="de-DE" sz="2000"/>
              <a:t>. </a:t>
            </a:r>
            <a:r>
              <a:rPr lang="de-DE" sz="2000" dirty="0"/>
              <a:t>USAID‘s Climate-Resilient </a:t>
            </a:r>
            <a:r>
              <a:rPr lang="en-US" sz="2000" dirty="0"/>
              <a:t>Ecosystems and Livelihoods (CREL) Project. </a:t>
            </a:r>
            <a:r>
              <a:rPr lang="en-US" sz="2000" dirty="0" err="1"/>
              <a:t>Winrock</a:t>
            </a:r>
            <a:r>
              <a:rPr lang="en-US" sz="2000" dirty="0"/>
              <a:t> International. Dhaka, Bangladesh. </a:t>
            </a:r>
          </a:p>
          <a:p>
            <a:pPr marL="0" indent="0">
              <a:buNone/>
            </a:pPr>
            <a:endParaRPr lang="de-DE" sz="2000" dirty="0"/>
          </a:p>
          <a:p>
            <a:pPr marL="0" indent="0">
              <a:buNone/>
            </a:pPr>
            <a:r>
              <a:rPr lang="en-US" sz="2000" b="1" dirty="0"/>
              <a:t>Disclaimer:</a:t>
            </a:r>
            <a:r>
              <a:rPr lang="en-US" sz="2000" dirty="0"/>
              <a:t> The CREL’s curriculum is made possible by the support of the American People through the United States Agency for International Development (USAID). The contents of the curriculum do not necessarily reflect the views of USAID or the US Government.</a:t>
            </a:r>
            <a:endParaRPr lang="en-US" sz="2000" b="1" dirty="0"/>
          </a:p>
        </p:txBody>
      </p:sp>
      <p:sp>
        <p:nvSpPr>
          <p:cNvPr id="3" name="Title 2"/>
          <p:cNvSpPr>
            <a:spLocks noGrp="1"/>
          </p:cNvSpPr>
          <p:nvPr>
            <p:ph type="title"/>
          </p:nvPr>
        </p:nvSpPr>
        <p:spPr/>
        <p:txBody>
          <a:bodyPr/>
          <a:lstStyle/>
          <a:p>
            <a:r>
              <a:rPr lang="en-US"/>
              <a:t>References and Resources</a:t>
            </a:r>
            <a:endParaRPr lang="en-US" dirty="0"/>
          </a:p>
        </p:txBody>
      </p:sp>
    </p:spTree>
    <p:extLst>
      <p:ext uri="{BB962C8B-B14F-4D97-AF65-F5344CB8AC3E}">
        <p14:creationId xmlns:p14="http://schemas.microsoft.com/office/powerpoint/2010/main" val="30380841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481711"/>
            <a:ext cx="9013371" cy="3641832"/>
          </a:xfrm>
        </p:spPr>
        <p:txBody>
          <a:bodyPr>
            <a:noAutofit/>
          </a:bodyPr>
          <a:lstStyle/>
          <a:p>
            <a:pPr algn="l"/>
            <a:r>
              <a:rPr lang="de-DE" sz="2400" dirty="0">
                <a:effectLst/>
              </a:rPr>
              <a:t>USAID</a:t>
            </a:r>
            <a:r>
              <a:rPr lang="de-DE" sz="2400" dirty="0">
                <a:effectLst/>
                <a:latin typeface="Calibri" panose="020F0502020204030204" pitchFamily="34" charset="0"/>
              </a:rPr>
              <a:t>'s Climate-Resilient Ecosystems and Livelihoods (CREL) Project</a:t>
            </a:r>
            <a:br>
              <a:rPr lang="de-DE" sz="2400" dirty="0">
                <a:effectLst/>
                <a:latin typeface="Calibri" panose="020F0502020204030204" pitchFamily="34" charset="0"/>
              </a:rPr>
            </a:br>
            <a:r>
              <a:rPr lang="de-DE" sz="2400" dirty="0">
                <a:effectLst/>
                <a:latin typeface="Calibri" panose="020F0502020204030204" pitchFamily="34" charset="0"/>
              </a:rPr>
              <a:t>Winrock International</a:t>
            </a:r>
            <a:br>
              <a:rPr lang="de-DE" sz="2400" dirty="0">
                <a:effectLst/>
                <a:latin typeface="Calibri" panose="020F0502020204030204" pitchFamily="34" charset="0"/>
              </a:rPr>
            </a:br>
            <a:br>
              <a:rPr lang="de-DE" sz="2400" dirty="0">
                <a:effectLst/>
                <a:latin typeface="Calibri" panose="020F0502020204030204" pitchFamily="34" charset="0"/>
              </a:rPr>
            </a:br>
            <a:r>
              <a:rPr lang="en-US" sz="2400" b="0" dirty="0">
                <a:effectLst/>
              </a:rPr>
              <a:t>House 13/B, Road 54, </a:t>
            </a:r>
            <a:r>
              <a:rPr lang="en-US" sz="2400" b="0" dirty="0" err="1">
                <a:effectLst/>
              </a:rPr>
              <a:t>Gulshan</a:t>
            </a:r>
            <a:r>
              <a:rPr lang="en-US" sz="2400" b="0" dirty="0">
                <a:effectLst/>
              </a:rPr>
              <a:t> 2, Dhaka 1212</a:t>
            </a:r>
            <a:br>
              <a:rPr lang="en-US" sz="2400" b="0" dirty="0">
                <a:effectLst/>
              </a:rPr>
            </a:br>
            <a:r>
              <a:rPr lang="en-US" sz="2400" b="0" dirty="0">
                <a:effectLst/>
              </a:rPr>
              <a:t>Bangladesh</a:t>
            </a:r>
            <a:br>
              <a:rPr lang="en-US" sz="2400" b="0" dirty="0">
                <a:effectLst/>
              </a:rPr>
            </a:br>
            <a:br>
              <a:rPr lang="en-US" sz="2400" b="0" dirty="0">
                <a:effectLst/>
              </a:rPr>
            </a:br>
            <a:r>
              <a:rPr lang="en-US" sz="2400" b="0" dirty="0">
                <a:effectLst/>
              </a:rPr>
              <a:t>Tel: +880-2-9848401</a:t>
            </a:r>
            <a:br>
              <a:rPr lang="en-US" sz="2400" b="0" dirty="0">
                <a:effectLst/>
              </a:rPr>
            </a:br>
            <a:br>
              <a:rPr lang="en-US" sz="2400" b="0" dirty="0">
                <a:effectLst/>
              </a:rPr>
            </a:br>
            <a:br>
              <a:rPr lang="en-US" sz="2400" b="0" dirty="0">
                <a:effectLst/>
              </a:rPr>
            </a:br>
            <a:r>
              <a:rPr lang="en-US" sz="2400" b="0" dirty="0">
                <a:effectLst/>
                <a:hlinkClick r:id="rId2"/>
              </a:rPr>
              <a:t>www.winrock.org</a:t>
            </a:r>
            <a:endParaRPr lang="en-US" sz="2400" dirty="0"/>
          </a:p>
        </p:txBody>
      </p:sp>
    </p:spTree>
    <p:extLst>
      <p:ext uri="{BB962C8B-B14F-4D97-AF65-F5344CB8AC3E}">
        <p14:creationId xmlns:p14="http://schemas.microsoft.com/office/powerpoint/2010/main" val="1912705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7" name="Shape 241"/>
          <p:cNvSpPr txBox="1"/>
          <p:nvPr/>
        </p:nvSpPr>
        <p:spPr>
          <a:xfrm>
            <a:off x="7924801" y="4548427"/>
            <a:ext cx="2666999" cy="2160309"/>
          </a:xfrm>
          <a:prstGeom prst="rect">
            <a:avLst/>
          </a:prstGeom>
          <a:noFill/>
          <a:ln>
            <a:noFill/>
          </a:ln>
        </p:spPr>
        <p:txBody>
          <a:bodyPr lIns="91425" tIns="45700" rIns="91425" bIns="45700" anchor="t" anchorCtr="0">
            <a:noAutofit/>
          </a:bodyPr>
          <a:lstStyle/>
          <a:p>
            <a:pPr>
              <a:buSzPct val="25000"/>
            </a:pPr>
            <a:r>
              <a:rPr lang="en" i="1" dirty="0">
                <a:solidFill>
                  <a:schemeClr val="dk1"/>
                </a:solidFill>
                <a:latin typeface="Calibri"/>
                <a:ea typeface="Calibri"/>
                <a:cs typeface="Calibri"/>
                <a:sym typeface="Calibri"/>
              </a:rPr>
              <a:t>Fussel 2007</a:t>
            </a:r>
          </a:p>
          <a:p>
            <a:endParaRPr dirty="0"/>
          </a:p>
          <a:p>
            <a:pPr>
              <a:buSzPct val="25000"/>
            </a:pPr>
            <a:r>
              <a:rPr lang="en" dirty="0">
                <a:solidFill>
                  <a:schemeClr val="dk1"/>
                </a:solidFill>
                <a:latin typeface="Calibri"/>
                <a:ea typeface="Calibri"/>
                <a:cs typeface="Calibri"/>
                <a:sym typeface="Calibri"/>
              </a:rPr>
              <a:t>Time scale</a:t>
            </a:r>
          </a:p>
          <a:p>
            <a:pPr>
              <a:buSzPct val="25000"/>
            </a:pPr>
            <a:r>
              <a:rPr lang="en" dirty="0">
                <a:solidFill>
                  <a:schemeClr val="dk1"/>
                </a:solidFill>
                <a:latin typeface="Calibri"/>
                <a:ea typeface="Calibri"/>
                <a:cs typeface="Calibri"/>
                <a:sym typeface="Calibri"/>
              </a:rPr>
              <a:t>Spatial scale</a:t>
            </a:r>
          </a:p>
          <a:p>
            <a:pPr>
              <a:buSzPct val="25000"/>
            </a:pPr>
            <a:r>
              <a:rPr lang="en" dirty="0">
                <a:solidFill>
                  <a:schemeClr val="dk1"/>
                </a:solidFill>
                <a:latin typeface="Calibri"/>
                <a:ea typeface="Calibri"/>
                <a:cs typeface="Calibri"/>
                <a:sym typeface="Calibri"/>
              </a:rPr>
              <a:t>What is valued or domain</a:t>
            </a:r>
          </a:p>
          <a:p>
            <a:pPr>
              <a:buSzPct val="25000"/>
            </a:pPr>
            <a:r>
              <a:rPr lang="en" dirty="0">
                <a:solidFill>
                  <a:schemeClr val="dk1"/>
                </a:solidFill>
                <a:latin typeface="Calibri"/>
                <a:ea typeface="Calibri"/>
                <a:cs typeface="Calibri"/>
                <a:sym typeface="Calibri"/>
              </a:rPr>
              <a:t>Attribute of concern</a:t>
            </a:r>
          </a:p>
          <a:p>
            <a:pPr>
              <a:buSzPct val="25000"/>
            </a:pPr>
            <a:r>
              <a:rPr lang="en" dirty="0">
                <a:solidFill>
                  <a:schemeClr val="dk1"/>
                </a:solidFill>
                <a:latin typeface="Calibri"/>
                <a:ea typeface="Calibri"/>
                <a:cs typeface="Calibri"/>
                <a:sym typeface="Calibri"/>
              </a:rPr>
              <a:t>Hazard</a:t>
            </a:r>
          </a:p>
          <a:p>
            <a:endParaRPr dirty="0"/>
          </a:p>
        </p:txBody>
      </p:sp>
      <p:grpSp>
        <p:nvGrpSpPr>
          <p:cNvPr id="9" name="Group 8"/>
          <p:cNvGrpSpPr/>
          <p:nvPr/>
        </p:nvGrpSpPr>
        <p:grpSpPr>
          <a:xfrm>
            <a:off x="1110343" y="1403252"/>
            <a:ext cx="7158230" cy="4485360"/>
            <a:chOff x="995170" y="543840"/>
            <a:chExt cx="7158230" cy="4485360"/>
          </a:xfrm>
        </p:grpSpPr>
        <p:sp>
          <p:nvSpPr>
            <p:cNvPr id="144" name="Shape 144"/>
            <p:cNvSpPr txBox="1"/>
            <p:nvPr/>
          </p:nvSpPr>
          <p:spPr>
            <a:xfrm>
              <a:off x="995170" y="2382152"/>
              <a:ext cx="7158230" cy="707886"/>
            </a:xfrm>
            <a:prstGeom prst="rect">
              <a:avLst/>
            </a:prstGeom>
            <a:noFill/>
            <a:ln>
              <a:noFill/>
            </a:ln>
          </p:spPr>
          <p:txBody>
            <a:bodyPr lIns="91425" tIns="45700" rIns="91425" bIns="45700" anchor="t" anchorCtr="0">
              <a:noAutofit/>
            </a:bodyPr>
            <a:lstStyle/>
            <a:p>
              <a:pPr>
                <a:buSzPct val="25000"/>
              </a:pPr>
              <a:r>
                <a:rPr lang="en" sz="4000" dirty="0">
                  <a:solidFill>
                    <a:schemeClr val="dk1"/>
                  </a:solidFill>
                  <a:latin typeface="Calibri"/>
                  <a:ea typeface="Calibri"/>
                  <a:cs typeface="Calibri"/>
                  <a:sym typeface="Calibri"/>
                </a:rPr>
                <a:t>Exposure ➔ Sensitivity ➔ Values</a:t>
              </a:r>
            </a:p>
          </p:txBody>
        </p:sp>
        <p:sp>
          <p:nvSpPr>
            <p:cNvPr id="145" name="Shape 145"/>
            <p:cNvSpPr/>
            <p:nvPr/>
          </p:nvSpPr>
          <p:spPr>
            <a:xfrm rot="-5400000" flipH="1">
              <a:off x="3897313" y="-1436687"/>
              <a:ext cx="1273174" cy="6476999"/>
            </a:xfrm>
            <a:prstGeom prst="leftBrace">
              <a:avLst>
                <a:gd name="adj1" fmla="val 8337"/>
                <a:gd name="adj2" fmla="val 50000"/>
              </a:avLst>
            </a:prstGeom>
            <a:noFill/>
            <a:ln w="25400" cap="flat">
              <a:solidFill>
                <a:schemeClr val="accent1"/>
              </a:solidFill>
              <a:prstDash val="solid"/>
              <a:round/>
              <a:headEnd type="none" w="med" len="med"/>
              <a:tailEnd type="none" w="med" len="med"/>
            </a:ln>
          </p:spPr>
          <p:txBody>
            <a:bodyPr lIns="91425" tIns="45700" rIns="91425" bIns="45700" anchor="ctr" anchorCtr="0">
              <a:noAutofit/>
            </a:bodyPr>
            <a:lstStyle/>
            <a:p>
              <a:endParaRPr/>
            </a:p>
          </p:txBody>
        </p:sp>
        <p:sp>
          <p:nvSpPr>
            <p:cNvPr id="146" name="Shape 146"/>
            <p:cNvSpPr txBox="1"/>
            <p:nvPr/>
          </p:nvSpPr>
          <p:spPr>
            <a:xfrm>
              <a:off x="3070393" y="543840"/>
              <a:ext cx="2949407" cy="707886"/>
            </a:xfrm>
            <a:prstGeom prst="rect">
              <a:avLst/>
            </a:prstGeom>
            <a:noFill/>
            <a:ln>
              <a:noFill/>
            </a:ln>
          </p:spPr>
          <p:txBody>
            <a:bodyPr lIns="91425" tIns="45700" rIns="91425" bIns="45700" anchor="t" anchorCtr="0">
              <a:noAutofit/>
            </a:bodyPr>
            <a:lstStyle/>
            <a:p>
              <a:pPr>
                <a:buSzPct val="25000"/>
              </a:pPr>
              <a:r>
                <a:rPr lang="en" sz="4000" b="1" dirty="0">
                  <a:solidFill>
                    <a:srgbClr val="0033CC"/>
                  </a:solidFill>
                  <a:latin typeface="Calibri"/>
                  <a:ea typeface="Calibri"/>
                  <a:cs typeface="Calibri"/>
                  <a:sym typeface="Calibri"/>
                </a:rPr>
                <a:t>Vulnerability</a:t>
              </a:r>
            </a:p>
          </p:txBody>
        </p:sp>
        <p:sp>
          <p:nvSpPr>
            <p:cNvPr id="147" name="Shape 147"/>
            <p:cNvSpPr txBox="1"/>
            <p:nvPr/>
          </p:nvSpPr>
          <p:spPr>
            <a:xfrm>
              <a:off x="2895600" y="4167427"/>
              <a:ext cx="3553601" cy="861773"/>
            </a:xfrm>
            <a:prstGeom prst="rect">
              <a:avLst/>
            </a:prstGeom>
            <a:noFill/>
            <a:ln>
              <a:noFill/>
            </a:ln>
          </p:spPr>
          <p:txBody>
            <a:bodyPr lIns="91425" tIns="45700" rIns="91425" bIns="45700" anchor="t" anchorCtr="0">
              <a:noAutofit/>
            </a:bodyPr>
            <a:lstStyle/>
            <a:p>
              <a:pPr>
                <a:buSzPct val="25000"/>
              </a:pPr>
              <a:r>
                <a:rPr lang="en" sz="3600" dirty="0">
                  <a:solidFill>
                    <a:schemeClr val="dk1"/>
                  </a:solidFill>
                  <a:latin typeface="Calibri"/>
                  <a:ea typeface="Calibri"/>
                  <a:cs typeface="Calibri"/>
                  <a:sym typeface="Calibri"/>
                </a:rPr>
                <a:t>Adaptive Capacity</a:t>
              </a:r>
            </a:p>
            <a:p>
              <a:pPr algn="ctr">
                <a:buSzPct val="25000"/>
              </a:pPr>
              <a:r>
                <a:rPr lang="en" sz="1400" dirty="0">
                  <a:solidFill>
                    <a:schemeClr val="dk1"/>
                  </a:solidFill>
                  <a:latin typeface="Calibri"/>
                  <a:ea typeface="Calibri"/>
                  <a:cs typeface="Calibri"/>
                  <a:sym typeface="Calibri"/>
                </a:rPr>
                <a:t>         Inherent and by Human intervention </a:t>
              </a:r>
            </a:p>
          </p:txBody>
        </p:sp>
        <p:sp>
          <p:nvSpPr>
            <p:cNvPr id="148" name="Shape 148"/>
            <p:cNvSpPr/>
            <p:nvPr/>
          </p:nvSpPr>
          <p:spPr>
            <a:xfrm>
              <a:off x="4468369" y="3220395"/>
              <a:ext cx="484631" cy="1118025"/>
            </a:xfrm>
            <a:prstGeom prst="upArrow">
              <a:avLst>
                <a:gd name="adj1" fmla="val 50000"/>
                <a:gd name="adj2" fmla="val 50000"/>
              </a:avLst>
            </a:prstGeom>
            <a:gradFill>
              <a:gsLst>
                <a:gs pos="0">
                  <a:srgbClr val="3E7FCE"/>
                </a:gs>
                <a:gs pos="100000">
                  <a:srgbClr val="BFDCFF"/>
                </a:gs>
              </a:gsLst>
              <a:lin ang="16200000" scaled="0"/>
            </a:gradFill>
            <a:ln w="9525" cap="flat">
              <a:solidFill>
                <a:srgbClr val="4A7DBB"/>
              </a:solidFill>
              <a:prstDash val="solid"/>
              <a:round/>
              <a:headEnd type="none" w="med" len="med"/>
              <a:tailEnd type="none" w="med" len="med"/>
            </a:ln>
          </p:spPr>
          <p:txBody>
            <a:bodyPr lIns="91425" tIns="45700" rIns="91425" bIns="45700" anchor="ctr" anchorCtr="0">
              <a:noAutofit/>
            </a:bodyPr>
            <a:lstStyle/>
            <a:p>
              <a:endParaRPr/>
            </a:p>
          </p:txBody>
        </p:sp>
      </p:grpSp>
      <p:sp>
        <p:nvSpPr>
          <p:cNvPr id="2" name="TextBox 1"/>
          <p:cNvSpPr txBox="1"/>
          <p:nvPr/>
        </p:nvSpPr>
        <p:spPr>
          <a:xfrm>
            <a:off x="5410200" y="3276600"/>
            <a:ext cx="1676400" cy="369332"/>
          </a:xfrm>
          <a:prstGeom prst="rect">
            <a:avLst/>
          </a:prstGeom>
          <a:noFill/>
        </p:spPr>
        <p:txBody>
          <a:bodyPr wrap="square" rtlCol="0">
            <a:spAutoFit/>
          </a:bodyPr>
          <a:lstStyle/>
          <a:p>
            <a:r>
              <a:rPr lang="en-US" dirty="0"/>
              <a:t>To Impacts</a:t>
            </a:r>
          </a:p>
        </p:txBody>
      </p:sp>
      <p:sp>
        <p:nvSpPr>
          <p:cNvPr id="3" name="Title 2"/>
          <p:cNvSpPr>
            <a:spLocks noGrp="1"/>
          </p:cNvSpPr>
          <p:nvPr>
            <p:ph type="title"/>
          </p:nvPr>
        </p:nvSpPr>
        <p:spPr/>
        <p:txBody>
          <a:bodyPr>
            <a:normAutofit/>
          </a:bodyPr>
          <a:lstStyle/>
          <a:p>
            <a:r>
              <a:rPr lang="en-US" dirty="0"/>
              <a:t>Another Look</a:t>
            </a:r>
          </a:p>
        </p:txBody>
      </p:sp>
    </p:spTree>
    <p:extLst>
      <p:ext uri="{BB962C8B-B14F-4D97-AF65-F5344CB8AC3E}">
        <p14:creationId xmlns:p14="http://schemas.microsoft.com/office/powerpoint/2010/main" val="3912651248"/>
      </p:ext>
    </p:extLst>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Components of Vulnerability</a:t>
            </a:r>
            <a:endParaRPr lang="vi-VN" dirty="0"/>
          </a:p>
        </p:txBody>
      </p:sp>
      <p:grpSp>
        <p:nvGrpSpPr>
          <p:cNvPr id="24" name="Group 23"/>
          <p:cNvGrpSpPr/>
          <p:nvPr/>
        </p:nvGrpSpPr>
        <p:grpSpPr>
          <a:xfrm>
            <a:off x="1905000" y="1295400"/>
            <a:ext cx="8382000" cy="4419600"/>
            <a:chOff x="381000" y="1295400"/>
            <a:chExt cx="8382000" cy="4419600"/>
          </a:xfrm>
        </p:grpSpPr>
        <p:sp>
          <p:nvSpPr>
            <p:cNvPr id="5" name="Rectangle 4"/>
            <p:cNvSpPr/>
            <p:nvPr/>
          </p:nvSpPr>
          <p:spPr>
            <a:xfrm>
              <a:off x="381000" y="1295400"/>
              <a:ext cx="29718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a:latin typeface="Calibri"/>
                  <a:cs typeface="Calibri"/>
                </a:rPr>
                <a:t>Exposure</a:t>
              </a:r>
              <a:endParaRPr lang="vi-VN" sz="3300" b="1" dirty="0">
                <a:latin typeface="Calibri"/>
                <a:cs typeface="Calibri"/>
              </a:endParaRPr>
            </a:p>
          </p:txBody>
        </p:sp>
        <p:grpSp>
          <p:nvGrpSpPr>
            <p:cNvPr id="23" name="Group 22"/>
            <p:cNvGrpSpPr/>
            <p:nvPr/>
          </p:nvGrpSpPr>
          <p:grpSpPr>
            <a:xfrm>
              <a:off x="1600200" y="1295400"/>
              <a:ext cx="7162800" cy="4419600"/>
              <a:chOff x="1600200" y="1295400"/>
              <a:chExt cx="7162800" cy="4419600"/>
            </a:xfrm>
          </p:grpSpPr>
          <p:sp>
            <p:nvSpPr>
              <p:cNvPr id="6" name="Rectangle 5"/>
              <p:cNvSpPr/>
              <p:nvPr/>
            </p:nvSpPr>
            <p:spPr>
              <a:xfrm>
                <a:off x="3962400" y="1295400"/>
                <a:ext cx="29718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a:latin typeface="Calibri"/>
                    <a:cs typeface="Calibri"/>
                  </a:rPr>
                  <a:t>Sensitivity</a:t>
                </a:r>
                <a:endParaRPr lang="vi-VN" sz="3300" b="1" dirty="0">
                  <a:latin typeface="Calibri"/>
                  <a:cs typeface="Calibri"/>
                </a:endParaRPr>
              </a:p>
            </p:txBody>
          </p:sp>
          <p:sp>
            <p:nvSpPr>
              <p:cNvPr id="7" name="Rectangle 6"/>
              <p:cNvSpPr/>
              <p:nvPr/>
            </p:nvSpPr>
            <p:spPr>
              <a:xfrm>
                <a:off x="2209800" y="2971800"/>
                <a:ext cx="2971800" cy="1066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300" b="1" dirty="0">
                    <a:solidFill>
                      <a:srgbClr val="0000FF"/>
                    </a:solidFill>
                    <a:latin typeface="Calibri"/>
                    <a:cs typeface="Calibri"/>
                  </a:rPr>
                  <a:t>Potential Impact</a:t>
                </a:r>
                <a:endParaRPr lang="vi-VN" sz="3300" b="1" dirty="0">
                  <a:solidFill>
                    <a:srgbClr val="0000FF"/>
                  </a:solidFill>
                  <a:latin typeface="Calibri"/>
                  <a:cs typeface="Calibri"/>
                </a:endParaRPr>
              </a:p>
            </p:txBody>
          </p:sp>
          <p:sp>
            <p:nvSpPr>
              <p:cNvPr id="8" name="Rectangle 7"/>
              <p:cNvSpPr/>
              <p:nvPr/>
            </p:nvSpPr>
            <p:spPr>
              <a:xfrm>
                <a:off x="5791200" y="2971800"/>
                <a:ext cx="29718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a:latin typeface="Calibri"/>
                    <a:cs typeface="Calibri"/>
                  </a:rPr>
                  <a:t>Adaptive Capacity</a:t>
                </a:r>
                <a:endParaRPr lang="vi-VN" sz="3300" b="1" dirty="0">
                  <a:latin typeface="Calibri"/>
                  <a:cs typeface="Calibri"/>
                </a:endParaRPr>
              </a:p>
            </p:txBody>
          </p:sp>
          <p:sp>
            <p:nvSpPr>
              <p:cNvPr id="9" name="Rectangle 8"/>
              <p:cNvSpPr/>
              <p:nvPr/>
            </p:nvSpPr>
            <p:spPr>
              <a:xfrm>
                <a:off x="4038600" y="5029200"/>
                <a:ext cx="29718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a:latin typeface="Calibri"/>
                    <a:cs typeface="Calibri"/>
                  </a:rPr>
                  <a:t>Vulnerability</a:t>
                </a:r>
                <a:endParaRPr lang="vi-VN" sz="3300" b="1" dirty="0">
                  <a:latin typeface="Calibri"/>
                  <a:cs typeface="Calibri"/>
                </a:endParaRPr>
              </a:p>
            </p:txBody>
          </p:sp>
          <p:sp>
            <p:nvSpPr>
              <p:cNvPr id="21" name="Right Brace 20"/>
              <p:cNvSpPr/>
              <p:nvPr/>
            </p:nvSpPr>
            <p:spPr>
              <a:xfrm rot="5400000">
                <a:off x="3048000" y="517633"/>
                <a:ext cx="990600" cy="3886200"/>
              </a:xfrm>
              <a:prstGeom prst="rightBrace">
                <a:avLst>
                  <a:gd name="adj1" fmla="val 8333"/>
                  <a:gd name="adj2" fmla="val 48409"/>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
            <p:nvSpPr>
              <p:cNvPr id="22" name="Right Brace 21"/>
              <p:cNvSpPr/>
              <p:nvPr/>
            </p:nvSpPr>
            <p:spPr>
              <a:xfrm rot="5400000">
                <a:off x="4953000" y="2590800"/>
                <a:ext cx="990600" cy="3886200"/>
              </a:xfrm>
              <a:prstGeom prst="rightBrace">
                <a:avLst>
                  <a:gd name="adj1" fmla="val 8333"/>
                  <a:gd name="adj2" fmla="val 48409"/>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grpSp>
      </p:grpSp>
      <p:sp>
        <p:nvSpPr>
          <p:cNvPr id="25" name="Rectangle 24"/>
          <p:cNvSpPr/>
          <p:nvPr/>
        </p:nvSpPr>
        <p:spPr>
          <a:xfrm>
            <a:off x="7696200" y="5791200"/>
            <a:ext cx="26670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(Marshall </a:t>
            </a:r>
            <a:r>
              <a:rPr lang="en-US" sz="2000" i="1" dirty="0">
                <a:solidFill>
                  <a:schemeClr val="tx1"/>
                </a:solidFill>
              </a:rPr>
              <a:t>et al. </a:t>
            </a:r>
            <a:r>
              <a:rPr lang="en-US" sz="2000" dirty="0">
                <a:solidFill>
                  <a:schemeClr val="tx1"/>
                </a:solidFill>
              </a:rPr>
              <a:t>2009)</a:t>
            </a:r>
            <a:endParaRPr lang="vi-VN" sz="2000" dirty="0">
              <a:solidFill>
                <a:schemeClr val="tx1"/>
              </a:solidFill>
            </a:endParaRPr>
          </a:p>
        </p:txBody>
      </p:sp>
    </p:spTree>
    <p:extLst>
      <p:ext uri="{BB962C8B-B14F-4D97-AF65-F5344CB8AC3E}">
        <p14:creationId xmlns:p14="http://schemas.microsoft.com/office/powerpoint/2010/main" val="3314364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0" name="Shape 130"/>
          <p:cNvSpPr/>
          <p:nvPr/>
        </p:nvSpPr>
        <p:spPr>
          <a:xfrm>
            <a:off x="298580" y="1250302"/>
            <a:ext cx="11551297" cy="4702629"/>
          </a:xfrm>
          <a:prstGeom prst="rect">
            <a:avLst/>
          </a:prstGeom>
          <a:blipFill>
            <a:blip r:embed="rId3"/>
            <a:srcRect/>
            <a:stretch>
              <a:fillRect l="-1173" t="-2864" r="-1379" b="-24290"/>
            </a:stretch>
          </a:blipFill>
          <a:ln w="15875">
            <a:solidFill>
              <a:schemeClr val="tx2"/>
            </a:solidFill>
          </a:ln>
        </p:spPr>
      </p:sp>
      <p:sp>
        <p:nvSpPr>
          <p:cNvPr id="2" name="Title 1"/>
          <p:cNvSpPr>
            <a:spLocks noGrp="1"/>
          </p:cNvSpPr>
          <p:nvPr>
            <p:ph type="title"/>
          </p:nvPr>
        </p:nvSpPr>
        <p:spPr/>
        <p:txBody>
          <a:bodyPr>
            <a:noAutofit/>
          </a:bodyPr>
          <a:lstStyle/>
          <a:p>
            <a:r>
              <a:rPr lang="en" sz="2400" dirty="0"/>
              <a:t>Detailed ontological diagram and model for vulnerability assessment, based on IPCC and Furniss et al. 2013</a:t>
            </a:r>
            <a:endParaRPr lang="en-US" sz="2400" dirty="0"/>
          </a:p>
        </p:txBody>
      </p:sp>
      <p:sp>
        <p:nvSpPr>
          <p:cNvPr id="3" name="Content Placeholder 2"/>
          <p:cNvSpPr>
            <a:spLocks noGrp="1"/>
          </p:cNvSpPr>
          <p:nvPr>
            <p:ph idx="4294967295"/>
          </p:nvPr>
        </p:nvSpPr>
        <p:spPr>
          <a:xfrm>
            <a:off x="1716833" y="6265862"/>
            <a:ext cx="8305800" cy="592138"/>
          </a:xfrm>
        </p:spPr>
        <p:txBody>
          <a:bodyPr>
            <a:normAutofit fontScale="92500"/>
          </a:bodyPr>
          <a:lstStyle/>
          <a:p>
            <a:pPr marL="0" indent="0">
              <a:buNone/>
            </a:pPr>
            <a:r>
              <a:rPr lang="en-US" sz="2400" b="1" dirty="0"/>
              <a:t>Exposure    x     Sensitivity    ÷    Adaptive Capacity  = Vulnerability  </a:t>
            </a:r>
          </a:p>
        </p:txBody>
      </p:sp>
    </p:spTree>
    <p:extLst>
      <p:ext uri="{BB962C8B-B14F-4D97-AF65-F5344CB8AC3E}">
        <p14:creationId xmlns:p14="http://schemas.microsoft.com/office/powerpoint/2010/main" val="3248899088"/>
      </p:ext>
    </p:extLst>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solidFill>
            <a:schemeClr val="accent3">
              <a:lumMod val="40000"/>
              <a:lumOff val="60000"/>
            </a:schemeClr>
          </a:solidFill>
        </p:spPr>
        <p:txBody>
          <a:bodyPr>
            <a:noAutofit/>
          </a:bodyPr>
          <a:lstStyle/>
          <a:p>
            <a:r>
              <a:rPr lang="en-US" sz="2200" dirty="0">
                <a:solidFill>
                  <a:srgbClr val="008000"/>
                </a:solidFill>
              </a:rPr>
              <a:t>Loma </a:t>
            </a:r>
            <a:r>
              <a:rPr lang="en-US" sz="2200" dirty="0" err="1">
                <a:solidFill>
                  <a:srgbClr val="008000"/>
                </a:solidFill>
              </a:rPr>
              <a:t>Prieta</a:t>
            </a:r>
            <a:r>
              <a:rPr lang="en-US" sz="2200" dirty="0">
                <a:solidFill>
                  <a:srgbClr val="008000"/>
                </a:solidFill>
              </a:rPr>
              <a:t>  (San Francisco USA) 1989</a:t>
            </a:r>
          </a:p>
        </p:txBody>
      </p:sp>
      <p:sp>
        <p:nvSpPr>
          <p:cNvPr id="8" name="Content Placeholder 7"/>
          <p:cNvSpPr>
            <a:spLocks noGrp="1"/>
          </p:cNvSpPr>
          <p:nvPr>
            <p:ph sz="half" idx="2"/>
          </p:nvPr>
        </p:nvSpPr>
        <p:spPr/>
        <p:txBody>
          <a:bodyPr/>
          <a:lstStyle/>
          <a:p>
            <a:r>
              <a:rPr lang="en-US" dirty="0"/>
              <a:t>Magnitude 7</a:t>
            </a:r>
          </a:p>
          <a:p>
            <a:r>
              <a:rPr lang="en-US" dirty="0"/>
              <a:t>316,000 dead</a:t>
            </a:r>
          </a:p>
          <a:p>
            <a:r>
              <a:rPr lang="en-US" dirty="0"/>
              <a:t>300,000 injured</a:t>
            </a:r>
          </a:p>
          <a:p>
            <a:r>
              <a:rPr lang="en-US" dirty="0"/>
              <a:t>$14 billion in damages</a:t>
            </a:r>
          </a:p>
          <a:p>
            <a:pPr marL="0" indent="0">
              <a:buNone/>
            </a:pPr>
            <a:endParaRPr lang="en-US" dirty="0"/>
          </a:p>
        </p:txBody>
      </p:sp>
      <p:sp>
        <p:nvSpPr>
          <p:cNvPr id="7" name="Text Placeholder 6"/>
          <p:cNvSpPr>
            <a:spLocks noGrp="1"/>
          </p:cNvSpPr>
          <p:nvPr>
            <p:ph type="body" sz="quarter" idx="3"/>
          </p:nvPr>
        </p:nvSpPr>
        <p:spPr>
          <a:solidFill>
            <a:schemeClr val="accent3">
              <a:lumMod val="40000"/>
              <a:lumOff val="60000"/>
            </a:schemeClr>
          </a:solidFill>
        </p:spPr>
        <p:txBody>
          <a:bodyPr vert="horz" lIns="91440" tIns="45720" rIns="91440" bIns="45720" rtlCol="0" anchor="b">
            <a:noAutofit/>
          </a:bodyPr>
          <a:lstStyle/>
          <a:p>
            <a:r>
              <a:rPr lang="en-US" sz="2200" dirty="0">
                <a:solidFill>
                  <a:srgbClr val="008000"/>
                </a:solidFill>
              </a:rPr>
              <a:t>Haiti 2010</a:t>
            </a:r>
          </a:p>
        </p:txBody>
      </p:sp>
      <p:sp>
        <p:nvSpPr>
          <p:cNvPr id="14" name="Content Placeholder 13"/>
          <p:cNvSpPr>
            <a:spLocks noGrp="1"/>
          </p:cNvSpPr>
          <p:nvPr>
            <p:ph sz="quarter" idx="4"/>
          </p:nvPr>
        </p:nvSpPr>
        <p:spPr/>
        <p:txBody>
          <a:bodyPr/>
          <a:lstStyle/>
          <a:p>
            <a:r>
              <a:rPr lang="en-US" dirty="0"/>
              <a:t>Magnitude 6.9</a:t>
            </a:r>
          </a:p>
          <a:p>
            <a:r>
              <a:rPr lang="en-US" dirty="0"/>
              <a:t>62 dead</a:t>
            </a:r>
          </a:p>
          <a:p>
            <a:r>
              <a:rPr lang="en-US" dirty="0"/>
              <a:t>4,000 injured</a:t>
            </a:r>
          </a:p>
          <a:p>
            <a:r>
              <a:rPr lang="en-US" dirty="0"/>
              <a:t>$6 billion in damages</a:t>
            </a:r>
          </a:p>
          <a:p>
            <a:pPr marL="0" indent="0">
              <a:buNone/>
            </a:pPr>
            <a:endParaRPr lang="en-US" dirty="0"/>
          </a:p>
        </p:txBody>
      </p:sp>
      <p:sp>
        <p:nvSpPr>
          <p:cNvPr id="2" name="Title 1"/>
          <p:cNvSpPr>
            <a:spLocks noGrp="1"/>
          </p:cNvSpPr>
          <p:nvPr>
            <p:ph type="title"/>
          </p:nvPr>
        </p:nvSpPr>
        <p:spPr/>
        <p:txBody>
          <a:bodyPr>
            <a:noAutofit/>
          </a:bodyPr>
          <a:lstStyle/>
          <a:p>
            <a:r>
              <a:rPr lang="en-US" sz="3000" dirty="0"/>
              <a:t>Two earthquakes illustrate concepts of vulnerability</a:t>
            </a:r>
          </a:p>
        </p:txBody>
      </p:sp>
      <p:sp>
        <p:nvSpPr>
          <p:cNvPr id="15" name="TextBox 14"/>
          <p:cNvSpPr txBox="1"/>
          <p:nvPr/>
        </p:nvSpPr>
        <p:spPr>
          <a:xfrm>
            <a:off x="2133600" y="4289256"/>
            <a:ext cx="7543800" cy="242630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342900" indent="-342900">
              <a:lnSpc>
                <a:spcPct val="110000"/>
              </a:lnSpc>
              <a:spcBef>
                <a:spcPts val="300"/>
              </a:spcBef>
              <a:spcAft>
                <a:spcPts val="300"/>
              </a:spcAft>
              <a:buFont typeface="Wingdings" charset="2"/>
              <a:buChar char="§"/>
            </a:pPr>
            <a:r>
              <a:rPr lang="en-US" sz="2000" dirty="0"/>
              <a:t>How can we explain these large differences in the consequences?  How can we express this in terms of </a:t>
            </a:r>
          </a:p>
          <a:p>
            <a:pPr marL="342900" indent="-342900">
              <a:lnSpc>
                <a:spcPct val="110000"/>
              </a:lnSpc>
              <a:spcBef>
                <a:spcPts val="300"/>
              </a:spcBef>
              <a:spcAft>
                <a:spcPts val="300"/>
              </a:spcAft>
              <a:buFont typeface="Wingdings" charset="2"/>
              <a:buChar char="§"/>
            </a:pPr>
            <a:r>
              <a:rPr lang="en-US" sz="2000" dirty="0"/>
              <a:t>Exposure?</a:t>
            </a:r>
          </a:p>
          <a:p>
            <a:pPr marL="342900" indent="-342900">
              <a:lnSpc>
                <a:spcPct val="110000"/>
              </a:lnSpc>
              <a:spcBef>
                <a:spcPts val="300"/>
              </a:spcBef>
              <a:spcAft>
                <a:spcPts val="300"/>
              </a:spcAft>
              <a:buFont typeface="Wingdings" charset="2"/>
              <a:buChar char="§"/>
            </a:pPr>
            <a:r>
              <a:rPr lang="en-US" sz="2000" dirty="0"/>
              <a:t>Sensitivity?</a:t>
            </a:r>
          </a:p>
          <a:p>
            <a:pPr marL="342900" indent="-342900">
              <a:lnSpc>
                <a:spcPct val="110000"/>
              </a:lnSpc>
              <a:spcBef>
                <a:spcPts val="300"/>
              </a:spcBef>
              <a:spcAft>
                <a:spcPts val="300"/>
              </a:spcAft>
              <a:buFont typeface="Wingdings" charset="2"/>
              <a:buChar char="§"/>
            </a:pPr>
            <a:r>
              <a:rPr lang="en-US" sz="2000" dirty="0"/>
              <a:t>Vulnerability?</a:t>
            </a:r>
          </a:p>
          <a:p>
            <a:pPr marL="342900" indent="-342900">
              <a:lnSpc>
                <a:spcPct val="110000"/>
              </a:lnSpc>
              <a:spcBef>
                <a:spcPts val="300"/>
              </a:spcBef>
              <a:spcAft>
                <a:spcPts val="300"/>
              </a:spcAft>
              <a:buFont typeface="Wingdings" charset="2"/>
              <a:buChar char="§"/>
            </a:pPr>
            <a:r>
              <a:rPr lang="en-US" sz="2000" dirty="0"/>
              <a:t>Adaptation?</a:t>
            </a:r>
          </a:p>
        </p:txBody>
      </p:sp>
    </p:spTree>
    <p:extLst>
      <p:ext uri="{BB962C8B-B14F-4D97-AF65-F5344CB8AC3E}">
        <p14:creationId xmlns:p14="http://schemas.microsoft.com/office/powerpoint/2010/main" val="2420184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838200" y="6115049"/>
            <a:ext cx="10515600" cy="747713"/>
          </a:xfrm>
        </p:spPr>
        <p:txBody>
          <a:bodyPr>
            <a:normAutofit/>
          </a:bodyPr>
          <a:lstStyle/>
          <a:p>
            <a:pPr marL="0" indent="0" algn="ctr">
              <a:buNone/>
            </a:pPr>
            <a:r>
              <a:rPr lang="en-US" sz="2500" dirty="0"/>
              <a:t> How does “fire hazard” correlate to vulnerability?</a:t>
            </a:r>
            <a:endParaRPr lang="vi-VN" sz="2500" dirty="0"/>
          </a:p>
        </p:txBody>
      </p:sp>
      <p:sp>
        <p:nvSpPr>
          <p:cNvPr id="2" name="Title 1"/>
          <p:cNvSpPr>
            <a:spLocks noGrp="1"/>
          </p:cNvSpPr>
          <p:nvPr>
            <p:ph type="title"/>
          </p:nvPr>
        </p:nvSpPr>
        <p:spPr/>
        <p:txBody>
          <a:bodyPr>
            <a:normAutofit/>
          </a:bodyPr>
          <a:lstStyle/>
          <a:p>
            <a:r>
              <a:rPr lang="en-US" dirty="0"/>
              <a:t>Fire risk signs. An indicator of vulnerability</a:t>
            </a:r>
            <a:endParaRPr lang="vi-VN" dirty="0"/>
          </a:p>
        </p:txBody>
      </p:sp>
      <p:pic>
        <p:nvPicPr>
          <p:cNvPr id="5" name="Picture 4" descr="Forest fire sign.jpg"/>
          <p:cNvPicPr>
            <a:picLocks noChangeAspect="1"/>
          </p:cNvPicPr>
          <p:nvPr/>
        </p:nvPicPr>
        <p:blipFill>
          <a:blip r:embed="rId3"/>
          <a:stretch>
            <a:fillRect/>
          </a:stretch>
        </p:blipFill>
        <p:spPr>
          <a:xfrm>
            <a:off x="2933700" y="1314450"/>
            <a:ext cx="6324600" cy="4743450"/>
          </a:xfrm>
          <a:prstGeom prst="rect">
            <a:avLst/>
          </a:prstGeom>
        </p:spPr>
      </p:pic>
    </p:spTree>
    <p:extLst>
      <p:ext uri="{BB962C8B-B14F-4D97-AF65-F5344CB8AC3E}">
        <p14:creationId xmlns:p14="http://schemas.microsoft.com/office/powerpoint/2010/main" val="12374523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Fire risk signs. An indicator of vulnerability</a:t>
            </a:r>
            <a:endParaRPr lang="vi-VN" dirty="0"/>
          </a:p>
        </p:txBody>
      </p:sp>
      <p:sp>
        <p:nvSpPr>
          <p:cNvPr id="6" name="Content Placeholder 5"/>
          <p:cNvSpPr>
            <a:spLocks noGrp="1"/>
          </p:cNvSpPr>
          <p:nvPr>
            <p:ph idx="4294967295"/>
          </p:nvPr>
        </p:nvSpPr>
        <p:spPr>
          <a:xfrm>
            <a:off x="0" y="4232275"/>
            <a:ext cx="4572000" cy="604838"/>
          </a:xfrm>
        </p:spPr>
        <p:txBody>
          <a:bodyPr>
            <a:normAutofit/>
          </a:bodyPr>
          <a:lstStyle/>
          <a:p>
            <a:pPr marL="0" indent="0">
              <a:lnSpc>
                <a:spcPct val="110000"/>
              </a:lnSpc>
              <a:spcBef>
                <a:spcPts val="300"/>
              </a:spcBef>
              <a:spcAft>
                <a:spcPts val="300"/>
              </a:spcAft>
              <a:buNone/>
            </a:pPr>
            <a:r>
              <a:rPr lang="en-US" sz="2500" dirty="0">
                <a:solidFill>
                  <a:srgbClr val="0000FF"/>
                </a:solidFill>
              </a:rPr>
              <a:t>= Vulnerability to Wildfire</a:t>
            </a:r>
          </a:p>
        </p:txBody>
      </p:sp>
      <p:pic>
        <p:nvPicPr>
          <p:cNvPr id="5" name="Picture 4" descr="Forest fire sign.jpg"/>
          <p:cNvPicPr>
            <a:picLocks noChangeAspect="1"/>
          </p:cNvPicPr>
          <p:nvPr/>
        </p:nvPicPr>
        <p:blipFill>
          <a:blip r:embed="rId3"/>
          <a:stretch>
            <a:fillRect/>
          </a:stretch>
        </p:blipFill>
        <p:spPr>
          <a:xfrm>
            <a:off x="1915231" y="1158272"/>
            <a:ext cx="4167738" cy="3125804"/>
          </a:xfrm>
          <a:prstGeom prst="rect">
            <a:avLst/>
          </a:prstGeom>
          <a:ln>
            <a:solidFill>
              <a:srgbClr val="FF0000"/>
            </a:solidFill>
          </a:ln>
        </p:spPr>
      </p:pic>
      <p:sp>
        <p:nvSpPr>
          <p:cNvPr id="7" name="TextBox 6"/>
          <p:cNvSpPr txBox="1"/>
          <p:nvPr/>
        </p:nvSpPr>
        <p:spPr>
          <a:xfrm>
            <a:off x="6858000" y="1323461"/>
            <a:ext cx="2986550" cy="2069284"/>
          </a:xfrm>
          <a:prstGeom prst="rect">
            <a:avLst/>
          </a:prstGeom>
          <a:noFill/>
        </p:spPr>
        <p:txBody>
          <a:bodyPr wrap="square" rtlCol="0">
            <a:spAutoFit/>
          </a:bodyPr>
          <a:lstStyle/>
          <a:p>
            <a:pPr>
              <a:lnSpc>
                <a:spcPct val="110000"/>
              </a:lnSpc>
              <a:spcBef>
                <a:spcPts val="300"/>
              </a:spcBef>
            </a:pPr>
            <a:r>
              <a:rPr lang="en-US" sz="2800" b="1" dirty="0"/>
              <a:t>Exposure</a:t>
            </a:r>
            <a:endParaRPr lang="en-US" sz="2000" b="1" dirty="0"/>
          </a:p>
          <a:p>
            <a:pPr marL="342900" indent="-342900">
              <a:lnSpc>
                <a:spcPct val="110000"/>
              </a:lnSpc>
              <a:spcBef>
                <a:spcPts val="300"/>
              </a:spcBef>
              <a:buFont typeface="Wingdings" charset="2"/>
              <a:buChar char="§"/>
            </a:pPr>
            <a:r>
              <a:rPr lang="en-US" sz="2000" dirty="0"/>
              <a:t>Weather</a:t>
            </a:r>
          </a:p>
          <a:p>
            <a:pPr marL="342900" indent="-342900">
              <a:lnSpc>
                <a:spcPct val="110000"/>
              </a:lnSpc>
              <a:spcBef>
                <a:spcPts val="300"/>
              </a:spcBef>
              <a:buFont typeface="Wingdings" charset="2"/>
              <a:buChar char="§"/>
            </a:pPr>
            <a:r>
              <a:rPr lang="en-US" sz="2000" dirty="0"/>
              <a:t>Wind</a:t>
            </a:r>
          </a:p>
          <a:p>
            <a:pPr marL="342900" indent="-342900">
              <a:lnSpc>
                <a:spcPct val="110000"/>
              </a:lnSpc>
              <a:spcBef>
                <a:spcPts val="300"/>
              </a:spcBef>
              <a:buFont typeface="Wingdings" charset="2"/>
              <a:buChar char="§"/>
            </a:pPr>
            <a:r>
              <a:rPr lang="en-US" sz="2000" dirty="0"/>
              <a:t>Temperature</a:t>
            </a:r>
          </a:p>
          <a:p>
            <a:pPr marL="342900" indent="-342900">
              <a:lnSpc>
                <a:spcPct val="110000"/>
              </a:lnSpc>
              <a:spcBef>
                <a:spcPts val="300"/>
              </a:spcBef>
              <a:buFont typeface="Wingdings" charset="2"/>
              <a:buChar char="§"/>
            </a:pPr>
            <a:r>
              <a:rPr lang="en-US" sz="2000" dirty="0"/>
              <a:t>Humidity</a:t>
            </a:r>
          </a:p>
        </p:txBody>
      </p:sp>
      <p:sp>
        <p:nvSpPr>
          <p:cNvPr id="8" name="TextBox 7"/>
          <p:cNvSpPr txBox="1"/>
          <p:nvPr/>
        </p:nvSpPr>
        <p:spPr>
          <a:xfrm>
            <a:off x="6858000" y="3685661"/>
            <a:ext cx="3461680" cy="2069284"/>
          </a:xfrm>
          <a:prstGeom prst="rect">
            <a:avLst/>
          </a:prstGeom>
          <a:noFill/>
        </p:spPr>
        <p:txBody>
          <a:bodyPr wrap="square" rtlCol="0">
            <a:spAutoFit/>
          </a:bodyPr>
          <a:lstStyle/>
          <a:p>
            <a:pPr>
              <a:lnSpc>
                <a:spcPct val="110000"/>
              </a:lnSpc>
              <a:spcBef>
                <a:spcPts val="300"/>
              </a:spcBef>
            </a:pPr>
            <a:r>
              <a:rPr lang="en-US" sz="2800" b="1" dirty="0"/>
              <a:t>Sensitivity</a:t>
            </a:r>
          </a:p>
          <a:p>
            <a:pPr marL="285750" indent="-285750">
              <a:lnSpc>
                <a:spcPct val="110000"/>
              </a:lnSpc>
              <a:spcBef>
                <a:spcPts val="300"/>
              </a:spcBef>
              <a:buFont typeface="Wingdings" charset="2"/>
              <a:buChar char="§"/>
            </a:pPr>
            <a:r>
              <a:rPr lang="en-US" sz="2000" dirty="0"/>
              <a:t>Fuel</a:t>
            </a:r>
          </a:p>
          <a:p>
            <a:pPr marL="285750" indent="-285750">
              <a:lnSpc>
                <a:spcPct val="110000"/>
              </a:lnSpc>
              <a:spcBef>
                <a:spcPts val="300"/>
              </a:spcBef>
              <a:buFont typeface="Wingdings" charset="2"/>
              <a:buChar char="§"/>
            </a:pPr>
            <a:r>
              <a:rPr lang="en-US" sz="2000" dirty="0"/>
              <a:t>Topography		  </a:t>
            </a:r>
          </a:p>
          <a:p>
            <a:pPr marL="285750" indent="-285750">
              <a:lnSpc>
                <a:spcPct val="110000"/>
              </a:lnSpc>
              <a:spcBef>
                <a:spcPts val="300"/>
              </a:spcBef>
              <a:buFont typeface="Wingdings" charset="2"/>
              <a:buChar char="§"/>
            </a:pPr>
            <a:r>
              <a:rPr lang="en-US" sz="2000" dirty="0"/>
              <a:t>Fire suppression resources</a:t>
            </a:r>
          </a:p>
          <a:p>
            <a:pPr marL="285750" indent="-285750">
              <a:lnSpc>
                <a:spcPct val="110000"/>
              </a:lnSpc>
              <a:spcBef>
                <a:spcPts val="300"/>
              </a:spcBef>
              <a:buFont typeface="Wingdings" charset="2"/>
              <a:buChar char="§"/>
            </a:pPr>
            <a:r>
              <a:rPr lang="en-US" sz="2000" dirty="0"/>
              <a:t>Disaster response resources</a:t>
            </a:r>
          </a:p>
        </p:txBody>
      </p:sp>
      <p:sp>
        <p:nvSpPr>
          <p:cNvPr id="3" name="TextBox 2"/>
          <p:cNvSpPr txBox="1"/>
          <p:nvPr/>
        </p:nvSpPr>
        <p:spPr>
          <a:xfrm>
            <a:off x="1754099" y="4630119"/>
            <a:ext cx="5191376" cy="2246769"/>
          </a:xfrm>
          <a:prstGeom prst="rect">
            <a:avLst/>
          </a:prstGeom>
          <a:noFill/>
        </p:spPr>
        <p:txBody>
          <a:bodyPr wrap="square" rtlCol="0">
            <a:spAutoFit/>
          </a:bodyPr>
          <a:lstStyle/>
          <a:p>
            <a:pPr>
              <a:spcBef>
                <a:spcPts val="300"/>
              </a:spcBef>
              <a:spcAft>
                <a:spcPts val="300"/>
              </a:spcAft>
            </a:pPr>
            <a:r>
              <a:rPr lang="en-US" sz="2000" dirty="0"/>
              <a:t>We can </a:t>
            </a:r>
            <a:r>
              <a:rPr lang="en-US" sz="2800" b="1" dirty="0"/>
              <a:t>adapt</a:t>
            </a:r>
            <a:r>
              <a:rPr lang="en-US" sz="2000" dirty="0"/>
              <a:t> with: </a:t>
            </a:r>
          </a:p>
          <a:p>
            <a:pPr marL="342900" indent="-342900">
              <a:spcBef>
                <a:spcPts val="300"/>
              </a:spcBef>
              <a:spcAft>
                <a:spcPts val="300"/>
              </a:spcAft>
              <a:buFont typeface="Arial"/>
              <a:buChar char="•"/>
            </a:pPr>
            <a:r>
              <a:rPr lang="en-US" sz="2000" dirty="0"/>
              <a:t>Public Awareness (as in this sign)</a:t>
            </a:r>
          </a:p>
          <a:p>
            <a:pPr marL="285750" indent="-285750">
              <a:spcBef>
                <a:spcPts val="300"/>
              </a:spcBef>
              <a:spcAft>
                <a:spcPts val="300"/>
              </a:spcAft>
              <a:buFont typeface="Wingdings" charset="2"/>
              <a:buChar char="§"/>
            </a:pPr>
            <a:r>
              <a:rPr lang="en-US" dirty="0"/>
              <a:t>Maintaining fire suppression and disaster response resources, </a:t>
            </a:r>
          </a:p>
          <a:p>
            <a:pPr marL="285750" indent="-285750">
              <a:spcBef>
                <a:spcPts val="300"/>
              </a:spcBef>
              <a:spcAft>
                <a:spcPts val="300"/>
              </a:spcAft>
              <a:buFont typeface="Wingdings" charset="2"/>
              <a:buChar char="§"/>
            </a:pPr>
            <a:r>
              <a:rPr lang="en-US" dirty="0"/>
              <a:t>Doing fuels treatments, </a:t>
            </a:r>
          </a:p>
          <a:p>
            <a:pPr marL="285750" indent="-285750">
              <a:spcBef>
                <a:spcPts val="300"/>
              </a:spcBef>
              <a:spcAft>
                <a:spcPts val="300"/>
              </a:spcAft>
              <a:buFont typeface="Wingdings" charset="2"/>
              <a:buChar char="§"/>
            </a:pPr>
            <a:r>
              <a:rPr lang="en-US" dirty="0"/>
              <a:t>Remote fire detection, and so on. </a:t>
            </a:r>
          </a:p>
        </p:txBody>
      </p:sp>
    </p:spTree>
    <p:extLst>
      <p:ext uri="{BB962C8B-B14F-4D97-AF65-F5344CB8AC3E}">
        <p14:creationId xmlns:p14="http://schemas.microsoft.com/office/powerpoint/2010/main" val="1612287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 = Combination of S and A</a:t>
            </a:r>
          </a:p>
        </p:txBody>
      </p:sp>
      <p:sp>
        <p:nvSpPr>
          <p:cNvPr id="151554" name="Rectangle 2"/>
          <p:cNvSpPr>
            <a:spLocks noGrp="1" noChangeArrowheads="1"/>
          </p:cNvSpPr>
          <p:nvPr>
            <p:ph type="body" idx="4294967295"/>
          </p:nvPr>
        </p:nvSpPr>
        <p:spPr>
          <a:xfrm>
            <a:off x="0" y="1447800"/>
            <a:ext cx="11525250" cy="4724400"/>
          </a:xfrm>
        </p:spPr>
        <p:txBody>
          <a:bodyPr/>
          <a:lstStyle/>
          <a:p>
            <a:pPr>
              <a:buFontTx/>
              <a:buNone/>
            </a:pPr>
            <a:r>
              <a:rPr lang="en-US" sz="4400" dirty="0"/>
              <a:t>      Sensitivity</a:t>
            </a:r>
            <a:r>
              <a:rPr lang="en-US" sz="4000" dirty="0"/>
              <a:t> 			      </a:t>
            </a:r>
            <a:r>
              <a:rPr lang="en-US" sz="4400" dirty="0"/>
              <a:t>Adaptability</a:t>
            </a:r>
          </a:p>
          <a:p>
            <a:pPr>
              <a:buFontTx/>
              <a:buNone/>
            </a:pPr>
            <a:endParaRPr lang="en-US" sz="4000" dirty="0"/>
          </a:p>
          <a:p>
            <a:pPr>
              <a:buFontTx/>
              <a:buNone/>
            </a:pPr>
            <a:endParaRPr lang="en-US" sz="4000" dirty="0"/>
          </a:p>
          <a:p>
            <a:pPr>
              <a:buFontTx/>
              <a:buNone/>
            </a:pPr>
            <a:endParaRPr lang="en-US" sz="4000" dirty="0"/>
          </a:p>
          <a:p>
            <a:pPr>
              <a:buFontTx/>
              <a:buNone/>
            </a:pPr>
            <a:r>
              <a:rPr lang="en-US" sz="4000" dirty="0"/>
              <a:t>			                 </a:t>
            </a:r>
            <a:r>
              <a:rPr lang="en-US" sz="4400" dirty="0"/>
              <a:t>Vulnerability</a:t>
            </a:r>
          </a:p>
          <a:p>
            <a:pPr>
              <a:buFontTx/>
              <a:buNone/>
            </a:pPr>
            <a:endParaRPr lang="en-US" dirty="0"/>
          </a:p>
        </p:txBody>
      </p:sp>
      <p:sp>
        <p:nvSpPr>
          <p:cNvPr id="151555" name="Line 3"/>
          <p:cNvSpPr>
            <a:spLocks noChangeShapeType="1"/>
          </p:cNvSpPr>
          <p:nvPr/>
        </p:nvSpPr>
        <p:spPr bwMode="auto">
          <a:xfrm>
            <a:off x="5791200" y="3505200"/>
            <a:ext cx="0" cy="1143000"/>
          </a:xfrm>
          <a:prstGeom prst="line">
            <a:avLst/>
          </a:prstGeom>
          <a:noFill/>
          <a:ln w="76200" cap="sq">
            <a:solidFill>
              <a:schemeClr val="bg2"/>
            </a:solidFill>
            <a:miter lim="800000"/>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151556" name="Line 4"/>
          <p:cNvSpPr>
            <a:spLocks noChangeShapeType="1"/>
          </p:cNvSpPr>
          <p:nvPr/>
        </p:nvSpPr>
        <p:spPr bwMode="auto">
          <a:xfrm>
            <a:off x="3581400" y="2362200"/>
            <a:ext cx="2209800" cy="1143000"/>
          </a:xfrm>
          <a:prstGeom prst="line">
            <a:avLst/>
          </a:prstGeom>
          <a:noFill/>
          <a:ln w="76200" cap="sq">
            <a:solidFill>
              <a:schemeClr val="bg2"/>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151557" name="Line 5"/>
          <p:cNvSpPr>
            <a:spLocks noChangeShapeType="1"/>
          </p:cNvSpPr>
          <p:nvPr/>
        </p:nvSpPr>
        <p:spPr bwMode="auto">
          <a:xfrm flipV="1">
            <a:off x="5791200" y="2362200"/>
            <a:ext cx="2209800" cy="1143000"/>
          </a:xfrm>
          <a:prstGeom prst="line">
            <a:avLst/>
          </a:prstGeom>
          <a:noFill/>
          <a:ln w="76200" cap="sq">
            <a:solidFill>
              <a:schemeClr val="bg2"/>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Tree>
    <p:extLst>
      <p:ext uri="{BB962C8B-B14F-4D97-AF65-F5344CB8AC3E}">
        <p14:creationId xmlns:p14="http://schemas.microsoft.com/office/powerpoint/2010/main" val="2878123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3"/>
          <p:cNvSpPr>
            <a:spLocks noGrp="1" noChangeArrowheads="1"/>
          </p:cNvSpPr>
          <p:nvPr>
            <p:ph idx="1"/>
          </p:nvPr>
        </p:nvSpPr>
        <p:spPr/>
        <p:txBody>
          <a:bodyPr>
            <a:normAutofit fontScale="77500" lnSpcReduction="20000"/>
          </a:bodyPr>
          <a:lstStyle/>
          <a:p>
            <a:pPr marL="0" indent="0">
              <a:lnSpc>
                <a:spcPct val="90000"/>
              </a:lnSpc>
              <a:buNone/>
            </a:pPr>
            <a:r>
              <a:rPr lang="en-US" sz="2800" b="1" dirty="0"/>
              <a:t>Capability to adapt</a:t>
            </a:r>
          </a:p>
          <a:p>
            <a:pPr>
              <a:lnSpc>
                <a:spcPct val="90000"/>
              </a:lnSpc>
            </a:pPr>
            <a:r>
              <a:rPr lang="en-US" sz="2800" dirty="0"/>
              <a:t>Function of:</a:t>
            </a:r>
          </a:p>
          <a:p>
            <a:pPr lvl="1">
              <a:lnSpc>
                <a:spcPct val="90000"/>
              </a:lnSpc>
              <a:buFont typeface="Arial" panose="020B0604020202020204" pitchFamily="34" charset="0"/>
              <a:buChar char="•"/>
            </a:pPr>
            <a:r>
              <a:rPr lang="en-US" dirty="0"/>
              <a:t>Wealth</a:t>
            </a:r>
          </a:p>
          <a:p>
            <a:pPr lvl="1">
              <a:lnSpc>
                <a:spcPct val="90000"/>
              </a:lnSpc>
              <a:buFont typeface="Arial" panose="020B0604020202020204" pitchFamily="34" charset="0"/>
              <a:buChar char="•"/>
            </a:pPr>
            <a:r>
              <a:rPr lang="en-US" sz="2600" dirty="0"/>
              <a:t>Technology </a:t>
            </a:r>
          </a:p>
          <a:p>
            <a:pPr lvl="1">
              <a:lnSpc>
                <a:spcPct val="90000"/>
              </a:lnSpc>
              <a:buFont typeface="Arial" panose="020B0604020202020204" pitchFamily="34" charset="0"/>
              <a:buChar char="•"/>
            </a:pPr>
            <a:r>
              <a:rPr lang="en-US" sz="2600" dirty="0"/>
              <a:t>Education</a:t>
            </a:r>
          </a:p>
          <a:p>
            <a:pPr lvl="1">
              <a:lnSpc>
                <a:spcPct val="90000"/>
              </a:lnSpc>
              <a:buFont typeface="Arial" panose="020B0604020202020204" pitchFamily="34" charset="0"/>
              <a:buChar char="•"/>
            </a:pPr>
            <a:r>
              <a:rPr lang="en-US" sz="2600" dirty="0"/>
              <a:t>Institutions</a:t>
            </a:r>
          </a:p>
          <a:p>
            <a:pPr lvl="1">
              <a:lnSpc>
                <a:spcPct val="90000"/>
              </a:lnSpc>
              <a:buFont typeface="Arial" panose="020B0604020202020204" pitchFamily="34" charset="0"/>
              <a:buChar char="•"/>
            </a:pPr>
            <a:r>
              <a:rPr lang="en-US" sz="2600" dirty="0"/>
              <a:t>Information</a:t>
            </a:r>
          </a:p>
          <a:p>
            <a:pPr lvl="1">
              <a:lnSpc>
                <a:spcPct val="90000"/>
              </a:lnSpc>
              <a:buFont typeface="Arial" panose="020B0604020202020204" pitchFamily="34" charset="0"/>
              <a:buChar char="•"/>
            </a:pPr>
            <a:r>
              <a:rPr lang="en-US" sz="2600" dirty="0"/>
              <a:t>Infrastructure</a:t>
            </a:r>
          </a:p>
          <a:p>
            <a:pPr lvl="1">
              <a:lnSpc>
                <a:spcPct val="90000"/>
              </a:lnSpc>
              <a:buFont typeface="Arial" panose="020B0604020202020204" pitchFamily="34" charset="0"/>
              <a:buChar char="•"/>
            </a:pPr>
            <a:r>
              <a:rPr lang="ja-JP" altLang="en-US" sz="2600" dirty="0">
                <a:latin typeface="Arial"/>
              </a:rPr>
              <a:t>“</a:t>
            </a:r>
            <a:r>
              <a:rPr lang="en-US" sz="2600" dirty="0"/>
              <a:t>Social capital</a:t>
            </a:r>
            <a:r>
              <a:rPr lang="ja-JP" altLang="en-US" sz="2600" dirty="0">
                <a:latin typeface="Arial"/>
              </a:rPr>
              <a:t>”</a:t>
            </a:r>
            <a:endParaRPr lang="en-US" sz="2600" dirty="0"/>
          </a:p>
          <a:p>
            <a:pPr>
              <a:lnSpc>
                <a:spcPct val="90000"/>
              </a:lnSpc>
            </a:pPr>
            <a:endParaRPr lang="en-US" sz="2800" i="1" dirty="0"/>
          </a:p>
          <a:p>
            <a:pPr>
              <a:lnSpc>
                <a:spcPct val="90000"/>
              </a:lnSpc>
            </a:pPr>
            <a:r>
              <a:rPr lang="en-US" sz="2800" i="1" dirty="0"/>
              <a:t>Having </a:t>
            </a:r>
            <a:r>
              <a:rPr lang="en-US" sz="2800" dirty="0"/>
              <a:t>adaptive capacity does not mean it is </a:t>
            </a:r>
            <a:r>
              <a:rPr lang="en-US" sz="2800" i="1" dirty="0"/>
              <a:t>used </a:t>
            </a:r>
            <a:r>
              <a:rPr lang="en-US" sz="2800" dirty="0"/>
              <a:t>effectively</a:t>
            </a:r>
          </a:p>
          <a:p>
            <a:pPr>
              <a:lnSpc>
                <a:spcPct val="90000"/>
              </a:lnSpc>
            </a:pPr>
            <a:endParaRPr lang="en-US" sz="2800" dirty="0"/>
          </a:p>
        </p:txBody>
      </p:sp>
      <p:sp>
        <p:nvSpPr>
          <p:cNvPr id="39938" name="Rectangle 2"/>
          <p:cNvSpPr>
            <a:spLocks noGrp="1" noChangeArrowheads="1"/>
          </p:cNvSpPr>
          <p:nvPr>
            <p:ph type="title"/>
          </p:nvPr>
        </p:nvSpPr>
        <p:spPr>
          <a:noFill/>
          <a:ln/>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b">
            <a:normAutofit/>
          </a:bodyPr>
          <a:lstStyle/>
          <a:p>
            <a:r>
              <a:rPr lang="en-US" sz="4800" dirty="0"/>
              <a:t>Adaptive Capacity</a:t>
            </a:r>
          </a:p>
        </p:txBody>
      </p:sp>
    </p:spTree>
    <p:extLst>
      <p:ext uri="{BB962C8B-B14F-4D97-AF65-F5344CB8AC3E}">
        <p14:creationId xmlns:p14="http://schemas.microsoft.com/office/powerpoint/2010/main" val="1916863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p:txBody>
          <a:bodyPr/>
          <a:lstStyle/>
          <a:p>
            <a:r>
              <a:rPr lang="en-US" dirty="0"/>
              <a:t>EXPOSURES</a:t>
            </a:r>
          </a:p>
        </p:txBody>
      </p:sp>
      <p:sp>
        <p:nvSpPr>
          <p:cNvPr id="10" name="Content Placeholder 9"/>
          <p:cNvSpPr>
            <a:spLocks noGrp="1"/>
          </p:cNvSpPr>
          <p:nvPr>
            <p:ph sz="half" idx="2"/>
          </p:nvPr>
        </p:nvSpPr>
        <p:spPr/>
        <p:txBody>
          <a:bodyPr>
            <a:normAutofit/>
          </a:bodyPr>
          <a:lstStyle/>
          <a:p>
            <a:pPr>
              <a:spcAft>
                <a:spcPts val="600"/>
              </a:spcAft>
            </a:pPr>
            <a:r>
              <a:rPr lang="en-US" sz="2200" dirty="0"/>
              <a:t>Rainfall (P)</a:t>
            </a:r>
          </a:p>
          <a:p>
            <a:pPr>
              <a:spcAft>
                <a:spcPts val="600"/>
              </a:spcAft>
            </a:pPr>
            <a:r>
              <a:rPr lang="en-US" sz="2200" dirty="0"/>
              <a:t>Temperature (T)</a:t>
            </a:r>
          </a:p>
          <a:p>
            <a:pPr>
              <a:spcAft>
                <a:spcPts val="600"/>
              </a:spcAft>
            </a:pPr>
            <a:r>
              <a:rPr lang="en-US" sz="2200" dirty="0"/>
              <a:t>Wind speed (W)</a:t>
            </a:r>
          </a:p>
          <a:p>
            <a:pPr>
              <a:spcAft>
                <a:spcPts val="600"/>
              </a:spcAft>
            </a:pPr>
            <a:r>
              <a:rPr lang="en-US" sz="2200" dirty="0"/>
              <a:t>Sunshine</a:t>
            </a:r>
          </a:p>
          <a:p>
            <a:pPr>
              <a:spcAft>
                <a:spcPts val="600"/>
              </a:spcAft>
            </a:pPr>
            <a:r>
              <a:rPr lang="en-US" sz="2200" dirty="0"/>
              <a:t>Relative humidity (RH)</a:t>
            </a:r>
          </a:p>
          <a:p>
            <a:pPr>
              <a:spcAft>
                <a:spcPts val="600"/>
              </a:spcAft>
            </a:pPr>
            <a:r>
              <a:rPr lang="en-US" sz="2200" dirty="0"/>
              <a:t>Independent of impact</a:t>
            </a:r>
          </a:p>
          <a:p>
            <a:pPr>
              <a:spcAft>
                <a:spcPts val="600"/>
              </a:spcAft>
            </a:pPr>
            <a:endParaRPr lang="en-US" sz="2200" dirty="0"/>
          </a:p>
        </p:txBody>
      </p:sp>
      <p:sp>
        <p:nvSpPr>
          <p:cNvPr id="11" name="Text Placeholder 10"/>
          <p:cNvSpPr>
            <a:spLocks noGrp="1"/>
          </p:cNvSpPr>
          <p:nvPr>
            <p:ph type="body" sz="quarter" idx="3"/>
          </p:nvPr>
        </p:nvSpPr>
        <p:spPr/>
        <p:txBody>
          <a:bodyPr/>
          <a:lstStyle/>
          <a:p>
            <a:r>
              <a:rPr lang="en-US" dirty="0"/>
              <a:t>SENSITIVITY/IMPACTS</a:t>
            </a:r>
          </a:p>
        </p:txBody>
      </p:sp>
      <p:sp>
        <p:nvSpPr>
          <p:cNvPr id="12" name="Content Placeholder 11"/>
          <p:cNvSpPr>
            <a:spLocks noGrp="1"/>
          </p:cNvSpPr>
          <p:nvPr>
            <p:ph sz="quarter" idx="4"/>
          </p:nvPr>
        </p:nvSpPr>
        <p:spPr/>
        <p:txBody>
          <a:bodyPr>
            <a:normAutofit/>
          </a:bodyPr>
          <a:lstStyle/>
          <a:p>
            <a:pPr>
              <a:spcAft>
                <a:spcPts val="600"/>
              </a:spcAft>
            </a:pPr>
            <a:r>
              <a:rPr lang="en-US" sz="2200" dirty="0"/>
              <a:t>Soil moisture</a:t>
            </a:r>
          </a:p>
          <a:p>
            <a:pPr>
              <a:spcAft>
                <a:spcPts val="600"/>
              </a:spcAft>
            </a:pPr>
            <a:r>
              <a:rPr lang="en-US" sz="2200" dirty="0"/>
              <a:t>Crop/tree growth</a:t>
            </a:r>
          </a:p>
          <a:p>
            <a:pPr>
              <a:spcAft>
                <a:spcPts val="600"/>
              </a:spcAft>
            </a:pPr>
            <a:r>
              <a:rPr lang="en-US" sz="2200" dirty="0"/>
              <a:t>Crop/tree productivity</a:t>
            </a:r>
          </a:p>
          <a:p>
            <a:pPr>
              <a:spcAft>
                <a:spcPts val="600"/>
              </a:spcAft>
            </a:pPr>
            <a:r>
              <a:rPr lang="en-US" sz="2200" dirty="0"/>
              <a:t>Health (human, animal)</a:t>
            </a:r>
          </a:p>
          <a:p>
            <a:pPr>
              <a:spcAft>
                <a:spcPts val="600"/>
              </a:spcAft>
            </a:pPr>
            <a:r>
              <a:rPr lang="en-US" sz="2200" dirty="0"/>
              <a:t>Depend on crop/human sensitivity &amp; vulnerability</a:t>
            </a:r>
          </a:p>
        </p:txBody>
      </p:sp>
      <p:sp>
        <p:nvSpPr>
          <p:cNvPr id="3" name="Title 2"/>
          <p:cNvSpPr>
            <a:spLocks noGrp="1"/>
          </p:cNvSpPr>
          <p:nvPr>
            <p:ph type="title"/>
          </p:nvPr>
        </p:nvSpPr>
        <p:spPr/>
        <p:txBody>
          <a:bodyPr/>
          <a:lstStyle/>
          <a:p>
            <a:r>
              <a:rPr lang="en-US" dirty="0"/>
              <a:t>More terminology examples</a:t>
            </a:r>
          </a:p>
        </p:txBody>
      </p:sp>
    </p:spTree>
    <p:extLst>
      <p:ext uri="{BB962C8B-B14F-4D97-AF65-F5344CB8AC3E}">
        <p14:creationId xmlns:p14="http://schemas.microsoft.com/office/powerpoint/2010/main" val="3748551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7565" y="1664873"/>
            <a:ext cx="11396869" cy="1909903"/>
          </a:xfrm>
        </p:spPr>
        <p:txBody>
          <a:bodyPr/>
          <a:lstStyle/>
          <a:p>
            <a:r>
              <a:rPr lang="de-DE" dirty="0"/>
              <a:t>Module 1: Introduction to Climate Change</a:t>
            </a:r>
            <a:endParaRPr lang="en-US" dirty="0"/>
          </a:p>
        </p:txBody>
      </p:sp>
      <p:sp>
        <p:nvSpPr>
          <p:cNvPr id="3" name="Subtitle 2"/>
          <p:cNvSpPr>
            <a:spLocks noGrp="1"/>
          </p:cNvSpPr>
          <p:nvPr>
            <p:ph type="subTitle" idx="1"/>
          </p:nvPr>
        </p:nvSpPr>
        <p:spPr>
          <a:xfrm>
            <a:off x="114300" y="3701663"/>
            <a:ext cx="11982450" cy="2539117"/>
          </a:xfrm>
        </p:spPr>
        <p:txBody>
          <a:bodyPr>
            <a:noAutofit/>
          </a:bodyPr>
          <a:lstStyle/>
          <a:p>
            <a:r>
              <a:rPr lang="de-DE" sz="3400" dirty="0"/>
              <a:t>SECTION III: 	</a:t>
            </a:r>
            <a:r>
              <a:rPr lang="en-US" sz="3400" dirty="0"/>
              <a:t>REPONSES TO CLIMATE CHANGE -			MITIGATION AND ADAPTATION</a:t>
            </a:r>
          </a:p>
          <a:p>
            <a:r>
              <a:rPr lang="de-DE" sz="3400" dirty="0">
                <a:solidFill>
                  <a:srgbClr val="FFC000"/>
                </a:solidFill>
              </a:rPr>
              <a:t>3.2. Principles and Practices of Climate Vulnerability Assessment</a:t>
            </a:r>
            <a:endParaRPr lang="en-US" sz="3400" dirty="0">
              <a:solidFill>
                <a:srgbClr val="FFC000"/>
              </a:solidFill>
            </a:endParaRPr>
          </a:p>
        </p:txBody>
      </p:sp>
    </p:spTree>
    <p:extLst>
      <p:ext uri="{BB962C8B-B14F-4D97-AF65-F5344CB8AC3E}">
        <p14:creationId xmlns:p14="http://schemas.microsoft.com/office/powerpoint/2010/main" val="3249171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145775" y="0"/>
            <a:ext cx="11880000" cy="4952999"/>
          </a:xfrm>
          <a:prstGeom prst="rect">
            <a:avLst/>
          </a:prstGeom>
        </p:spPr>
        <p:txBody>
          <a:bodyPr vert="horz" lIns="91425" tIns="91425" rIns="91425" bIns="91425" rtlCol="0" anchor="b" anchorCtr="0">
            <a:noAutofit/>
          </a:bodyPr>
          <a:lstStyle/>
          <a:p>
            <a:pPr>
              <a:lnSpc>
                <a:spcPct val="110000"/>
              </a:lnSpc>
              <a:spcBef>
                <a:spcPts val="300"/>
              </a:spcBef>
              <a:spcAft>
                <a:spcPts val="300"/>
              </a:spcAft>
            </a:pPr>
            <a:r>
              <a:rPr lang="en-US" sz="3000" b="1" dirty="0"/>
              <a:t>Key Concept</a:t>
            </a:r>
            <a:r>
              <a:rPr lang="en-US" sz="3000" dirty="0"/>
              <a:t>:</a:t>
            </a:r>
            <a:br>
              <a:rPr lang="en-US" sz="3000" dirty="0"/>
            </a:br>
            <a:r>
              <a:rPr lang="en" sz="2700" dirty="0"/>
              <a:t>A primary job for natural resources managers is to discern differences in sensitivity, understand expected impacts, set priorities to improve resilience to the greatest extent possible. </a:t>
            </a:r>
          </a:p>
        </p:txBody>
      </p:sp>
    </p:spTree>
    <p:extLst>
      <p:ext uri="{BB962C8B-B14F-4D97-AF65-F5344CB8AC3E}">
        <p14:creationId xmlns:p14="http://schemas.microsoft.com/office/powerpoint/2010/main" val="1912287638"/>
      </p:ext>
    </p:extLst>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p:txBody>
          <a:bodyPr>
            <a:normAutofit/>
          </a:bodyPr>
          <a:lstStyle/>
          <a:p>
            <a:r>
              <a:rPr lang="en-US" sz="2500" dirty="0"/>
              <a:t>Read this publication (in References and Readings):</a:t>
            </a:r>
          </a:p>
          <a:p>
            <a:r>
              <a:rPr lang="en-US" sz="2500" dirty="0"/>
              <a:t>BCC_GTR_884 Watershed Vulnerability Assessment </a:t>
            </a:r>
          </a:p>
        </p:txBody>
      </p:sp>
      <p:sp>
        <p:nvSpPr>
          <p:cNvPr id="2" name="Content Placeholder 1"/>
          <p:cNvSpPr>
            <a:spLocks noGrp="1"/>
          </p:cNvSpPr>
          <p:nvPr>
            <p:ph sz="half" idx="2"/>
          </p:nvPr>
        </p:nvSpPr>
        <p:spPr/>
        <p:txBody>
          <a:bodyPr/>
          <a:lstStyle/>
          <a:p>
            <a:endParaRPr lang="en-US"/>
          </a:p>
        </p:txBody>
      </p:sp>
      <p:sp>
        <p:nvSpPr>
          <p:cNvPr id="5" name="Title 4"/>
          <p:cNvSpPr>
            <a:spLocks noGrp="1"/>
          </p:cNvSpPr>
          <p:nvPr>
            <p:ph type="title"/>
          </p:nvPr>
        </p:nvSpPr>
        <p:spPr/>
        <p:txBody>
          <a:bodyPr/>
          <a:lstStyle/>
          <a:p>
            <a:r>
              <a:rPr lang="en-US"/>
              <a:t>Assigned Reading</a:t>
            </a:r>
            <a:endParaRPr lang="en-US" dirty="0"/>
          </a:p>
        </p:txBody>
      </p:sp>
      <p:sp>
        <p:nvSpPr>
          <p:cNvPr id="7" name="Shape 500"/>
          <p:cNvSpPr/>
          <p:nvPr/>
        </p:nvSpPr>
        <p:spPr>
          <a:xfrm>
            <a:off x="6400800" y="1841015"/>
            <a:ext cx="3282474" cy="4285149"/>
          </a:xfrm>
          <a:prstGeom prst="rect">
            <a:avLst/>
          </a:prstGeom>
          <a:blipFill>
            <a:blip r:embed="rId2"/>
            <a:stretch>
              <a:fillRect/>
            </a:stretch>
          </a:blipFill>
        </p:spPr>
      </p:sp>
    </p:spTree>
    <p:extLst>
      <p:ext uri="{BB962C8B-B14F-4D97-AF65-F5344CB8AC3E}">
        <p14:creationId xmlns:p14="http://schemas.microsoft.com/office/powerpoint/2010/main" val="2073569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7975" y="1247127"/>
            <a:ext cx="10515600" cy="4351338"/>
          </a:xfrm>
        </p:spPr>
        <p:txBody>
          <a:bodyPr>
            <a:noAutofit/>
          </a:bodyPr>
          <a:lstStyle/>
          <a:p>
            <a:pPr>
              <a:spcBef>
                <a:spcPts val="0"/>
              </a:spcBef>
            </a:pPr>
            <a:r>
              <a:rPr lang="en-US" sz="1800" dirty="0"/>
              <a:t>What is this report about?</a:t>
            </a:r>
          </a:p>
          <a:p>
            <a:pPr>
              <a:spcBef>
                <a:spcPts val="0"/>
              </a:spcBef>
            </a:pPr>
            <a:r>
              <a:rPr lang="en-US" sz="1800" dirty="0"/>
              <a:t>What is the challenge to the USFS? Climate change, how will it affect ecosystems values and services, particularly those related to water, how to prepare/manage/adapt? How to begin to develop institutional capacity to do this kind of work.</a:t>
            </a:r>
          </a:p>
          <a:p>
            <a:pPr>
              <a:spcBef>
                <a:spcPts val="0"/>
              </a:spcBef>
            </a:pPr>
            <a:r>
              <a:rPr lang="en-US" sz="1800" dirty="0"/>
              <a:t>What are typical water resource values for USFS lands? (infrastructure, species, habitats, water supply)</a:t>
            </a:r>
          </a:p>
          <a:p>
            <a:pPr>
              <a:spcBef>
                <a:spcPts val="0"/>
              </a:spcBef>
            </a:pPr>
            <a:r>
              <a:rPr lang="en-US" sz="1800" dirty="0"/>
              <a:t>How do they define watershed resilience? Ability to resist and recover from disturbance, impacts. What do you think "resilience" means? </a:t>
            </a:r>
          </a:p>
          <a:p>
            <a:pPr>
              <a:spcBef>
                <a:spcPts val="0"/>
              </a:spcBef>
            </a:pPr>
            <a:r>
              <a:rPr lang="en-US" sz="1800" dirty="0"/>
              <a:t>What is exposure?</a:t>
            </a:r>
          </a:p>
          <a:p>
            <a:pPr>
              <a:spcBef>
                <a:spcPts val="0"/>
              </a:spcBef>
            </a:pPr>
            <a:r>
              <a:rPr lang="en-US" sz="1800" dirty="0"/>
              <a:t>Where does exposure data come from? GCMs – downscaled to local predictions for future climate, temp, rainfall typically. </a:t>
            </a:r>
          </a:p>
          <a:p>
            <a:pPr>
              <a:spcBef>
                <a:spcPts val="0"/>
              </a:spcBef>
            </a:pPr>
            <a:r>
              <a:rPr lang="en-US" sz="1800" dirty="0"/>
              <a:t>Could be linked with hydrologic models to give stream flow, groundwater recharge rates. Hard to do this accurately, peak flows, droughts.</a:t>
            </a:r>
          </a:p>
          <a:p>
            <a:pPr>
              <a:spcBef>
                <a:spcPts val="0"/>
              </a:spcBef>
            </a:pPr>
            <a:r>
              <a:rPr lang="en-US" sz="1800" dirty="0"/>
              <a:t>What is sensitivity?</a:t>
            </a:r>
          </a:p>
          <a:p>
            <a:pPr>
              <a:spcBef>
                <a:spcPts val="0"/>
              </a:spcBef>
            </a:pPr>
            <a:r>
              <a:rPr lang="en-US" sz="1800" dirty="0"/>
              <a:t>How does management affect sensitivity? (some factors of sensitivity are intrinsic – geology, locations, some are management related, harvest, roads.</a:t>
            </a:r>
          </a:p>
        </p:txBody>
      </p:sp>
      <p:sp>
        <p:nvSpPr>
          <p:cNvPr id="2" name="Title 1"/>
          <p:cNvSpPr>
            <a:spLocks noGrp="1"/>
          </p:cNvSpPr>
          <p:nvPr>
            <p:ph type="title"/>
          </p:nvPr>
        </p:nvSpPr>
        <p:spPr/>
        <p:txBody>
          <a:bodyPr>
            <a:normAutofit/>
          </a:bodyPr>
          <a:lstStyle/>
          <a:p>
            <a:r>
              <a:rPr lang="en-US" dirty="0"/>
              <a:t>In-Class Questions </a:t>
            </a:r>
            <a:br>
              <a:rPr lang="en-US" dirty="0"/>
            </a:br>
            <a:r>
              <a:rPr lang="en-US" sz="2200" dirty="0"/>
              <a:t>(after reading pub referenced in last slide)</a:t>
            </a:r>
          </a:p>
        </p:txBody>
      </p:sp>
    </p:spTree>
    <p:extLst>
      <p:ext uri="{BB962C8B-B14F-4D97-AF65-F5344CB8AC3E}">
        <p14:creationId xmlns:p14="http://schemas.microsoft.com/office/powerpoint/2010/main" val="1078754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spcBef>
                <a:spcPts val="0"/>
              </a:spcBef>
            </a:pPr>
            <a:r>
              <a:rPr lang="en-US" sz="1800" dirty="0"/>
              <a:t>What is the discussion of HUC 4 5 6 about? (Hydrologic </a:t>
            </a:r>
            <a:r>
              <a:rPr lang="en-US" sz="1800" dirty="0" err="1"/>
              <a:t>UnitCategory</a:t>
            </a:r>
            <a:r>
              <a:rPr lang="en-US" sz="1800" dirty="0"/>
              <a:t> scale of watershed size – USGS delineation – entire USA mapped. Scale or resolution. Larger scale may have more climate exposure data, but obscures finer trends. </a:t>
            </a:r>
          </a:p>
          <a:p>
            <a:pPr>
              <a:spcBef>
                <a:spcPts val="0"/>
              </a:spcBef>
            </a:pPr>
            <a:r>
              <a:rPr lang="en-US" sz="1800" dirty="0"/>
              <a:t>Management best done at HUC 6 scale. See figure 3.</a:t>
            </a:r>
          </a:p>
          <a:p>
            <a:pPr>
              <a:spcBef>
                <a:spcPts val="0"/>
              </a:spcBef>
            </a:pPr>
            <a:r>
              <a:rPr lang="en-US" sz="1800" dirty="0"/>
              <a:t>What is vulnerability (interaction of climate exposure with values at risk and watershed sensitivity)</a:t>
            </a:r>
          </a:p>
          <a:p>
            <a:pPr>
              <a:spcBef>
                <a:spcPts val="0"/>
              </a:spcBef>
            </a:pPr>
            <a:r>
              <a:rPr lang="en-US" sz="1800" dirty="0"/>
              <a:t>What is an adaptive management response? (road work, buy water rights, grazing allotments, fire regimes, meadow functioning)</a:t>
            </a:r>
          </a:p>
          <a:p>
            <a:pPr>
              <a:spcBef>
                <a:spcPts val="0"/>
              </a:spcBef>
            </a:pPr>
            <a:r>
              <a:rPr lang="en-US" sz="1800" dirty="0"/>
              <a:t>What if we find out a particular species is going to be extremely difficult to save? (Consider putting money somewhere else. Triage).</a:t>
            </a:r>
          </a:p>
          <a:p>
            <a:pPr>
              <a:spcBef>
                <a:spcPts val="0"/>
              </a:spcBef>
            </a:pPr>
            <a:r>
              <a:rPr lang="en-US" sz="1800" dirty="0"/>
              <a:t>What are the advantages of local historical data? (it happened - verified, management relevant, easy to tie into local resource. Smaller scale data often available, better than broad scale GCMs.  </a:t>
            </a:r>
          </a:p>
          <a:p>
            <a:pPr>
              <a:spcBef>
                <a:spcPts val="0"/>
              </a:spcBef>
            </a:pPr>
            <a:r>
              <a:rPr lang="en-US" sz="1800" dirty="0"/>
              <a:t>Discuss Figure 2. Provide examples of each of the bubbles and arrows in the figure. What point is the figure trying to illustrate? </a:t>
            </a:r>
          </a:p>
        </p:txBody>
      </p:sp>
      <p:sp>
        <p:nvSpPr>
          <p:cNvPr id="2" name="Title 1"/>
          <p:cNvSpPr>
            <a:spLocks noGrp="1"/>
          </p:cNvSpPr>
          <p:nvPr>
            <p:ph type="title"/>
          </p:nvPr>
        </p:nvSpPr>
        <p:spPr/>
        <p:txBody>
          <a:bodyPr>
            <a:normAutofit/>
          </a:bodyPr>
          <a:lstStyle/>
          <a:p>
            <a:r>
              <a:rPr lang="en-US" dirty="0"/>
              <a:t>In-Class Questions </a:t>
            </a:r>
            <a:br>
              <a:rPr lang="en-US" dirty="0"/>
            </a:br>
            <a:r>
              <a:rPr lang="en-US" sz="2200" dirty="0"/>
              <a:t>(after reading pub referenced in last slide)</a:t>
            </a:r>
          </a:p>
        </p:txBody>
      </p:sp>
    </p:spTree>
    <p:extLst>
      <p:ext uri="{BB962C8B-B14F-4D97-AF65-F5344CB8AC3E}">
        <p14:creationId xmlns:p14="http://schemas.microsoft.com/office/powerpoint/2010/main" val="2513121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spcBef>
                <a:spcPts val="0"/>
              </a:spcBef>
            </a:pPr>
            <a:r>
              <a:rPr lang="en-US" sz="2400" dirty="0"/>
              <a:t>Report mentioned NEPA requirements and watershed condition work – an area staff have experience with. How can we learn more about NEPA and watershed condition assessments?</a:t>
            </a:r>
          </a:p>
          <a:p>
            <a:pPr>
              <a:spcBef>
                <a:spcPts val="0"/>
              </a:spcBef>
            </a:pPr>
            <a:r>
              <a:rPr lang="en-US" sz="2400" dirty="0"/>
              <a:t>Discuss: two assumptions – strong correlation exists between condition and resilience of watersheds, and climate change is one of many factors natural and human, that affect watershed condition and hydrology. – are these assumptions realistic?</a:t>
            </a:r>
          </a:p>
          <a:p>
            <a:pPr>
              <a:spcBef>
                <a:spcPts val="0"/>
              </a:spcBef>
            </a:pPr>
            <a:r>
              <a:rPr lang="en-US" sz="2400" dirty="0"/>
              <a:t>Discuss Figure 2. Provide examples of each of the bubbles and arrows in the figure. What point is the figure trying to illustrate? </a:t>
            </a:r>
          </a:p>
        </p:txBody>
      </p:sp>
      <p:sp>
        <p:nvSpPr>
          <p:cNvPr id="2" name="Title 1"/>
          <p:cNvSpPr>
            <a:spLocks noGrp="1"/>
          </p:cNvSpPr>
          <p:nvPr>
            <p:ph type="title"/>
          </p:nvPr>
        </p:nvSpPr>
        <p:spPr/>
        <p:txBody>
          <a:bodyPr>
            <a:normAutofit/>
          </a:bodyPr>
          <a:lstStyle/>
          <a:p>
            <a:r>
              <a:rPr lang="en-US" dirty="0"/>
              <a:t>In-Class Questions </a:t>
            </a:r>
            <a:br>
              <a:rPr lang="en-US" dirty="0"/>
            </a:br>
            <a:r>
              <a:rPr lang="en-US" sz="2200" dirty="0"/>
              <a:t>(after reading pub referenced in previous slide)</a:t>
            </a:r>
          </a:p>
        </p:txBody>
      </p:sp>
    </p:spTree>
    <p:extLst>
      <p:ext uri="{BB962C8B-B14F-4D97-AF65-F5344CB8AC3E}">
        <p14:creationId xmlns:p14="http://schemas.microsoft.com/office/powerpoint/2010/main" val="36624431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rmAutofit/>
          </a:bodyPr>
          <a:lstStyle/>
          <a:p>
            <a:r>
              <a:rPr lang="en-US" sz="2400" dirty="0">
                <a:latin typeface="Calibri"/>
                <a:cs typeface="Calibri"/>
              </a:rPr>
              <a:t>Human systems that are sensitive to climate change include mainly water resources; agriculture (especially food security) and forestry; coastal zones and marine systems (fisheries); human settlements, energy, and industry; insurance and other financial services; and human health. </a:t>
            </a:r>
          </a:p>
          <a:p>
            <a:r>
              <a:rPr lang="en-US" sz="2400" dirty="0">
                <a:latin typeface="Calibri"/>
                <a:cs typeface="Calibri"/>
              </a:rPr>
              <a:t>The vulnerability of these systems varies with geographic location, time, and social, economic, and environmental conditions.</a:t>
            </a:r>
          </a:p>
          <a:p>
            <a:pPr marL="0" indent="0">
              <a:buNone/>
            </a:pPr>
            <a:endParaRPr lang="vi-VN" sz="2400" dirty="0">
              <a:latin typeface="Calibri"/>
              <a:cs typeface="Calibri"/>
            </a:endParaRPr>
          </a:p>
        </p:txBody>
      </p:sp>
      <p:sp>
        <p:nvSpPr>
          <p:cNvPr id="5" name="Title 4"/>
          <p:cNvSpPr>
            <a:spLocks noGrp="1"/>
          </p:cNvSpPr>
          <p:nvPr>
            <p:ph type="title"/>
          </p:nvPr>
        </p:nvSpPr>
        <p:spPr/>
        <p:txBody>
          <a:bodyPr>
            <a:normAutofit/>
          </a:bodyPr>
          <a:lstStyle/>
          <a:p>
            <a:r>
              <a:rPr lang="en-US" sz="2700" dirty="0"/>
              <a:t>Many Human Systems are Sensitive to Climate Change, and Some are Vulnerable (IPCC)</a:t>
            </a:r>
          </a:p>
        </p:txBody>
      </p:sp>
    </p:spTree>
    <p:extLst>
      <p:ext uri="{BB962C8B-B14F-4D97-AF65-F5344CB8AC3E}">
        <p14:creationId xmlns:p14="http://schemas.microsoft.com/office/powerpoint/2010/main" val="38328697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9" name="Shape 479"/>
          <p:cNvSpPr txBox="1">
            <a:spLocks noGrp="1"/>
          </p:cNvSpPr>
          <p:nvPr>
            <p:ph idx="1"/>
          </p:nvPr>
        </p:nvSpPr>
        <p:spPr/>
        <p:txBody>
          <a:bodyPr/>
          <a:lstStyle/>
          <a:p>
            <a:pPr lvl="0"/>
            <a:r>
              <a:rPr lang="en" dirty="0">
                <a:sym typeface="Calibri"/>
              </a:rPr>
              <a:t>Describe the characteristics of an “vulnerable” watershed or landscape. </a:t>
            </a:r>
          </a:p>
          <a:p>
            <a:pPr lvl="0"/>
            <a:r>
              <a:rPr lang="en" dirty="0">
                <a:sym typeface="Calibri"/>
              </a:rPr>
              <a:t>Which elements of vulnerability could be modified to make the place more resilient? </a:t>
            </a:r>
          </a:p>
          <a:p>
            <a:endParaRPr lang="en" dirty="0"/>
          </a:p>
        </p:txBody>
      </p:sp>
      <p:sp>
        <p:nvSpPr>
          <p:cNvPr id="478" name="Shape 478"/>
          <p:cNvSpPr txBox="1">
            <a:spLocks noGrp="1"/>
          </p:cNvSpPr>
          <p:nvPr>
            <p:ph type="title"/>
          </p:nvPr>
        </p:nvSpPr>
        <p:spPr/>
        <p:txBody>
          <a:bodyPr/>
          <a:lstStyle/>
          <a:p>
            <a:pPr lvl="0"/>
            <a:r>
              <a:rPr lang="en">
                <a:sym typeface="Calibri"/>
              </a:rPr>
              <a:t>Exercise</a:t>
            </a:r>
            <a:endParaRPr lang="en" dirty="0">
              <a:sym typeface="Calibri"/>
            </a:endParaRPr>
          </a:p>
        </p:txBody>
      </p:sp>
    </p:spTree>
    <p:extLst>
      <p:ext uri="{BB962C8B-B14F-4D97-AF65-F5344CB8AC3E}">
        <p14:creationId xmlns:p14="http://schemas.microsoft.com/office/powerpoint/2010/main" val="3287861656"/>
      </p:ext>
    </p:extLst>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0" name="Shape 110"/>
          <p:cNvSpPr txBox="1">
            <a:spLocks noGrp="1"/>
          </p:cNvSpPr>
          <p:nvPr>
            <p:ph idx="1"/>
          </p:nvPr>
        </p:nvSpPr>
        <p:spPr>
          <a:xfrm>
            <a:off x="838200" y="1752600"/>
            <a:ext cx="10534650" cy="4424363"/>
          </a:xfrm>
        </p:spPr>
        <p:txBody>
          <a:bodyPr>
            <a:noAutofit/>
          </a:bodyPr>
          <a:lstStyle/>
          <a:p>
            <a:pPr lvl="0">
              <a:lnSpc>
                <a:spcPct val="170000"/>
              </a:lnSpc>
              <a:spcBef>
                <a:spcPts val="0"/>
              </a:spcBef>
              <a:spcAft>
                <a:spcPts val="0"/>
              </a:spcAft>
            </a:pPr>
            <a:r>
              <a:rPr lang="en" sz="1800" dirty="0">
                <a:sym typeface="Calibri"/>
              </a:rPr>
              <a:t>To contribute to climate-aware land-use planning.</a:t>
            </a:r>
          </a:p>
          <a:p>
            <a:pPr lvl="0">
              <a:lnSpc>
                <a:spcPct val="170000"/>
              </a:lnSpc>
              <a:spcBef>
                <a:spcPts val="0"/>
              </a:spcBef>
              <a:spcAft>
                <a:spcPts val="0"/>
              </a:spcAft>
            </a:pPr>
            <a:r>
              <a:rPr lang="en" sz="1800" dirty="0">
                <a:sym typeface="Calibri"/>
              </a:rPr>
              <a:t>To understand the implications and impacts of rapid climate change.</a:t>
            </a:r>
          </a:p>
          <a:p>
            <a:pPr lvl="0">
              <a:lnSpc>
                <a:spcPct val="170000"/>
              </a:lnSpc>
              <a:spcBef>
                <a:spcPts val="0"/>
              </a:spcBef>
              <a:spcAft>
                <a:spcPts val="0"/>
              </a:spcAft>
            </a:pPr>
            <a:r>
              <a:rPr lang="en" sz="1800" dirty="0">
                <a:sym typeface="Calibri"/>
              </a:rPr>
              <a:t>To promote resilience you </a:t>
            </a:r>
            <a:r>
              <a:rPr lang="en-US" sz="1800" dirty="0">
                <a:sym typeface="Calibri"/>
              </a:rPr>
              <a:t>must</a:t>
            </a:r>
            <a:r>
              <a:rPr lang="en" sz="1800" dirty="0">
                <a:sym typeface="Calibri"/>
              </a:rPr>
              <a:t> know vulnerability</a:t>
            </a:r>
          </a:p>
          <a:p>
            <a:pPr lvl="0">
              <a:lnSpc>
                <a:spcPct val="170000"/>
              </a:lnSpc>
              <a:spcBef>
                <a:spcPts val="0"/>
              </a:spcBef>
              <a:spcAft>
                <a:spcPts val="0"/>
              </a:spcAft>
            </a:pPr>
            <a:r>
              <a:rPr lang="en" sz="1800" dirty="0">
                <a:sym typeface="Calibri"/>
              </a:rPr>
              <a:t>Set priority areas for adaptation.</a:t>
            </a:r>
          </a:p>
          <a:p>
            <a:pPr lvl="1">
              <a:lnSpc>
                <a:spcPct val="170000"/>
              </a:lnSpc>
              <a:spcBef>
                <a:spcPts val="0"/>
              </a:spcBef>
              <a:spcAft>
                <a:spcPts val="0"/>
              </a:spcAft>
            </a:pPr>
            <a:r>
              <a:rPr lang="en" sz="1800" dirty="0">
                <a:sym typeface="Calibri"/>
              </a:rPr>
              <a:t>high exposure, high sensitivity, </a:t>
            </a:r>
          </a:p>
          <a:p>
            <a:pPr lvl="1">
              <a:lnSpc>
                <a:spcPct val="170000"/>
              </a:lnSpc>
              <a:spcBef>
                <a:spcPts val="0"/>
              </a:spcBef>
              <a:spcAft>
                <a:spcPts val="0"/>
              </a:spcAft>
            </a:pPr>
            <a:r>
              <a:rPr lang="en" sz="1800" dirty="0">
                <a:sym typeface="Calibri"/>
              </a:rPr>
              <a:t>adaptability</a:t>
            </a:r>
          </a:p>
          <a:p>
            <a:pPr lvl="1">
              <a:lnSpc>
                <a:spcPct val="170000"/>
              </a:lnSpc>
              <a:spcBef>
                <a:spcPts val="0"/>
              </a:spcBef>
              <a:spcAft>
                <a:spcPts val="0"/>
              </a:spcAft>
            </a:pPr>
            <a:r>
              <a:rPr lang="en" sz="1800" dirty="0">
                <a:sym typeface="Calibri"/>
              </a:rPr>
              <a:t>Refugia (high value, low sensitivity or exposure, or both)</a:t>
            </a:r>
          </a:p>
          <a:p>
            <a:pPr lvl="0">
              <a:lnSpc>
                <a:spcPct val="170000"/>
              </a:lnSpc>
              <a:spcBef>
                <a:spcPts val="0"/>
              </a:spcBef>
              <a:spcAft>
                <a:spcPts val="0"/>
              </a:spcAft>
            </a:pPr>
            <a:r>
              <a:rPr lang="en" sz="1800" dirty="0"/>
              <a:t>Design adaptive responses.</a:t>
            </a:r>
          </a:p>
          <a:p>
            <a:pPr lvl="0">
              <a:lnSpc>
                <a:spcPct val="170000"/>
              </a:lnSpc>
              <a:spcBef>
                <a:spcPts val="0"/>
              </a:spcBef>
              <a:spcAft>
                <a:spcPts val="0"/>
              </a:spcAft>
            </a:pPr>
            <a:r>
              <a:rPr lang="en" sz="1800" dirty="0">
                <a:sym typeface="Calibri"/>
              </a:rPr>
              <a:t>Provide a base-case description (do-nothing condition).</a:t>
            </a:r>
          </a:p>
          <a:p>
            <a:pPr lvl="0">
              <a:lnSpc>
                <a:spcPct val="170000"/>
              </a:lnSpc>
              <a:spcBef>
                <a:spcPts val="0"/>
              </a:spcBef>
              <a:spcAft>
                <a:spcPts val="0"/>
              </a:spcAft>
            </a:pPr>
            <a:r>
              <a:rPr lang="en" sz="1800" dirty="0">
                <a:sym typeface="Calibri"/>
              </a:rPr>
              <a:t>Focus </a:t>
            </a:r>
            <a:r>
              <a:rPr lang="en" sz="1800" dirty="0"/>
              <a:t>and prioritize </a:t>
            </a:r>
            <a:r>
              <a:rPr lang="en" sz="1800" dirty="0">
                <a:sym typeface="Calibri"/>
              </a:rPr>
              <a:t>research and monitoring</a:t>
            </a:r>
            <a:r>
              <a:rPr lang="en-US" sz="1800" dirty="0">
                <a:sym typeface="Calibri"/>
              </a:rPr>
              <a:t>.</a:t>
            </a:r>
            <a:endParaRPr lang="en" sz="1800" dirty="0">
              <a:sym typeface="Calibri"/>
            </a:endParaRPr>
          </a:p>
          <a:p>
            <a:pPr>
              <a:lnSpc>
                <a:spcPct val="170000"/>
              </a:lnSpc>
              <a:spcBef>
                <a:spcPts val="0"/>
              </a:spcBef>
              <a:spcAft>
                <a:spcPts val="0"/>
              </a:spcAft>
            </a:pPr>
            <a:endParaRPr lang="en" sz="1800" dirty="0"/>
          </a:p>
        </p:txBody>
      </p:sp>
      <p:sp>
        <p:nvSpPr>
          <p:cNvPr id="109" name="Shape 109"/>
          <p:cNvSpPr txBox="1">
            <a:spLocks noGrp="1"/>
          </p:cNvSpPr>
          <p:nvPr>
            <p:ph type="title"/>
          </p:nvPr>
        </p:nvSpPr>
        <p:spPr/>
        <p:txBody>
          <a:bodyPr/>
          <a:lstStyle/>
          <a:p>
            <a:pPr lvl="0"/>
            <a:r>
              <a:rPr lang="en" dirty="0">
                <a:sym typeface="Calibri"/>
              </a:rPr>
              <a:t>Why assess vulnerability?</a:t>
            </a:r>
          </a:p>
        </p:txBody>
      </p:sp>
    </p:spTree>
    <p:extLst>
      <p:ext uri="{BB962C8B-B14F-4D97-AF65-F5344CB8AC3E}">
        <p14:creationId xmlns:p14="http://schemas.microsoft.com/office/powerpoint/2010/main" val="422675885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0">
                                            <p:txEl>
                                              <p:pRg st="0" end="0"/>
                                            </p:txEl>
                                          </p:spTgt>
                                        </p:tgtEl>
                                        <p:attrNameLst>
                                          <p:attrName>style.visibility</p:attrName>
                                        </p:attrNameLst>
                                      </p:cBhvr>
                                      <p:to>
                                        <p:strVal val="visible"/>
                                      </p:to>
                                    </p:set>
                                    <p:animEffect transition="in" filter="checkerboard(across)">
                                      <p:cBhvr>
                                        <p:cTn id="7" dur="500"/>
                                        <p:tgtEl>
                                          <p:spTgt spid="1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0">
                                            <p:txEl>
                                              <p:pRg st="1" end="1"/>
                                            </p:txEl>
                                          </p:spTgt>
                                        </p:tgtEl>
                                        <p:attrNameLst>
                                          <p:attrName>style.visibility</p:attrName>
                                        </p:attrNameLst>
                                      </p:cBhvr>
                                      <p:to>
                                        <p:strVal val="visible"/>
                                      </p:to>
                                    </p:set>
                                    <p:animEffect transition="in" filter="checkerboard(across)">
                                      <p:cBhvr>
                                        <p:cTn id="12" dur="500"/>
                                        <p:tgtEl>
                                          <p:spTgt spid="1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0">
                                            <p:txEl>
                                              <p:pRg st="2" end="2"/>
                                            </p:txEl>
                                          </p:spTgt>
                                        </p:tgtEl>
                                        <p:attrNameLst>
                                          <p:attrName>style.visibility</p:attrName>
                                        </p:attrNameLst>
                                      </p:cBhvr>
                                      <p:to>
                                        <p:strVal val="visible"/>
                                      </p:to>
                                    </p:set>
                                    <p:animEffect transition="in" filter="checkerboard(across)">
                                      <p:cBhvr>
                                        <p:cTn id="17" dur="500"/>
                                        <p:tgtEl>
                                          <p:spTgt spid="1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10">
                                            <p:txEl>
                                              <p:pRg st="3" end="3"/>
                                            </p:txEl>
                                          </p:spTgt>
                                        </p:tgtEl>
                                        <p:attrNameLst>
                                          <p:attrName>style.visibility</p:attrName>
                                        </p:attrNameLst>
                                      </p:cBhvr>
                                      <p:to>
                                        <p:strVal val="visible"/>
                                      </p:to>
                                    </p:set>
                                    <p:animEffect transition="in" filter="checkerboard(across)">
                                      <p:cBhvr>
                                        <p:cTn id="22" dur="500"/>
                                        <p:tgtEl>
                                          <p:spTgt spid="110">
                                            <p:txEl>
                                              <p:pRg st="3" end="3"/>
                                            </p:txEl>
                                          </p:spTgt>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110">
                                            <p:txEl>
                                              <p:pRg st="4" end="4"/>
                                            </p:txEl>
                                          </p:spTgt>
                                        </p:tgtEl>
                                        <p:attrNameLst>
                                          <p:attrName>style.visibility</p:attrName>
                                        </p:attrNameLst>
                                      </p:cBhvr>
                                      <p:to>
                                        <p:strVal val="visible"/>
                                      </p:to>
                                    </p:set>
                                    <p:animEffect transition="in" filter="checkerboard(across)">
                                      <p:cBhvr>
                                        <p:cTn id="25" dur="500"/>
                                        <p:tgtEl>
                                          <p:spTgt spid="110">
                                            <p:txEl>
                                              <p:pRg st="4" end="4"/>
                                            </p:txEl>
                                          </p:spTgt>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10">
                                            <p:txEl>
                                              <p:pRg st="5" end="5"/>
                                            </p:txEl>
                                          </p:spTgt>
                                        </p:tgtEl>
                                        <p:attrNameLst>
                                          <p:attrName>style.visibility</p:attrName>
                                        </p:attrNameLst>
                                      </p:cBhvr>
                                      <p:to>
                                        <p:strVal val="visible"/>
                                      </p:to>
                                    </p:set>
                                    <p:animEffect transition="in" filter="checkerboard(across)">
                                      <p:cBhvr>
                                        <p:cTn id="28" dur="500"/>
                                        <p:tgtEl>
                                          <p:spTgt spid="110">
                                            <p:txEl>
                                              <p:pRg st="5" end="5"/>
                                            </p:txEl>
                                          </p:spTgt>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110">
                                            <p:txEl>
                                              <p:pRg st="6" end="6"/>
                                            </p:txEl>
                                          </p:spTgt>
                                        </p:tgtEl>
                                        <p:attrNameLst>
                                          <p:attrName>style.visibility</p:attrName>
                                        </p:attrNameLst>
                                      </p:cBhvr>
                                      <p:to>
                                        <p:strVal val="visible"/>
                                      </p:to>
                                    </p:set>
                                    <p:animEffect transition="in" filter="checkerboard(across)">
                                      <p:cBhvr>
                                        <p:cTn id="31" dur="500"/>
                                        <p:tgtEl>
                                          <p:spTgt spid="110">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110">
                                            <p:txEl>
                                              <p:pRg st="7" end="7"/>
                                            </p:txEl>
                                          </p:spTgt>
                                        </p:tgtEl>
                                        <p:attrNameLst>
                                          <p:attrName>style.visibility</p:attrName>
                                        </p:attrNameLst>
                                      </p:cBhvr>
                                      <p:to>
                                        <p:strVal val="visible"/>
                                      </p:to>
                                    </p:set>
                                    <p:animEffect transition="in" filter="checkerboard(across)">
                                      <p:cBhvr>
                                        <p:cTn id="36" dur="500"/>
                                        <p:tgtEl>
                                          <p:spTgt spid="110">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10">
                                            <p:txEl>
                                              <p:pRg st="8" end="8"/>
                                            </p:txEl>
                                          </p:spTgt>
                                        </p:tgtEl>
                                        <p:attrNameLst>
                                          <p:attrName>style.visibility</p:attrName>
                                        </p:attrNameLst>
                                      </p:cBhvr>
                                      <p:to>
                                        <p:strVal val="visible"/>
                                      </p:to>
                                    </p:set>
                                    <p:animEffect transition="in" filter="checkerboard(across)">
                                      <p:cBhvr>
                                        <p:cTn id="41" dur="500"/>
                                        <p:tgtEl>
                                          <p:spTgt spid="110">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110">
                                            <p:txEl>
                                              <p:pRg st="9" end="9"/>
                                            </p:txEl>
                                          </p:spTgt>
                                        </p:tgtEl>
                                        <p:attrNameLst>
                                          <p:attrName>style.visibility</p:attrName>
                                        </p:attrNameLst>
                                      </p:cBhvr>
                                      <p:to>
                                        <p:strVal val="visible"/>
                                      </p:to>
                                    </p:set>
                                    <p:animEffect transition="in" filter="checkerboard(across)">
                                      <p:cBhvr>
                                        <p:cTn id="46" dur="500"/>
                                        <p:tgtEl>
                                          <p:spTgt spid="1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7" name="Shape 117"/>
          <p:cNvSpPr txBox="1">
            <a:spLocks noGrp="1"/>
          </p:cNvSpPr>
          <p:nvPr>
            <p:ph idx="1"/>
          </p:nvPr>
        </p:nvSpPr>
        <p:spPr>
          <a:xfrm>
            <a:off x="838200" y="1292225"/>
            <a:ext cx="10515600" cy="4351338"/>
          </a:xfrm>
        </p:spPr>
        <p:txBody>
          <a:bodyPr>
            <a:noAutofit/>
          </a:bodyPr>
          <a:lstStyle/>
          <a:p>
            <a:pPr lvl="1">
              <a:lnSpc>
                <a:spcPct val="120000"/>
              </a:lnSpc>
            </a:pPr>
            <a:r>
              <a:rPr lang="en" dirty="0">
                <a:sym typeface="Arial"/>
              </a:rPr>
              <a:t>Which places are vulnerable?</a:t>
            </a:r>
          </a:p>
          <a:p>
            <a:pPr lvl="1">
              <a:lnSpc>
                <a:spcPct val="120000"/>
              </a:lnSpc>
            </a:pPr>
            <a:r>
              <a:rPr lang="en" dirty="0">
                <a:sym typeface="Arial"/>
              </a:rPr>
              <a:t>Which places are resilient? What areas are the best candidates for refugia</a:t>
            </a:r>
            <a:r>
              <a:rPr lang="en-US" dirty="0">
                <a:sym typeface="Arial"/>
              </a:rPr>
              <a:t>?</a:t>
            </a:r>
            <a:endParaRPr lang="en" dirty="0">
              <a:sym typeface="Arial"/>
            </a:endParaRPr>
          </a:p>
          <a:p>
            <a:pPr lvl="1">
              <a:lnSpc>
                <a:spcPct val="120000"/>
              </a:lnSpc>
            </a:pPr>
            <a:r>
              <a:rPr lang="en" dirty="0">
                <a:sym typeface="Arial"/>
              </a:rPr>
              <a:t>Do alternative ecosystem services exist?</a:t>
            </a:r>
          </a:p>
          <a:p>
            <a:pPr lvl="1">
              <a:lnSpc>
                <a:spcPct val="120000"/>
              </a:lnSpc>
            </a:pPr>
            <a:r>
              <a:rPr lang="en" dirty="0">
                <a:sym typeface="Arial"/>
              </a:rPr>
              <a:t>Where will conflicts arise first, and worst?</a:t>
            </a:r>
          </a:p>
          <a:p>
            <a:pPr lvl="1">
              <a:lnSpc>
                <a:spcPct val="120000"/>
              </a:lnSpc>
            </a:pPr>
            <a:r>
              <a:rPr lang="en" dirty="0">
                <a:sym typeface="Arial"/>
              </a:rPr>
              <a:t>Where are the potential refugia? </a:t>
            </a:r>
          </a:p>
          <a:p>
            <a:pPr lvl="1">
              <a:lnSpc>
                <a:spcPct val="120000"/>
              </a:lnSpc>
            </a:pPr>
            <a:r>
              <a:rPr lang="en" dirty="0">
                <a:sym typeface="Arial"/>
              </a:rPr>
              <a:t>What are the priorities for adaptive efforts?</a:t>
            </a:r>
          </a:p>
          <a:p>
            <a:pPr lvl="1">
              <a:lnSpc>
                <a:spcPct val="120000"/>
              </a:lnSpc>
            </a:pPr>
            <a:r>
              <a:rPr lang="en" dirty="0">
                <a:sym typeface="Arial"/>
              </a:rPr>
              <a:t>How to design context-sensitive adaptations?</a:t>
            </a:r>
          </a:p>
          <a:p>
            <a:pPr lvl="1">
              <a:lnSpc>
                <a:spcPct val="120000"/>
              </a:lnSpc>
            </a:pPr>
            <a:r>
              <a:rPr lang="en" dirty="0">
                <a:sym typeface="Arial"/>
              </a:rPr>
              <a:t>What needs further assessment, tracking, and monitoring? How can it be accomplished?</a:t>
            </a:r>
          </a:p>
          <a:p>
            <a:pPr>
              <a:lnSpc>
                <a:spcPct val="120000"/>
              </a:lnSpc>
            </a:pPr>
            <a:endParaRPr lang="en" sz="2400" dirty="0"/>
          </a:p>
          <a:p>
            <a:pPr>
              <a:lnSpc>
                <a:spcPct val="120000"/>
              </a:lnSpc>
            </a:pPr>
            <a:endParaRPr lang="en" sz="2400" dirty="0"/>
          </a:p>
        </p:txBody>
      </p:sp>
      <p:sp>
        <p:nvSpPr>
          <p:cNvPr id="116" name="Shape 116"/>
          <p:cNvSpPr txBox="1">
            <a:spLocks noGrp="1"/>
          </p:cNvSpPr>
          <p:nvPr>
            <p:ph type="title"/>
          </p:nvPr>
        </p:nvSpPr>
        <p:spPr/>
        <p:txBody>
          <a:bodyPr>
            <a:normAutofit fontScale="90000"/>
          </a:bodyPr>
          <a:lstStyle/>
          <a:p>
            <a:pPr lvl="0"/>
            <a:r>
              <a:rPr lang="en" dirty="0">
                <a:sym typeface="Calibri"/>
              </a:rPr>
              <a:t>Questions that </a:t>
            </a:r>
            <a:r>
              <a:rPr lang="en-US" dirty="0">
                <a:sym typeface="Calibri"/>
              </a:rPr>
              <a:t>vulnerability assessment can</a:t>
            </a:r>
            <a:r>
              <a:rPr lang="en" dirty="0">
                <a:sym typeface="Calibri"/>
              </a:rPr>
              <a:t> answer</a:t>
            </a:r>
          </a:p>
        </p:txBody>
      </p:sp>
    </p:spTree>
    <p:extLst>
      <p:ext uri="{BB962C8B-B14F-4D97-AF65-F5344CB8AC3E}">
        <p14:creationId xmlns:p14="http://schemas.microsoft.com/office/powerpoint/2010/main" val="3903201181"/>
      </p:ext>
    </p:extLst>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Shape 951"/>
          <p:cNvSpPr txBox="1">
            <a:spLocks noGrp="1"/>
          </p:cNvSpPr>
          <p:nvPr>
            <p:ph idx="1"/>
          </p:nvPr>
        </p:nvSpPr>
        <p:spPr/>
        <p:txBody>
          <a:bodyPr>
            <a:noAutofit/>
          </a:bodyPr>
          <a:lstStyle/>
          <a:p>
            <a:pPr>
              <a:spcAft>
                <a:spcPts val="600"/>
              </a:spcAft>
            </a:pPr>
            <a:r>
              <a:rPr lang="en-US" sz="2000" dirty="0">
                <a:sym typeface="Arial"/>
              </a:rPr>
              <a:t>Vulnerability will be greater in </a:t>
            </a:r>
            <a:r>
              <a:rPr lang="en-US" sz="2000" dirty="0">
                <a:solidFill>
                  <a:srgbClr val="FF0000"/>
                </a:solidFill>
              </a:rPr>
              <a:t>highly dense populations</a:t>
            </a:r>
          </a:p>
          <a:p>
            <a:pPr>
              <a:spcAft>
                <a:spcPts val="600"/>
              </a:spcAft>
            </a:pPr>
            <a:r>
              <a:rPr lang="en-US" sz="2000" dirty="0">
                <a:sym typeface="Arial"/>
              </a:rPr>
              <a:t>Vulnerability will be greatest in areas of </a:t>
            </a:r>
            <a:r>
              <a:rPr lang="en-US" sz="2000" dirty="0">
                <a:solidFill>
                  <a:srgbClr val="FF0000"/>
                </a:solidFill>
              </a:rPr>
              <a:t>low resources for health care</a:t>
            </a:r>
          </a:p>
          <a:p>
            <a:pPr>
              <a:spcAft>
                <a:spcPts val="600"/>
              </a:spcAft>
            </a:pPr>
            <a:r>
              <a:rPr lang="en-US" sz="2000" dirty="0"/>
              <a:t>Vulnerability will be greatest in areas of </a:t>
            </a:r>
            <a:r>
              <a:rPr lang="en-US" sz="2000" dirty="0">
                <a:solidFill>
                  <a:srgbClr val="FF0000"/>
                </a:solidFill>
              </a:rPr>
              <a:t>low resources for disaster and emergency response</a:t>
            </a:r>
          </a:p>
          <a:p>
            <a:pPr>
              <a:spcAft>
                <a:spcPts val="600"/>
              </a:spcAft>
            </a:pPr>
            <a:r>
              <a:rPr lang="en-US" sz="2000" dirty="0">
                <a:sym typeface="Arial"/>
              </a:rPr>
              <a:t>Vulnerability will be greatest in areas of </a:t>
            </a:r>
            <a:r>
              <a:rPr lang="en-US" sz="2000" dirty="0">
                <a:solidFill>
                  <a:srgbClr val="FF0000"/>
                </a:solidFill>
                <a:sym typeface="Arial"/>
              </a:rPr>
              <a:t>over allocated, polluted, and inadequate water supplies</a:t>
            </a:r>
          </a:p>
          <a:p>
            <a:pPr>
              <a:spcAft>
                <a:spcPts val="600"/>
              </a:spcAft>
            </a:pPr>
            <a:r>
              <a:rPr lang="en-US" sz="2000" dirty="0"/>
              <a:t>Vulnerability will be greatest in areas of</a:t>
            </a:r>
            <a:r>
              <a:rPr lang="en-US" sz="2000" dirty="0">
                <a:solidFill>
                  <a:srgbClr val="FF0000"/>
                </a:solidFill>
              </a:rPr>
              <a:t> low diversity of agricultural cropping systems</a:t>
            </a:r>
          </a:p>
          <a:p>
            <a:pPr>
              <a:spcAft>
                <a:spcPts val="600"/>
              </a:spcAft>
            </a:pPr>
            <a:r>
              <a:rPr lang="en-US" sz="2000" dirty="0"/>
              <a:t>Vulnerability will be greatest in areas of </a:t>
            </a:r>
            <a:r>
              <a:rPr lang="en-US" sz="2000" dirty="0">
                <a:solidFill>
                  <a:srgbClr val="FF0000"/>
                </a:solidFill>
              </a:rPr>
              <a:t>high proportion of women and children in the population</a:t>
            </a:r>
          </a:p>
          <a:p>
            <a:pPr>
              <a:spcAft>
                <a:spcPts val="600"/>
              </a:spcAft>
            </a:pPr>
            <a:r>
              <a:rPr lang="en-US" sz="2000" dirty="0">
                <a:sym typeface="Arial"/>
              </a:rPr>
              <a:t>Greater </a:t>
            </a:r>
            <a:r>
              <a:rPr lang="en-US" sz="2000" dirty="0"/>
              <a:t>vulnerability</a:t>
            </a:r>
            <a:r>
              <a:rPr lang="en-US" sz="2000" dirty="0">
                <a:sym typeface="Arial"/>
              </a:rPr>
              <a:t> for </a:t>
            </a:r>
            <a:r>
              <a:rPr lang="en-US" sz="2000" dirty="0"/>
              <a:t>populations with </a:t>
            </a:r>
            <a:r>
              <a:rPr lang="en-US" sz="2000" dirty="0">
                <a:solidFill>
                  <a:srgbClr val="FF0000"/>
                </a:solidFill>
              </a:rPr>
              <a:t>serious existing problems</a:t>
            </a:r>
          </a:p>
        </p:txBody>
      </p:sp>
      <p:sp>
        <p:nvSpPr>
          <p:cNvPr id="952" name="Shape 952"/>
          <p:cNvSpPr txBox="1">
            <a:spLocks noGrp="1"/>
          </p:cNvSpPr>
          <p:nvPr>
            <p:ph type="title"/>
          </p:nvPr>
        </p:nvSpPr>
        <p:spPr/>
        <p:txBody>
          <a:bodyPr>
            <a:normAutofit fontScale="90000"/>
          </a:bodyPr>
          <a:lstStyle/>
          <a:p>
            <a:pPr lvl="0"/>
            <a:r>
              <a:rPr lang="en-US" dirty="0">
                <a:sym typeface="Arial"/>
              </a:rPr>
              <a:t>Generalizations about climate vulnerability of </a:t>
            </a:r>
            <a:r>
              <a:rPr lang="en-US" dirty="0"/>
              <a:t>human populations</a:t>
            </a:r>
          </a:p>
        </p:txBody>
      </p:sp>
    </p:spTree>
    <p:extLst>
      <p:ext uri="{BB962C8B-B14F-4D97-AF65-F5344CB8AC3E}">
        <p14:creationId xmlns:p14="http://schemas.microsoft.com/office/powerpoint/2010/main" val="702088708"/>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de-DE" dirty="0"/>
              <a:t>Introduction to Climate Change (ICC)</a:t>
            </a:r>
            <a:endParaRPr lang="en-US" dirty="0"/>
          </a:p>
        </p:txBody>
      </p:sp>
      <p:sp>
        <p:nvSpPr>
          <p:cNvPr id="4" name="Rectangle 3"/>
          <p:cNvSpPr/>
          <p:nvPr/>
        </p:nvSpPr>
        <p:spPr>
          <a:xfrm>
            <a:off x="1761564" y="350331"/>
            <a:ext cx="10082093" cy="6410986"/>
          </a:xfrm>
          <a:prstGeom prst="rect">
            <a:avLst/>
          </a:prstGeom>
        </p:spPr>
        <p:txBody>
          <a:bodyPr wrap="square">
            <a:spAutoFit/>
          </a:bodyPr>
          <a:lstStyle/>
          <a:p>
            <a:pPr marL="400050" lvl="0" indent="-400050">
              <a:lnSpc>
                <a:spcPct val="105000"/>
              </a:lnSpc>
              <a:spcBef>
                <a:spcPts val="600"/>
              </a:spcBef>
              <a:buFont typeface="+mj-lt"/>
              <a:buAutoNum type="romanUcPeriod"/>
            </a:pPr>
            <a:r>
              <a:rPr lang="en-US" sz="2400" b="1" dirty="0">
                <a:solidFill>
                  <a:schemeClr val="bg2">
                    <a:lumMod val="10000"/>
                  </a:schemeClr>
                </a:solidFill>
              </a:rPr>
              <a:t>HOW AND WHY THE CLIMATE IS CHANGING</a:t>
            </a:r>
            <a:endParaRPr lang="en-US" sz="2400" dirty="0">
              <a:solidFill>
                <a:schemeClr val="bg2">
                  <a:lumMod val="10000"/>
                </a:schemeClr>
              </a:solidFill>
            </a:endParaRPr>
          </a:p>
          <a:p>
            <a:pPr lvl="1">
              <a:lnSpc>
                <a:spcPct val="105000"/>
              </a:lnSpc>
            </a:pPr>
            <a:r>
              <a:rPr lang="en-US" sz="2000" dirty="0"/>
              <a:t>1.1.	Introduction to Climate Science and Climate Change</a:t>
            </a:r>
          </a:p>
          <a:p>
            <a:pPr lvl="1">
              <a:lnSpc>
                <a:spcPct val="105000"/>
              </a:lnSpc>
            </a:pPr>
            <a:r>
              <a:rPr lang="en-US" sz="2000" dirty="0"/>
              <a:t>1.2.	Causes of Climate Change</a:t>
            </a:r>
          </a:p>
          <a:p>
            <a:pPr lvl="1">
              <a:lnSpc>
                <a:spcPct val="105000"/>
              </a:lnSpc>
            </a:pPr>
            <a:r>
              <a:rPr lang="en-US" sz="2000" dirty="0"/>
              <a:t>1.3.	Climate Intensification: Floods, Droughts and Cyclone</a:t>
            </a:r>
          </a:p>
          <a:p>
            <a:pPr marL="400050" lvl="0" indent="-400050">
              <a:lnSpc>
                <a:spcPct val="105000"/>
              </a:lnSpc>
              <a:spcBef>
                <a:spcPts val="1200"/>
              </a:spcBef>
              <a:buFont typeface="+mj-lt"/>
              <a:buAutoNum type="romanUcPeriod"/>
            </a:pPr>
            <a:r>
              <a:rPr lang="en-US" sz="2400" b="1" dirty="0">
                <a:solidFill>
                  <a:schemeClr val="bg2">
                    <a:lumMod val="10000"/>
                  </a:schemeClr>
                </a:solidFill>
              </a:rPr>
              <a:t>IMPACTS OF CLIMATE CHANGE ON PEOPLE AND THE ENVIRONMENT</a:t>
            </a:r>
            <a:endParaRPr lang="en-US" sz="2400" dirty="0">
              <a:solidFill>
                <a:schemeClr val="bg2">
                  <a:lumMod val="10000"/>
                </a:schemeClr>
              </a:solidFill>
            </a:endParaRPr>
          </a:p>
          <a:p>
            <a:pPr lvl="1">
              <a:lnSpc>
                <a:spcPct val="105000"/>
              </a:lnSpc>
            </a:pPr>
            <a:r>
              <a:rPr lang="en-US" sz="2000" dirty="0"/>
              <a:t>2.1.	Introduction to Climate Change Impacts</a:t>
            </a:r>
          </a:p>
          <a:p>
            <a:pPr lvl="1">
              <a:lnSpc>
                <a:spcPct val="105000"/>
              </a:lnSpc>
            </a:pPr>
            <a:r>
              <a:rPr lang="en-US" sz="2000" dirty="0"/>
              <a:t>2.2.	Sea Level Rise</a:t>
            </a:r>
          </a:p>
          <a:p>
            <a:pPr lvl="1">
              <a:lnSpc>
                <a:spcPct val="105000"/>
              </a:lnSpc>
            </a:pPr>
            <a:r>
              <a:rPr lang="en-US" sz="2000" dirty="0"/>
              <a:t>2.3.	Climate Change and Water Resources</a:t>
            </a:r>
          </a:p>
          <a:p>
            <a:pPr lvl="1">
              <a:lnSpc>
                <a:spcPct val="105000"/>
              </a:lnSpc>
            </a:pPr>
            <a:r>
              <a:rPr lang="en-US" sz="2000" dirty="0"/>
              <a:t>2.4.	Climate Change and Food Security</a:t>
            </a:r>
          </a:p>
          <a:p>
            <a:pPr lvl="1">
              <a:lnSpc>
                <a:spcPct val="105000"/>
              </a:lnSpc>
            </a:pPr>
            <a:r>
              <a:rPr lang="en-US" sz="2000" dirty="0"/>
              <a:t>2.5.	Climate Change and Human Health</a:t>
            </a:r>
          </a:p>
          <a:p>
            <a:pPr lvl="1">
              <a:lnSpc>
                <a:spcPct val="105000"/>
              </a:lnSpc>
            </a:pPr>
            <a:r>
              <a:rPr lang="en-US" sz="2000" dirty="0"/>
              <a:t>2.6.	Climate Change and Terrestrial Ecosystems</a:t>
            </a:r>
          </a:p>
          <a:p>
            <a:pPr marL="400050" lvl="0" indent="-400050">
              <a:lnSpc>
                <a:spcPct val="105000"/>
              </a:lnSpc>
              <a:spcBef>
                <a:spcPts val="1200"/>
              </a:spcBef>
              <a:buFont typeface="+mj-lt"/>
              <a:buAutoNum type="romanUcPeriod"/>
            </a:pPr>
            <a:r>
              <a:rPr lang="en-US" sz="2400" b="1" dirty="0">
                <a:solidFill>
                  <a:schemeClr val="bg2">
                    <a:lumMod val="10000"/>
                  </a:schemeClr>
                </a:solidFill>
              </a:rPr>
              <a:t>RESPONSES TO CLIMATE CHANGE – MITIGATION AND ADAPTATION</a:t>
            </a:r>
            <a:endParaRPr lang="en-US" sz="2400" dirty="0">
              <a:solidFill>
                <a:schemeClr val="bg2">
                  <a:lumMod val="10000"/>
                </a:schemeClr>
              </a:solidFill>
            </a:endParaRPr>
          </a:p>
          <a:p>
            <a:pPr lvl="1">
              <a:lnSpc>
                <a:spcPct val="105000"/>
              </a:lnSpc>
            </a:pPr>
            <a:r>
              <a:rPr lang="en-US" sz="2000" dirty="0">
                <a:solidFill>
                  <a:schemeClr val="bg2">
                    <a:lumMod val="10000"/>
                  </a:schemeClr>
                </a:solidFill>
              </a:rPr>
              <a:t>3.1.	Climate Change and Forest Management</a:t>
            </a:r>
          </a:p>
          <a:p>
            <a:pPr lvl="1">
              <a:lnSpc>
                <a:spcPct val="105000"/>
              </a:lnSpc>
            </a:pPr>
            <a:r>
              <a:rPr lang="en-US" sz="2000" dirty="0">
                <a:solidFill>
                  <a:schemeClr val="bg2">
                    <a:lumMod val="10000"/>
                  </a:schemeClr>
                </a:solidFill>
              </a:rPr>
              <a:t>3.2.	Climate Change and Water Resources: Responses and Adaptation</a:t>
            </a:r>
          </a:p>
          <a:p>
            <a:pPr lvl="1">
              <a:lnSpc>
                <a:spcPct val="105000"/>
              </a:lnSpc>
            </a:pPr>
            <a:r>
              <a:rPr lang="en-US" sz="2000" b="1" dirty="0">
                <a:solidFill>
                  <a:srgbClr val="FF0000"/>
                </a:solidFill>
              </a:rPr>
              <a:t>3.3.	Principles and Practices of Climate Vulnerability Assessment</a:t>
            </a:r>
          </a:p>
          <a:p>
            <a:pPr lvl="1">
              <a:lnSpc>
                <a:spcPct val="105000"/>
              </a:lnSpc>
            </a:pPr>
            <a:r>
              <a:rPr lang="en-US" sz="2000" dirty="0">
                <a:solidFill>
                  <a:schemeClr val="bg2">
                    <a:lumMod val="10000"/>
                  </a:schemeClr>
                </a:solidFill>
              </a:rPr>
              <a:t>3.4.	Uncertainties in Climate Change</a:t>
            </a:r>
          </a:p>
          <a:p>
            <a:pPr lvl="1">
              <a:lnSpc>
                <a:spcPct val="105000"/>
              </a:lnSpc>
            </a:pPr>
            <a:r>
              <a:rPr lang="en-US" sz="2000" dirty="0">
                <a:solidFill>
                  <a:schemeClr val="bg2">
                    <a:lumMod val="10000"/>
                  </a:schemeClr>
                </a:solidFill>
              </a:rPr>
              <a:t>3.5.	Climate Change and Ecosystem Services</a:t>
            </a:r>
          </a:p>
          <a:p>
            <a:pPr lvl="1">
              <a:lnSpc>
                <a:spcPct val="105000"/>
              </a:lnSpc>
            </a:pPr>
            <a:r>
              <a:rPr lang="en-US" sz="2000" dirty="0">
                <a:solidFill>
                  <a:schemeClr val="bg2">
                    <a:lumMod val="10000"/>
                  </a:schemeClr>
                </a:solidFill>
              </a:rPr>
              <a:t>3.6.	Effective Communications in Climate Change</a:t>
            </a:r>
            <a:endParaRPr lang="en-US" sz="2000" dirty="0"/>
          </a:p>
        </p:txBody>
      </p:sp>
      <p:sp>
        <p:nvSpPr>
          <p:cNvPr id="5" name="Right Arrow 4"/>
          <p:cNvSpPr>
            <a:spLocks noChangeArrowheads="1"/>
          </p:cNvSpPr>
          <p:nvPr/>
        </p:nvSpPr>
        <p:spPr bwMode="auto">
          <a:xfrm>
            <a:off x="1761564" y="5415553"/>
            <a:ext cx="385763" cy="242888"/>
          </a:xfrm>
          <a:prstGeom prst="rightArrow">
            <a:avLst>
              <a:gd name="adj1" fmla="val 50000"/>
              <a:gd name="adj2" fmla="val 49993"/>
            </a:avLst>
          </a:prstGeom>
          <a:solidFill>
            <a:srgbClr val="FF0000"/>
          </a:solidFill>
          <a:ln w="9525">
            <a:solidFill>
              <a:srgbClr val="FF0000"/>
            </a:solidFill>
            <a:miter lim="800000"/>
            <a:headEnd/>
            <a:tailEnd/>
          </a:ln>
          <a:effectLst>
            <a:outerShdw blurRad="40000" dist="23000" dir="5400000" rotWithShape="0">
              <a:srgbClr val="000000">
                <a:alpha val="34998"/>
              </a:srgbClr>
            </a:outerShdw>
          </a:effectLst>
        </p:spPr>
        <p:txBody>
          <a:bodyPr anchor="ctr"/>
          <a:lstStyle/>
          <a:p>
            <a:pPr algn="ctr">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32862504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idx="1"/>
          </p:nvPr>
        </p:nvSpPr>
        <p:spPr/>
        <p:txBody>
          <a:bodyPr>
            <a:noAutofit/>
          </a:bodyPr>
          <a:lstStyle/>
          <a:p>
            <a:pPr>
              <a:spcAft>
                <a:spcPts val="600"/>
              </a:spcAft>
            </a:pPr>
            <a:r>
              <a:rPr lang="en-US" sz="2000" dirty="0">
                <a:latin typeface="Calibri"/>
                <a:cs typeface="Calibri"/>
              </a:rPr>
              <a:t>Vulnerability will be greater in </a:t>
            </a:r>
            <a:r>
              <a:rPr lang="en-US" sz="2000" dirty="0">
                <a:solidFill>
                  <a:srgbClr val="FF0000"/>
                </a:solidFill>
                <a:latin typeface="Calibri"/>
                <a:cs typeface="Calibri"/>
              </a:rPr>
              <a:t>low diversity ecosystems</a:t>
            </a:r>
          </a:p>
          <a:p>
            <a:pPr>
              <a:spcAft>
                <a:spcPts val="600"/>
              </a:spcAft>
            </a:pPr>
            <a:r>
              <a:rPr lang="en-US" sz="2000" dirty="0">
                <a:latin typeface="Calibri"/>
                <a:cs typeface="Calibri"/>
              </a:rPr>
              <a:t>Vulnerability will be greatest in areas of</a:t>
            </a:r>
            <a:r>
              <a:rPr lang="en-US" sz="2000" dirty="0">
                <a:solidFill>
                  <a:srgbClr val="FF0000"/>
                </a:solidFill>
                <a:latin typeface="Calibri"/>
                <a:cs typeface="Calibri"/>
              </a:rPr>
              <a:t> high stressors, cumulative effects, and population pressure</a:t>
            </a:r>
          </a:p>
          <a:p>
            <a:pPr>
              <a:spcAft>
                <a:spcPts val="600"/>
              </a:spcAft>
            </a:pPr>
            <a:r>
              <a:rPr lang="en-US" sz="2000" dirty="0">
                <a:solidFill>
                  <a:srgbClr val="000000"/>
                </a:solidFill>
                <a:latin typeface="Calibri"/>
                <a:cs typeface="Calibri"/>
              </a:rPr>
              <a:t>Vulnerability will be greatest in areas of</a:t>
            </a:r>
            <a:r>
              <a:rPr lang="en-US" sz="2000" dirty="0">
                <a:solidFill>
                  <a:srgbClr val="FF0000"/>
                </a:solidFill>
                <a:latin typeface="Calibri"/>
                <a:cs typeface="Calibri"/>
              </a:rPr>
              <a:t> over-allocated and inadequate water supplies</a:t>
            </a:r>
          </a:p>
          <a:p>
            <a:pPr>
              <a:spcAft>
                <a:spcPts val="600"/>
              </a:spcAft>
            </a:pPr>
            <a:r>
              <a:rPr lang="en-US" sz="2000" dirty="0">
                <a:solidFill>
                  <a:schemeClr val="tx1"/>
                </a:solidFill>
                <a:latin typeface="Calibri"/>
                <a:cs typeface="Calibri"/>
              </a:rPr>
              <a:t>Vulnerability will be greatest in areas of</a:t>
            </a:r>
            <a:r>
              <a:rPr lang="en-US" sz="2000" dirty="0">
                <a:solidFill>
                  <a:srgbClr val="FF0000"/>
                </a:solidFill>
                <a:latin typeface="Calibri"/>
                <a:cs typeface="Calibri"/>
              </a:rPr>
              <a:t> shallow, fragile, and dry soils</a:t>
            </a:r>
          </a:p>
          <a:p>
            <a:pPr>
              <a:spcAft>
                <a:spcPts val="600"/>
              </a:spcAft>
            </a:pPr>
            <a:r>
              <a:rPr lang="en-US" sz="2000" dirty="0">
                <a:latin typeface="Calibri"/>
                <a:cs typeface="Calibri"/>
              </a:rPr>
              <a:t>Greater problems for </a:t>
            </a:r>
            <a:r>
              <a:rPr lang="en-US" sz="2000" dirty="0">
                <a:solidFill>
                  <a:srgbClr val="FF0000"/>
                </a:solidFill>
                <a:latin typeface="Calibri"/>
                <a:cs typeface="Calibri"/>
              </a:rPr>
              <a:t>species already in decline</a:t>
            </a:r>
          </a:p>
          <a:p>
            <a:pPr>
              <a:spcAft>
                <a:spcPts val="600"/>
              </a:spcAft>
            </a:pPr>
            <a:r>
              <a:rPr lang="en-US" sz="2000" dirty="0">
                <a:latin typeface="Calibri"/>
                <a:cs typeface="Calibri"/>
              </a:rPr>
              <a:t>Resilience may be weakened in </a:t>
            </a:r>
            <a:r>
              <a:rPr lang="en-US" sz="2000" dirty="0">
                <a:solidFill>
                  <a:srgbClr val="FF0000"/>
                </a:solidFill>
                <a:latin typeface="Calibri"/>
                <a:cs typeface="Calibri"/>
              </a:rPr>
              <a:t>fragmented ecosystems</a:t>
            </a:r>
          </a:p>
          <a:p>
            <a:pPr>
              <a:spcAft>
                <a:spcPts val="600"/>
              </a:spcAft>
            </a:pPr>
            <a:r>
              <a:rPr lang="en-US" sz="2000" dirty="0">
                <a:latin typeface="Calibri"/>
                <a:cs typeface="Calibri"/>
              </a:rPr>
              <a:t>Further reductions in habitat will impact </a:t>
            </a:r>
            <a:r>
              <a:rPr lang="en-US" sz="2000" dirty="0">
                <a:solidFill>
                  <a:srgbClr val="FF0000"/>
                </a:solidFill>
                <a:latin typeface="Calibri"/>
                <a:cs typeface="Calibri"/>
              </a:rPr>
              <a:t>threatened, endangered, and rare species</a:t>
            </a:r>
          </a:p>
          <a:p>
            <a:pPr>
              <a:spcAft>
                <a:spcPts val="600"/>
              </a:spcAft>
            </a:pPr>
            <a:r>
              <a:rPr lang="en-US" sz="2000" dirty="0">
                <a:latin typeface="Calibri"/>
                <a:cs typeface="Calibri"/>
              </a:rPr>
              <a:t>Ecosystem changes will have significant effects on </a:t>
            </a:r>
            <a:r>
              <a:rPr lang="en-US" sz="2000" dirty="0">
                <a:solidFill>
                  <a:srgbClr val="FF0000"/>
                </a:solidFill>
                <a:latin typeface="Calibri"/>
                <a:cs typeface="Calibri"/>
              </a:rPr>
              <a:t>wildlife and aquatic biota</a:t>
            </a:r>
          </a:p>
        </p:txBody>
      </p:sp>
      <p:sp>
        <p:nvSpPr>
          <p:cNvPr id="2" name="Title 1"/>
          <p:cNvSpPr>
            <a:spLocks noGrp="1"/>
          </p:cNvSpPr>
          <p:nvPr>
            <p:ph type="title"/>
          </p:nvPr>
        </p:nvSpPr>
        <p:spPr/>
        <p:txBody>
          <a:bodyPr>
            <a:normAutofit/>
          </a:bodyPr>
          <a:lstStyle/>
          <a:p>
            <a:r>
              <a:rPr lang="en-US" dirty="0"/>
              <a:t>Generalizations about ecosystem vulnerability</a:t>
            </a:r>
          </a:p>
        </p:txBody>
      </p:sp>
    </p:spTree>
    <p:extLst>
      <p:ext uri="{BB962C8B-B14F-4D97-AF65-F5344CB8AC3E}">
        <p14:creationId xmlns:p14="http://schemas.microsoft.com/office/powerpoint/2010/main" val="12710459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7" name="Shape 117"/>
          <p:cNvSpPr txBox="1">
            <a:spLocks noGrp="1"/>
          </p:cNvSpPr>
          <p:nvPr>
            <p:ph idx="1"/>
          </p:nvPr>
        </p:nvSpPr>
        <p:spPr>
          <a:xfrm>
            <a:off x="200025" y="1209675"/>
            <a:ext cx="11736091" cy="4351338"/>
          </a:xfrm>
        </p:spPr>
        <p:txBody>
          <a:bodyPr vert="horz" lIns="91440" tIns="45720" rIns="91440" bIns="45720" rtlCol="0" anchor="t">
            <a:noAutofit/>
          </a:bodyPr>
          <a:lstStyle/>
          <a:p>
            <a:r>
              <a:rPr lang="en-US" sz="1500" dirty="0">
                <a:sym typeface="Arial"/>
              </a:rPr>
              <a:t>Which places (watersheds) should be our focus for reducing environmental effects and risk? Which areas are most in need of restoration?</a:t>
            </a:r>
          </a:p>
          <a:p>
            <a:r>
              <a:rPr lang="en-US" sz="1500" dirty="0">
                <a:sym typeface="Arial"/>
              </a:rPr>
              <a:t>Which places (watersheds) are good candidates for refugia, new protected areas? </a:t>
            </a:r>
            <a:br>
              <a:rPr lang="en-US" sz="1500" dirty="0">
                <a:sym typeface="Arial"/>
              </a:rPr>
            </a:br>
            <a:r>
              <a:rPr lang="en-US" sz="1500" dirty="0">
                <a:sym typeface="Arial"/>
              </a:rPr>
              <a:t>Which areas can anchor the conservation of species and ecosystem types?</a:t>
            </a:r>
          </a:p>
          <a:p>
            <a:r>
              <a:rPr lang="en-US" sz="1500" dirty="0">
                <a:sym typeface="Arial"/>
              </a:rPr>
              <a:t>Which places (watersheds) should be reviewed and assessed for the application of land management best practices to reduce climate impacts?</a:t>
            </a:r>
          </a:p>
          <a:p>
            <a:r>
              <a:rPr lang="en-US" sz="1500" dirty="0">
                <a:sym typeface="Arial"/>
              </a:rPr>
              <a:t>Which populations and communities are at greatest risk, so that they can receive priority for assistance in health delivery, disaster response readiness, migration, and education and awareness?</a:t>
            </a:r>
          </a:p>
          <a:p>
            <a:r>
              <a:rPr lang="en-US" sz="1500" dirty="0">
                <a:sym typeface="Arial"/>
              </a:rPr>
              <a:t>Which values may be irretrievably lost, and which can be sustained?</a:t>
            </a:r>
          </a:p>
          <a:p>
            <a:r>
              <a:rPr lang="en-US" sz="1500" dirty="0">
                <a:sym typeface="Arial"/>
              </a:rPr>
              <a:t>Which areas will have the greatest conflicts, so that these can be pro-actively managed with land-use planning, water allocation, restoration, public awareness, and so on. Which areas are most at risk for water shortages? </a:t>
            </a:r>
          </a:p>
          <a:p>
            <a:r>
              <a:rPr lang="en-US" sz="1500" dirty="0">
                <a:sym typeface="Arial"/>
              </a:rPr>
              <a:t>Which species are at greatest risk of loss, and for which we may collect seed, consider assisted migration, habitat restoration, and establishing refugia for conservation? </a:t>
            </a:r>
          </a:p>
          <a:p>
            <a:r>
              <a:rPr lang="en" sz="1500" dirty="0">
                <a:sym typeface="Arial"/>
              </a:rPr>
              <a:t>What </a:t>
            </a:r>
            <a:r>
              <a:rPr lang="en-US" sz="1500" dirty="0">
                <a:sym typeface="Arial"/>
              </a:rPr>
              <a:t>additional information, GIS layers, and analysis is most needed for the future?</a:t>
            </a:r>
          </a:p>
          <a:p>
            <a:r>
              <a:rPr lang="en-US" sz="1500" dirty="0">
                <a:sym typeface="Arial"/>
              </a:rPr>
              <a:t>Where and how should monitoring and evaluation be conducted? For how long?</a:t>
            </a:r>
          </a:p>
          <a:p>
            <a:r>
              <a:rPr lang="en-US" sz="1500" dirty="0">
                <a:sym typeface="Arial"/>
              </a:rPr>
              <a:t>What research is needed to resolve critical uncertainties revealed by the VA? </a:t>
            </a:r>
          </a:p>
          <a:p>
            <a:pPr>
              <a:lnSpc>
                <a:spcPct val="120000"/>
              </a:lnSpc>
            </a:pPr>
            <a:endParaRPr lang="en" sz="1500" dirty="0"/>
          </a:p>
          <a:p>
            <a:pPr>
              <a:lnSpc>
                <a:spcPct val="120000"/>
              </a:lnSpc>
            </a:pPr>
            <a:endParaRPr lang="en" sz="1500" dirty="0"/>
          </a:p>
        </p:txBody>
      </p:sp>
      <p:sp>
        <p:nvSpPr>
          <p:cNvPr id="116" name="Shape 116"/>
          <p:cNvSpPr txBox="1">
            <a:spLocks noGrp="1"/>
          </p:cNvSpPr>
          <p:nvPr>
            <p:ph type="title"/>
          </p:nvPr>
        </p:nvSpPr>
        <p:spPr/>
        <p:txBody>
          <a:bodyPr>
            <a:normAutofit fontScale="90000"/>
          </a:bodyPr>
          <a:lstStyle/>
          <a:p>
            <a:pPr lvl="0"/>
            <a:r>
              <a:rPr lang="en-US" dirty="0">
                <a:sym typeface="Calibri"/>
              </a:rPr>
              <a:t>Examples of adaptations informed by vulnerability assessment</a:t>
            </a:r>
            <a:endParaRPr lang="en" dirty="0">
              <a:sym typeface="Calibri"/>
            </a:endParaRPr>
          </a:p>
        </p:txBody>
      </p:sp>
    </p:spTree>
    <p:extLst>
      <p:ext uri="{BB962C8B-B14F-4D97-AF65-F5344CB8AC3E}">
        <p14:creationId xmlns:p14="http://schemas.microsoft.com/office/powerpoint/2010/main" val="3510835711"/>
      </p:ext>
    </p:extLst>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Shape 280"/>
          <p:cNvSpPr txBox="1">
            <a:spLocks noGrp="1"/>
          </p:cNvSpPr>
          <p:nvPr>
            <p:ph type="title"/>
          </p:nvPr>
        </p:nvSpPr>
        <p:spPr>
          <a:prstGeom prst="rect">
            <a:avLst/>
          </a:prstGeom>
          <a:noFill/>
          <a:ln>
            <a:noFill/>
          </a:ln>
        </p:spPr>
        <p:txBody>
          <a:bodyPr vert="horz" lIns="91425" tIns="45700" rIns="91425" bIns="45700" rtlCol="0" anchor="ctr" anchorCtr="0">
            <a:noAutofit/>
          </a:bodyPr>
          <a:lstStyle/>
          <a:p>
            <a:pPr>
              <a:spcBef>
                <a:spcPts val="0"/>
              </a:spcBef>
              <a:buClr>
                <a:schemeClr val="dk1"/>
              </a:buClr>
              <a:buSzPct val="25000"/>
            </a:pPr>
            <a:r>
              <a:rPr lang="en" sz="4000" dirty="0">
                <a:solidFill>
                  <a:schemeClr val="dk1"/>
                </a:solidFill>
                <a:latin typeface="Calibri"/>
                <a:ea typeface="Calibri"/>
                <a:cs typeface="Calibri"/>
                <a:sym typeface="Calibri"/>
              </a:rPr>
              <a:t>Vulnerability ➔ Priority setting</a:t>
            </a:r>
          </a:p>
        </p:txBody>
      </p:sp>
      <p:graphicFrame>
        <p:nvGraphicFramePr>
          <p:cNvPr id="2" name="Table 1"/>
          <p:cNvGraphicFramePr>
            <a:graphicFrameLocks noGrp="1"/>
          </p:cNvGraphicFramePr>
          <p:nvPr>
            <p:extLst>
              <p:ext uri="{D42A27DB-BD31-4B8C-83A1-F6EECF244321}">
                <p14:modId xmlns:p14="http://schemas.microsoft.com/office/powerpoint/2010/main" val="3806070961"/>
              </p:ext>
            </p:extLst>
          </p:nvPr>
        </p:nvGraphicFramePr>
        <p:xfrm>
          <a:off x="1833965" y="1906292"/>
          <a:ext cx="8446578" cy="4417017"/>
        </p:xfrm>
        <a:graphic>
          <a:graphicData uri="http://schemas.openxmlformats.org/drawingml/2006/table">
            <a:tbl>
              <a:tblPr firstRow="1" bandRow="1">
                <a:tableStyleId>{5940675A-B579-460E-94D1-54222C63F5DA}</a:tableStyleId>
              </a:tblPr>
              <a:tblGrid>
                <a:gridCol w="2815526">
                  <a:extLst>
                    <a:ext uri="{9D8B030D-6E8A-4147-A177-3AD203B41FA5}">
                      <a16:colId xmlns:a16="http://schemas.microsoft.com/office/drawing/2014/main" val="20000"/>
                    </a:ext>
                  </a:extLst>
                </a:gridCol>
                <a:gridCol w="2815526">
                  <a:extLst>
                    <a:ext uri="{9D8B030D-6E8A-4147-A177-3AD203B41FA5}">
                      <a16:colId xmlns:a16="http://schemas.microsoft.com/office/drawing/2014/main" val="20001"/>
                    </a:ext>
                  </a:extLst>
                </a:gridCol>
                <a:gridCol w="2815526">
                  <a:extLst>
                    <a:ext uri="{9D8B030D-6E8A-4147-A177-3AD203B41FA5}">
                      <a16:colId xmlns:a16="http://schemas.microsoft.com/office/drawing/2014/main" val="20002"/>
                    </a:ext>
                  </a:extLst>
                </a:gridCol>
              </a:tblGrid>
              <a:tr h="1472339">
                <a:tc>
                  <a:txBody>
                    <a:bodyPr/>
                    <a:lstStyle/>
                    <a:p>
                      <a:pPr algn="ctr"/>
                      <a:endParaRPr lang="en-US" sz="3200" b="1" dirty="0"/>
                    </a:p>
                  </a:txBody>
                  <a:tcPr anchor="ctr">
                    <a:solidFill>
                      <a:srgbClr val="EAEAEA"/>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 sz="3200" b="1" i="0" u="none" strike="noStrike" cap="none" baseline="0" dirty="0">
                          <a:solidFill>
                            <a:srgbClr val="000000"/>
                          </a:solidFill>
                        </a:rPr>
                        <a:t>Low Sensitivity</a:t>
                      </a:r>
                      <a:endParaRPr lang="en-US" sz="3200" b="1" baseline="0" dirty="0">
                        <a:solidFill>
                          <a:srgbClr val="000000"/>
                        </a:solidFill>
                      </a:endParaRPr>
                    </a:p>
                  </a:txBody>
                  <a:tcPr anchor="ctr">
                    <a:solidFill>
                      <a:srgbClr val="EAEAEA"/>
                    </a:solidFill>
                  </a:tcPr>
                </a:tc>
                <a:tc>
                  <a:txBody>
                    <a:bodyPr/>
                    <a:lstStyle/>
                    <a:p>
                      <a:pPr algn="ctr"/>
                      <a:r>
                        <a:rPr lang="en-US" sz="3200" b="1" baseline="0" dirty="0">
                          <a:solidFill>
                            <a:srgbClr val="000000"/>
                          </a:solidFill>
                        </a:rPr>
                        <a:t>High </a:t>
                      </a:r>
                      <a:r>
                        <a:rPr lang="en" sz="3200" b="1" i="0" u="none" strike="noStrike" cap="none" baseline="0" dirty="0">
                          <a:solidFill>
                            <a:srgbClr val="000000"/>
                          </a:solidFill>
                        </a:rPr>
                        <a:t>Sensitivity</a:t>
                      </a:r>
                      <a:endParaRPr lang="en-US" sz="3200" b="1" baseline="0" dirty="0">
                        <a:solidFill>
                          <a:srgbClr val="000000"/>
                        </a:solidFill>
                      </a:endParaRPr>
                    </a:p>
                  </a:txBody>
                  <a:tcPr anchor="ctr">
                    <a:solidFill>
                      <a:srgbClr val="EAEAEA"/>
                    </a:solidFill>
                  </a:tcPr>
                </a:tc>
                <a:extLst>
                  <a:ext uri="{0D108BD9-81ED-4DB2-BD59-A6C34878D82A}">
                    <a16:rowId xmlns:a16="http://schemas.microsoft.com/office/drawing/2014/main" val="10000"/>
                  </a:ext>
                </a:extLst>
              </a:tr>
              <a:tr h="1472339">
                <a:tc>
                  <a:txBody>
                    <a:bodyPr/>
                    <a:lstStyle/>
                    <a:p>
                      <a:pPr algn="ctr"/>
                      <a:r>
                        <a:rPr lang="en-US" sz="3200" b="1" dirty="0">
                          <a:solidFill>
                            <a:srgbClr val="000000"/>
                          </a:solidFill>
                        </a:rPr>
                        <a:t>Low</a:t>
                      </a:r>
                      <a:r>
                        <a:rPr lang="en-US" sz="3200" b="1" baseline="0" dirty="0">
                          <a:solidFill>
                            <a:srgbClr val="000000"/>
                          </a:solidFill>
                        </a:rPr>
                        <a:t> Values</a:t>
                      </a:r>
                      <a:endParaRPr lang="en-US" sz="3200" b="1" dirty="0">
                        <a:solidFill>
                          <a:srgbClr val="000000"/>
                        </a:solidFill>
                      </a:endParaRPr>
                    </a:p>
                  </a:txBody>
                  <a:tcPr anchor="ctr">
                    <a:solidFill>
                      <a:srgbClr val="EAEAEA"/>
                    </a:solidFill>
                  </a:tcPr>
                </a:tc>
                <a:tc>
                  <a:txBody>
                    <a:bodyPr/>
                    <a:lstStyle/>
                    <a:p>
                      <a:pPr algn="ctr"/>
                      <a:r>
                        <a:rPr lang="en-US" sz="3200" b="1" baseline="0" dirty="0">
                          <a:solidFill>
                            <a:schemeClr val="bg1"/>
                          </a:solidFill>
                        </a:rPr>
                        <a:t>No Worries</a:t>
                      </a:r>
                    </a:p>
                  </a:txBody>
                  <a:tcPr anchor="ctr">
                    <a:solidFill>
                      <a:srgbClr val="33CC33"/>
                    </a:solidFill>
                  </a:tcPr>
                </a:tc>
                <a:tc>
                  <a:txBody>
                    <a:bodyPr/>
                    <a:lstStyle/>
                    <a:p>
                      <a:pPr algn="ctr"/>
                      <a:r>
                        <a:rPr lang="en-US" sz="3200" b="1" baseline="0" dirty="0">
                          <a:solidFill>
                            <a:schemeClr val="bg1"/>
                          </a:solidFill>
                        </a:rPr>
                        <a:t>Watch</a:t>
                      </a:r>
                    </a:p>
                  </a:txBody>
                  <a:tcPr anchor="ctr">
                    <a:solidFill>
                      <a:srgbClr val="FFCC00"/>
                    </a:solidFill>
                  </a:tcPr>
                </a:tc>
                <a:extLst>
                  <a:ext uri="{0D108BD9-81ED-4DB2-BD59-A6C34878D82A}">
                    <a16:rowId xmlns:a16="http://schemas.microsoft.com/office/drawing/2014/main" val="10001"/>
                  </a:ext>
                </a:extLst>
              </a:tr>
              <a:tr h="1472339">
                <a:tc>
                  <a:txBody>
                    <a:bodyPr/>
                    <a:lstStyle/>
                    <a:p>
                      <a:pPr algn="ctr"/>
                      <a:r>
                        <a:rPr lang="en-US" sz="3200" b="1" baseline="0" dirty="0">
                          <a:solidFill>
                            <a:srgbClr val="000000"/>
                          </a:solidFill>
                        </a:rPr>
                        <a:t>High Values</a:t>
                      </a:r>
                    </a:p>
                  </a:txBody>
                  <a:tcPr anchor="ctr">
                    <a:solidFill>
                      <a:srgbClr val="EAEAEA"/>
                    </a:solidFill>
                  </a:tcPr>
                </a:tc>
                <a:tc>
                  <a:txBody>
                    <a:bodyPr/>
                    <a:lstStyle/>
                    <a:p>
                      <a:pPr algn="ctr"/>
                      <a:r>
                        <a:rPr lang="en-US" sz="3200" b="1" baseline="0" dirty="0">
                          <a:solidFill>
                            <a:srgbClr val="FFFFFF"/>
                          </a:solidFill>
                        </a:rPr>
                        <a:t>Refugia</a:t>
                      </a:r>
                    </a:p>
                  </a:txBody>
                  <a:tcPr anchor="ctr">
                    <a:solidFill>
                      <a:srgbClr val="0000CC"/>
                    </a:solidFill>
                  </a:tcPr>
                </a:tc>
                <a:tc>
                  <a:txBody>
                    <a:bodyPr/>
                    <a:lstStyle/>
                    <a:p>
                      <a:pPr algn="ctr"/>
                      <a:r>
                        <a:rPr lang="en-US" sz="3200" b="1" baseline="0" dirty="0">
                          <a:solidFill>
                            <a:schemeClr val="bg1"/>
                          </a:solidFill>
                        </a:rPr>
                        <a:t>Priority</a:t>
                      </a:r>
                    </a:p>
                  </a:txBody>
                  <a:tcPr anchor="ctr">
                    <a:solidFill>
                      <a:srgbClr val="FF0000"/>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214223500"/>
      </p:ext>
    </p:extLst>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0" name="Shape 110"/>
          <p:cNvSpPr txBox="1">
            <a:spLocks noGrp="1"/>
          </p:cNvSpPr>
          <p:nvPr>
            <p:ph idx="1"/>
          </p:nvPr>
        </p:nvSpPr>
        <p:spPr/>
        <p:txBody>
          <a:bodyPr>
            <a:normAutofit lnSpcReduction="10000"/>
          </a:bodyPr>
          <a:lstStyle/>
          <a:p>
            <a:pPr marL="0" indent="0">
              <a:buNone/>
            </a:pPr>
            <a:r>
              <a:rPr lang="en" dirty="0"/>
              <a:t>IPCC (4AR):  7 criteria to identify ‘Key Vulnerabilities’ </a:t>
            </a:r>
          </a:p>
          <a:p>
            <a:pPr lvl="1"/>
            <a:r>
              <a:rPr lang="en-US" dirty="0"/>
              <a:t>Magnitude</a:t>
            </a:r>
          </a:p>
          <a:p>
            <a:pPr lvl="1"/>
            <a:r>
              <a:rPr lang="en-US" dirty="0"/>
              <a:t>Timing</a:t>
            </a:r>
          </a:p>
          <a:p>
            <a:pPr lvl="1"/>
            <a:r>
              <a:rPr lang="en-US" dirty="0"/>
              <a:t>Persistence &amp; Reversibility</a:t>
            </a:r>
          </a:p>
          <a:p>
            <a:pPr lvl="1"/>
            <a:r>
              <a:rPr lang="en-US" dirty="0"/>
              <a:t>Likelihood</a:t>
            </a:r>
          </a:p>
          <a:p>
            <a:pPr lvl="1"/>
            <a:r>
              <a:rPr lang="en-US" dirty="0"/>
              <a:t>Potential for Adaptation</a:t>
            </a:r>
          </a:p>
          <a:p>
            <a:pPr lvl="1"/>
            <a:r>
              <a:rPr lang="en-US" dirty="0"/>
              <a:t>Distribution</a:t>
            </a:r>
          </a:p>
          <a:p>
            <a:pPr lvl="1"/>
            <a:r>
              <a:rPr lang="en-US" dirty="0"/>
              <a:t>Importance of the system</a:t>
            </a:r>
          </a:p>
        </p:txBody>
      </p:sp>
      <p:sp>
        <p:nvSpPr>
          <p:cNvPr id="109" name="Shape 109"/>
          <p:cNvSpPr txBox="1">
            <a:spLocks noGrp="1"/>
          </p:cNvSpPr>
          <p:nvPr>
            <p:ph type="title"/>
          </p:nvPr>
        </p:nvSpPr>
        <p:spPr/>
        <p:txBody>
          <a:bodyPr/>
          <a:lstStyle/>
          <a:p>
            <a:pPr lvl="0"/>
            <a:r>
              <a:rPr lang="en" dirty="0">
                <a:latin typeface="Calibri"/>
                <a:cs typeface="Calibri"/>
              </a:rPr>
              <a:t>How assess vulnerability?</a:t>
            </a:r>
            <a:endParaRPr lang="en" dirty="0">
              <a:latin typeface="Calibri"/>
              <a:cs typeface="Calibri"/>
              <a:sym typeface="Calibri"/>
            </a:endParaRPr>
          </a:p>
        </p:txBody>
      </p:sp>
    </p:spTree>
    <p:extLst>
      <p:ext uri="{BB962C8B-B14F-4D97-AF65-F5344CB8AC3E}">
        <p14:creationId xmlns:p14="http://schemas.microsoft.com/office/powerpoint/2010/main" val="4202795280"/>
      </p:ext>
    </p:extLst>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marL="0" indent="0">
              <a:buNone/>
            </a:pPr>
            <a:r>
              <a:rPr lang="en-US" dirty="0">
                <a:sym typeface="Arial"/>
              </a:rPr>
              <a:t>Which to chose:</a:t>
            </a:r>
            <a:endParaRPr lang="en-US" dirty="0"/>
          </a:p>
          <a:p>
            <a:r>
              <a:rPr lang="en-US" dirty="0"/>
              <a:t>Species?</a:t>
            </a:r>
          </a:p>
          <a:p>
            <a:r>
              <a:rPr lang="en-US" dirty="0"/>
              <a:t>Specific Habitats?</a:t>
            </a:r>
          </a:p>
          <a:p>
            <a:r>
              <a:rPr lang="en-US" dirty="0"/>
              <a:t>By exposure mechanism?</a:t>
            </a:r>
          </a:p>
          <a:p>
            <a:r>
              <a:rPr lang="en-US" dirty="0"/>
              <a:t>Issue?</a:t>
            </a:r>
          </a:p>
          <a:p>
            <a:r>
              <a:rPr lang="en-US" dirty="0"/>
              <a:t>My department?</a:t>
            </a:r>
          </a:p>
          <a:p>
            <a:r>
              <a:rPr lang="en-US" dirty="0"/>
              <a:t>Places – Watersheds are ideal and reflect an ecosystems and ecosystems services approach</a:t>
            </a:r>
          </a:p>
          <a:p>
            <a:pPr lvl="1"/>
            <a:r>
              <a:rPr lang="en-US" dirty="0"/>
              <a:t>Then others can be built in, species, habitats, impact mechanisms, and so on.</a:t>
            </a:r>
          </a:p>
        </p:txBody>
      </p:sp>
      <p:sp>
        <p:nvSpPr>
          <p:cNvPr id="159" name="Shape 159"/>
          <p:cNvSpPr txBox="1">
            <a:spLocks noGrp="1"/>
          </p:cNvSpPr>
          <p:nvPr>
            <p:ph type="title"/>
          </p:nvPr>
        </p:nvSpPr>
        <p:spPr/>
        <p:txBody>
          <a:bodyPr>
            <a:normAutofit/>
          </a:bodyPr>
          <a:lstStyle/>
          <a:p>
            <a:pPr lvl="0"/>
            <a:r>
              <a:rPr lang="en" dirty="0">
                <a:sym typeface="Arial"/>
              </a:rPr>
              <a:t>Top level focus of vulnerability analyses</a:t>
            </a:r>
          </a:p>
        </p:txBody>
      </p:sp>
    </p:spTree>
    <p:extLst>
      <p:ext uri="{BB962C8B-B14F-4D97-AF65-F5344CB8AC3E}">
        <p14:creationId xmlns:p14="http://schemas.microsoft.com/office/powerpoint/2010/main" val="204610692"/>
      </p:ext>
    </p:extLst>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p:cNvSpPr>
            <a:spLocks noGrp="1"/>
          </p:cNvSpPr>
          <p:nvPr>
            <p:ph type="title"/>
          </p:nvPr>
        </p:nvSpPr>
        <p:spPr/>
        <p:txBody>
          <a:bodyPr/>
          <a:lstStyle/>
          <a:p>
            <a:r>
              <a:rPr lang="en-US" dirty="0"/>
              <a:t>Recommended Steps</a:t>
            </a:r>
          </a:p>
        </p:txBody>
      </p:sp>
      <p:sp>
        <p:nvSpPr>
          <p:cNvPr id="5" name="Text Box 2"/>
          <p:cNvSpPr txBox="1">
            <a:spLocks noChangeArrowheads="1"/>
          </p:cNvSpPr>
          <p:nvPr/>
        </p:nvSpPr>
        <p:spPr bwMode="auto">
          <a:xfrm>
            <a:off x="2590800" y="1722121"/>
            <a:ext cx="7162800" cy="4450079"/>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lstStyle/>
          <a:p>
            <a:pPr>
              <a:lnSpc>
                <a:spcPct val="110000"/>
              </a:lnSpc>
              <a:spcBef>
                <a:spcPts val="300"/>
              </a:spcBef>
              <a:spcAft>
                <a:spcPts val="300"/>
              </a:spcAft>
              <a:defRPr/>
            </a:pPr>
            <a:endParaRPr lang="en-US" sz="2800" dirty="0">
              <a:solidFill>
                <a:srgbClr val="32733C"/>
              </a:solidFill>
              <a:latin typeface="Calibri" charset="0"/>
              <a:cs typeface="Times New Roman" charset="0"/>
            </a:endParaRPr>
          </a:p>
          <a:p>
            <a:pPr marL="514350" indent="-514350">
              <a:lnSpc>
                <a:spcPct val="110000"/>
              </a:lnSpc>
              <a:spcBef>
                <a:spcPts val="300"/>
              </a:spcBef>
              <a:spcAft>
                <a:spcPts val="300"/>
              </a:spcAft>
              <a:buFont typeface="+mj-lt"/>
              <a:buAutoNum type="arabicPeriod"/>
              <a:defRPr/>
            </a:pPr>
            <a:r>
              <a:rPr lang="en-US" sz="2800" dirty="0">
                <a:solidFill>
                  <a:srgbClr val="32733C"/>
                </a:solidFill>
                <a:latin typeface="Calibri" charset="0"/>
                <a:cs typeface="Times New Roman" charset="0"/>
              </a:rPr>
              <a:t>Set up the assessment. Identify values.</a:t>
            </a:r>
            <a:endParaRPr lang="en-US" sz="2400" dirty="0">
              <a:solidFill>
                <a:srgbClr val="32733C"/>
              </a:solidFill>
              <a:latin typeface="Calibri" charset="0"/>
              <a:cs typeface="Times New Roman" charset="0"/>
            </a:endParaRPr>
          </a:p>
          <a:p>
            <a:pPr marL="514350" indent="-514350">
              <a:lnSpc>
                <a:spcPct val="110000"/>
              </a:lnSpc>
              <a:spcBef>
                <a:spcPts val="300"/>
              </a:spcBef>
              <a:spcAft>
                <a:spcPts val="300"/>
              </a:spcAft>
              <a:buFont typeface="+mj-lt"/>
              <a:buAutoNum type="arabicPeriod"/>
              <a:defRPr/>
            </a:pPr>
            <a:r>
              <a:rPr lang="en-US" sz="2800" dirty="0">
                <a:solidFill>
                  <a:srgbClr val="32733C"/>
                </a:solidFill>
                <a:latin typeface="Calibri" charset="0"/>
                <a:cs typeface="Times New Roman" charset="0"/>
              </a:rPr>
              <a:t>Assess Exposure</a:t>
            </a:r>
            <a:endParaRPr lang="en-US" sz="2400" dirty="0">
              <a:solidFill>
                <a:srgbClr val="32733C"/>
              </a:solidFill>
              <a:latin typeface="Calibri" charset="0"/>
              <a:cs typeface="Times New Roman" charset="0"/>
            </a:endParaRPr>
          </a:p>
          <a:p>
            <a:pPr marL="514350" indent="-514350">
              <a:lnSpc>
                <a:spcPct val="110000"/>
              </a:lnSpc>
              <a:spcBef>
                <a:spcPts val="300"/>
              </a:spcBef>
              <a:spcAft>
                <a:spcPts val="300"/>
              </a:spcAft>
              <a:buFont typeface="+mj-lt"/>
              <a:buAutoNum type="arabicPeriod"/>
              <a:defRPr/>
            </a:pPr>
            <a:r>
              <a:rPr lang="en-US" sz="2800" dirty="0">
                <a:solidFill>
                  <a:srgbClr val="32733C"/>
                </a:solidFill>
                <a:latin typeface="Calibri" charset="0"/>
                <a:cs typeface="Times New Roman" charset="0"/>
              </a:rPr>
              <a:t>Evaluate the sensitivity of identified values</a:t>
            </a:r>
            <a:endParaRPr lang="en-US" sz="2400" dirty="0">
              <a:solidFill>
                <a:srgbClr val="32733C"/>
              </a:solidFill>
              <a:latin typeface="Calibri" charset="0"/>
              <a:cs typeface="Times New Roman" charset="0"/>
            </a:endParaRPr>
          </a:p>
          <a:p>
            <a:pPr marL="514350" indent="-514350">
              <a:lnSpc>
                <a:spcPct val="110000"/>
              </a:lnSpc>
              <a:spcBef>
                <a:spcPts val="300"/>
              </a:spcBef>
              <a:spcAft>
                <a:spcPts val="300"/>
              </a:spcAft>
              <a:buFont typeface="+mj-lt"/>
              <a:buAutoNum type="arabicPeriod"/>
              <a:defRPr/>
            </a:pPr>
            <a:r>
              <a:rPr lang="en-US" sz="2800" dirty="0">
                <a:solidFill>
                  <a:srgbClr val="32733C"/>
                </a:solidFill>
                <a:latin typeface="Calibri" charset="0"/>
                <a:cs typeface="Times New Roman" charset="0"/>
              </a:rPr>
              <a:t>Evaluate and Categorize Vulnerability</a:t>
            </a:r>
            <a:endParaRPr lang="en-US" sz="2400" dirty="0">
              <a:solidFill>
                <a:srgbClr val="32733C"/>
              </a:solidFill>
              <a:latin typeface="Calibri" charset="0"/>
              <a:cs typeface="Times New Roman" charset="0"/>
            </a:endParaRPr>
          </a:p>
          <a:p>
            <a:pPr marL="514350" indent="-514350">
              <a:lnSpc>
                <a:spcPct val="110000"/>
              </a:lnSpc>
              <a:spcBef>
                <a:spcPts val="300"/>
              </a:spcBef>
              <a:spcAft>
                <a:spcPts val="300"/>
              </a:spcAft>
              <a:buFont typeface="+mj-lt"/>
              <a:buAutoNum type="arabicPeriod"/>
              <a:defRPr/>
            </a:pPr>
            <a:r>
              <a:rPr lang="en-US" sz="2800" dirty="0">
                <a:solidFill>
                  <a:srgbClr val="32733C"/>
                </a:solidFill>
                <a:latin typeface="Calibri" charset="0"/>
                <a:cs typeface="Times New Roman" charset="0"/>
              </a:rPr>
              <a:t>Set Priorities for Adaptive Responses</a:t>
            </a:r>
            <a:endParaRPr lang="en-US" sz="2400" dirty="0">
              <a:solidFill>
                <a:srgbClr val="32733C"/>
              </a:solidFill>
              <a:latin typeface="Calibri" charset="0"/>
              <a:cs typeface="Times New Roman" charset="0"/>
            </a:endParaRPr>
          </a:p>
          <a:p>
            <a:pPr marL="514350" indent="-514350">
              <a:lnSpc>
                <a:spcPct val="110000"/>
              </a:lnSpc>
              <a:spcBef>
                <a:spcPts val="300"/>
              </a:spcBef>
              <a:spcAft>
                <a:spcPts val="300"/>
              </a:spcAft>
              <a:buFont typeface="+mj-lt"/>
              <a:buAutoNum type="arabicPeriod"/>
              <a:defRPr/>
            </a:pPr>
            <a:r>
              <a:rPr lang="en-US" sz="2800" dirty="0">
                <a:solidFill>
                  <a:srgbClr val="32733C"/>
                </a:solidFill>
                <a:latin typeface="Calibri" charset="0"/>
                <a:cs typeface="Times New Roman" charset="0"/>
              </a:rPr>
              <a:t>Critique the Assessment</a:t>
            </a:r>
          </a:p>
          <a:p>
            <a:pPr>
              <a:lnSpc>
                <a:spcPct val="110000"/>
              </a:lnSpc>
              <a:spcBef>
                <a:spcPts val="300"/>
              </a:spcBef>
              <a:spcAft>
                <a:spcPts val="300"/>
              </a:spcAft>
              <a:defRPr/>
            </a:pPr>
            <a:endParaRPr lang="en-US" sz="2400" dirty="0">
              <a:latin typeface="Calibri" charset="0"/>
              <a:cs typeface="Times New Roman" charset="0"/>
            </a:endParaRPr>
          </a:p>
          <a:p>
            <a:pPr marL="342900" indent="-342900">
              <a:lnSpc>
                <a:spcPct val="110000"/>
              </a:lnSpc>
              <a:spcBef>
                <a:spcPts val="300"/>
              </a:spcBef>
              <a:spcAft>
                <a:spcPts val="300"/>
              </a:spcAft>
              <a:defRPr/>
            </a:pPr>
            <a:r>
              <a:rPr lang="en-US" sz="2400" dirty="0">
                <a:latin typeface="Calibri" charset="0"/>
                <a:cs typeface="Times New Roman" charset="0"/>
              </a:rPr>
              <a:t> </a:t>
            </a:r>
          </a:p>
          <a:p>
            <a:pPr marL="342900" indent="-342900">
              <a:lnSpc>
                <a:spcPct val="110000"/>
              </a:lnSpc>
              <a:spcBef>
                <a:spcPts val="300"/>
              </a:spcBef>
              <a:spcAft>
                <a:spcPts val="300"/>
              </a:spcAft>
              <a:defRPr/>
            </a:pPr>
            <a:r>
              <a:rPr lang="en-US" sz="2400" b="1" dirty="0">
                <a:latin typeface="Calibri" charset="0"/>
                <a:cs typeface="Times New Roman" charset="0"/>
              </a:rPr>
              <a:t> </a:t>
            </a:r>
            <a:endParaRPr lang="en-US" sz="2400" dirty="0">
              <a:latin typeface="Calibri" charset="0"/>
              <a:cs typeface="Times New Roman" charset="0"/>
            </a:endParaRPr>
          </a:p>
          <a:p>
            <a:pPr marL="342900" indent="-342900">
              <a:lnSpc>
                <a:spcPct val="110000"/>
              </a:lnSpc>
              <a:spcBef>
                <a:spcPts val="300"/>
              </a:spcBef>
              <a:spcAft>
                <a:spcPts val="300"/>
              </a:spcAft>
              <a:defRPr/>
            </a:pPr>
            <a:r>
              <a:rPr lang="en-US" sz="2400" dirty="0">
                <a:latin typeface="Calibri" charset="0"/>
                <a:cs typeface="Times New Roman" charset="0"/>
              </a:rPr>
              <a:t> </a:t>
            </a:r>
          </a:p>
        </p:txBody>
      </p:sp>
    </p:spTree>
    <p:extLst>
      <p:ext uri="{BB962C8B-B14F-4D97-AF65-F5344CB8AC3E}">
        <p14:creationId xmlns:p14="http://schemas.microsoft.com/office/powerpoint/2010/main" val="40422777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446662" y="108680"/>
            <a:ext cx="10467041" cy="6726263"/>
          </a:xfrm>
        </p:spPr>
        <p:txBody>
          <a:bodyPr>
            <a:noAutofit/>
          </a:bodyPr>
          <a:lstStyle/>
          <a:p>
            <a:pPr>
              <a:lnSpc>
                <a:spcPct val="130000"/>
              </a:lnSpc>
            </a:pPr>
            <a:r>
              <a:rPr lang="en-US" sz="2400" dirty="0"/>
              <a:t>Initially can be the most difficult step:</a:t>
            </a:r>
          </a:p>
          <a:p>
            <a:pPr lvl="1">
              <a:lnSpc>
                <a:spcPct val="130000"/>
              </a:lnSpc>
            </a:pPr>
            <a:r>
              <a:rPr lang="en-US" sz="2000" dirty="0"/>
              <a:t>Climate change projections are available globally. Downscaled projections available in only a few places</a:t>
            </a:r>
          </a:p>
          <a:p>
            <a:pPr lvl="2">
              <a:lnSpc>
                <a:spcPct val="130000"/>
              </a:lnSpc>
            </a:pPr>
            <a:r>
              <a:rPr lang="en-US" sz="2000" dirty="0"/>
              <a:t>What emission scenarios to use?</a:t>
            </a:r>
          </a:p>
          <a:p>
            <a:pPr lvl="2">
              <a:lnSpc>
                <a:spcPct val="130000"/>
              </a:lnSpc>
            </a:pPr>
            <a:r>
              <a:rPr lang="en-US" sz="2000" dirty="0"/>
              <a:t>What time period?</a:t>
            </a:r>
          </a:p>
          <a:p>
            <a:pPr lvl="2">
              <a:lnSpc>
                <a:spcPct val="130000"/>
              </a:lnSpc>
            </a:pPr>
            <a:r>
              <a:rPr lang="en-US" sz="2000" dirty="0"/>
              <a:t>What attributes?</a:t>
            </a:r>
          </a:p>
          <a:p>
            <a:pPr marL="457200" lvl="1" indent="0">
              <a:lnSpc>
                <a:spcPct val="130000"/>
              </a:lnSpc>
              <a:buNone/>
            </a:pPr>
            <a:r>
              <a:rPr lang="en-US" sz="2000" dirty="0"/>
              <a:t>Using globally available projections is sufficient for most VAs at this time. </a:t>
            </a:r>
          </a:p>
          <a:p>
            <a:pPr>
              <a:lnSpc>
                <a:spcPct val="130000"/>
              </a:lnSpc>
            </a:pPr>
            <a:r>
              <a:rPr lang="en-US" sz="2400" dirty="0"/>
              <a:t>Important Finding from USFS assessment pilots: </a:t>
            </a:r>
          </a:p>
          <a:p>
            <a:pPr lvl="1">
              <a:lnSpc>
                <a:spcPct val="130000"/>
              </a:lnSpc>
            </a:pPr>
            <a:r>
              <a:rPr lang="en-US" sz="2000" dirty="0"/>
              <a:t>Don't obsess about exposure projections &amp; downscaled projections are not necessary for most vulnerability assessments  -- focus on sensitivity. Uncertain about exposure, clear on values, sensitivity to impacts, and, importantly, on adaptive capacity.    </a:t>
            </a:r>
          </a:p>
        </p:txBody>
      </p:sp>
      <p:sp>
        <p:nvSpPr>
          <p:cNvPr id="2" name="Title 1"/>
          <p:cNvSpPr>
            <a:spLocks noGrp="1"/>
          </p:cNvSpPr>
          <p:nvPr>
            <p:ph type="title"/>
          </p:nvPr>
        </p:nvSpPr>
        <p:spPr/>
        <p:txBody>
          <a:bodyPr/>
          <a:lstStyle/>
          <a:p>
            <a:r>
              <a:rPr lang="en-US" dirty="0"/>
              <a:t>Exposure</a:t>
            </a:r>
          </a:p>
        </p:txBody>
      </p:sp>
    </p:spTree>
    <p:extLst>
      <p:ext uri="{BB962C8B-B14F-4D97-AF65-F5344CB8AC3E}">
        <p14:creationId xmlns:p14="http://schemas.microsoft.com/office/powerpoint/2010/main" val="13858632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Exposures</a:t>
            </a:r>
          </a:p>
        </p:txBody>
      </p:sp>
      <p:graphicFrame>
        <p:nvGraphicFramePr>
          <p:cNvPr id="3" name="Diagram 2"/>
          <p:cNvGraphicFramePr/>
          <p:nvPr>
            <p:extLst/>
          </p:nvPr>
        </p:nvGraphicFramePr>
        <p:xfrm>
          <a:off x="1780032" y="1080078"/>
          <a:ext cx="8851392" cy="53572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689847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Exposure</a:t>
            </a:r>
          </a:p>
        </p:txBody>
      </p:sp>
      <p:sp>
        <p:nvSpPr>
          <p:cNvPr id="6" name="Text Placeholder 5"/>
          <p:cNvSpPr>
            <a:spLocks noGrp="1"/>
          </p:cNvSpPr>
          <p:nvPr>
            <p:ph type="body" idx="4294967295"/>
          </p:nvPr>
        </p:nvSpPr>
        <p:spPr>
          <a:xfrm>
            <a:off x="1457325" y="1276350"/>
            <a:ext cx="4940300" cy="838200"/>
          </a:xfrm>
        </p:spPr>
        <p:txBody>
          <a:bodyPr vert="horz" lIns="91440" tIns="45720" rIns="91440" bIns="45720" rtlCol="0" anchor="t">
            <a:noAutofit/>
          </a:bodyPr>
          <a:lstStyle/>
          <a:p>
            <a:pPr marL="0" indent="0">
              <a:lnSpc>
                <a:spcPct val="130000"/>
              </a:lnSpc>
              <a:spcBef>
                <a:spcPts val="300"/>
              </a:spcBef>
              <a:spcAft>
                <a:spcPts val="300"/>
              </a:spcAft>
              <a:buNone/>
            </a:pPr>
            <a:r>
              <a:rPr lang="en-US" sz="2500" b="1" dirty="0">
                <a:latin typeface="Calibri"/>
                <a:cs typeface="Calibri"/>
              </a:rPr>
              <a:t>Historic Data Makes a Strong Case</a:t>
            </a:r>
          </a:p>
        </p:txBody>
      </p:sp>
      <p:graphicFrame>
        <p:nvGraphicFramePr>
          <p:cNvPr id="11" name="Content Placeholder 10"/>
          <p:cNvGraphicFramePr>
            <a:graphicFrameLocks noGrp="1"/>
          </p:cNvGraphicFramePr>
          <p:nvPr>
            <p:ph sz="half" idx="4294967295"/>
            <p:extLst>
              <p:ext uri="{D42A27DB-BD31-4B8C-83A1-F6EECF244321}">
                <p14:modId xmlns:p14="http://schemas.microsoft.com/office/powerpoint/2010/main" val="1707845624"/>
              </p:ext>
            </p:extLst>
          </p:nvPr>
        </p:nvGraphicFramePr>
        <p:xfrm>
          <a:off x="1409700" y="1981200"/>
          <a:ext cx="4422775"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7"/>
          <p:cNvSpPr>
            <a:spLocks noGrp="1"/>
          </p:cNvSpPr>
          <p:nvPr>
            <p:ph type="body" sz="quarter" idx="4294967295"/>
          </p:nvPr>
        </p:nvSpPr>
        <p:spPr>
          <a:xfrm>
            <a:off x="6810375" y="2352675"/>
            <a:ext cx="3968750" cy="2895600"/>
          </a:xfrm>
        </p:spPr>
        <p:txBody>
          <a:bodyPr vert="horz" lIns="91440" tIns="45720" rIns="91440" bIns="45720" rtlCol="0" anchor="t">
            <a:normAutofit fontScale="70000" lnSpcReduction="20000"/>
          </a:bodyPr>
          <a:lstStyle/>
          <a:p>
            <a:pPr>
              <a:lnSpc>
                <a:spcPct val="130000"/>
              </a:lnSpc>
              <a:spcBef>
                <a:spcPts val="300"/>
              </a:spcBef>
              <a:spcAft>
                <a:spcPts val="300"/>
              </a:spcAft>
            </a:pPr>
            <a:endParaRPr lang="en-US" dirty="0">
              <a:latin typeface="Calibri"/>
              <a:cs typeface="Calibri"/>
            </a:endParaRPr>
          </a:p>
          <a:p>
            <a:pPr marL="0" indent="0">
              <a:lnSpc>
                <a:spcPct val="130000"/>
              </a:lnSpc>
              <a:spcBef>
                <a:spcPts val="300"/>
              </a:spcBef>
              <a:spcAft>
                <a:spcPts val="300"/>
              </a:spcAft>
              <a:buNone/>
            </a:pPr>
            <a:r>
              <a:rPr lang="en-US" dirty="0">
                <a:latin typeface="Calibri"/>
                <a:cs typeface="Calibri"/>
              </a:rPr>
              <a:t>Always gather local weather records and try to define local climates. Global projections are expressed as changes from current climates, so you need to know what your local baselines are. </a:t>
            </a:r>
          </a:p>
        </p:txBody>
      </p:sp>
    </p:spTree>
    <p:extLst>
      <p:ext uri="{BB962C8B-B14F-4D97-AF65-F5344CB8AC3E}">
        <p14:creationId xmlns:p14="http://schemas.microsoft.com/office/powerpoint/2010/main" val="15125527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Where to get climatic exposure data</a:t>
            </a:r>
          </a:p>
        </p:txBody>
      </p:sp>
      <p:sp>
        <p:nvSpPr>
          <p:cNvPr id="3" name="Content Placeholder 2"/>
          <p:cNvSpPr>
            <a:spLocks noGrp="1"/>
          </p:cNvSpPr>
          <p:nvPr>
            <p:ph idx="4294967295"/>
          </p:nvPr>
        </p:nvSpPr>
        <p:spPr>
          <a:xfrm>
            <a:off x="0" y="1600200"/>
            <a:ext cx="10972800" cy="4525963"/>
          </a:xfrm>
        </p:spPr>
        <p:txBody>
          <a:bodyPr>
            <a:normAutofit/>
          </a:bodyPr>
          <a:lstStyle/>
          <a:p>
            <a:r>
              <a:rPr lang="en-US" sz="2200" dirty="0"/>
              <a:t>Climate Wizard  (</a:t>
            </a:r>
            <a:r>
              <a:rPr lang="en-US" sz="2200" dirty="0">
                <a:hlinkClick r:id="rId3"/>
              </a:rPr>
              <a:t>www.climatewizard.org</a:t>
            </a:r>
            <a:r>
              <a:rPr lang="en-US" sz="2200" dirty="0"/>
              <a:t>)</a:t>
            </a:r>
          </a:p>
          <a:p>
            <a:r>
              <a:rPr lang="en-US" sz="2200" dirty="0"/>
              <a:t>IPCC (</a:t>
            </a:r>
            <a:r>
              <a:rPr lang="en-US" sz="2200" dirty="0">
                <a:hlinkClick r:id="rId4"/>
              </a:rPr>
              <a:t>http://www.ipcc.ch</a:t>
            </a:r>
            <a:r>
              <a:rPr lang="en-US" sz="2200" dirty="0"/>
              <a:t>)</a:t>
            </a:r>
          </a:p>
          <a:p>
            <a:r>
              <a:rPr lang="en-US" sz="2200" dirty="0" err="1"/>
              <a:t>WorldClim</a:t>
            </a:r>
            <a:r>
              <a:rPr lang="en-US" sz="2200" dirty="0"/>
              <a:t> (</a:t>
            </a:r>
            <a:r>
              <a:rPr lang="en-US" sz="2200" dirty="0">
                <a:hlinkClick r:id="rId5"/>
              </a:rPr>
              <a:t>http://worldclim.org</a:t>
            </a:r>
            <a:r>
              <a:rPr lang="en-US" sz="2200" dirty="0"/>
              <a:t>)</a:t>
            </a:r>
          </a:p>
          <a:p>
            <a:endParaRPr lang="en-US" sz="2200" dirty="0"/>
          </a:p>
          <a:p>
            <a:pPr marL="0" indent="0">
              <a:buNone/>
            </a:pPr>
            <a:endParaRPr lang="en-US" sz="2200" dirty="0"/>
          </a:p>
        </p:txBody>
      </p:sp>
      <p:pic>
        <p:nvPicPr>
          <p:cNvPr id="5" name="Picture 4"/>
          <p:cNvPicPr>
            <a:picLocks noChangeAspect="1"/>
          </p:cNvPicPr>
          <p:nvPr/>
        </p:nvPicPr>
        <p:blipFill>
          <a:blip r:embed="rId6"/>
          <a:stretch>
            <a:fillRect/>
          </a:stretch>
        </p:blipFill>
        <p:spPr>
          <a:xfrm>
            <a:off x="5895508" y="1314450"/>
            <a:ext cx="6109583" cy="5407025"/>
          </a:xfrm>
          <a:prstGeom prst="rect">
            <a:avLst/>
          </a:prstGeom>
        </p:spPr>
      </p:pic>
    </p:spTree>
    <p:extLst>
      <p:ext uri="{BB962C8B-B14F-4D97-AF65-F5344CB8AC3E}">
        <p14:creationId xmlns:p14="http://schemas.microsoft.com/office/powerpoint/2010/main" val="884102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6050" y="0"/>
            <a:ext cx="11879263" cy="1079500"/>
          </a:xfrm>
        </p:spPr>
        <p:txBody>
          <a:bodyPr rtlCol="0">
            <a:normAutofit/>
          </a:bodyPr>
          <a:lstStyle/>
          <a:p>
            <a:pPr eaLnBrk="1" fontAlgn="auto" hangingPunct="1">
              <a:spcAft>
                <a:spcPts val="0"/>
              </a:spcAft>
              <a:defRPr/>
            </a:pPr>
            <a:r>
              <a:rPr lang="en-US" dirty="0"/>
              <a:t>Acknowledgements</a:t>
            </a:r>
          </a:p>
        </p:txBody>
      </p:sp>
      <p:graphicFrame>
        <p:nvGraphicFramePr>
          <p:cNvPr id="4" name="Table 3"/>
          <p:cNvGraphicFramePr>
            <a:graphicFrameLocks noGrp="1"/>
          </p:cNvGraphicFramePr>
          <p:nvPr>
            <p:extLst/>
          </p:nvPr>
        </p:nvGraphicFramePr>
        <p:xfrm>
          <a:off x="238540" y="1855322"/>
          <a:ext cx="4861494" cy="3657600"/>
        </p:xfrm>
        <a:graphic>
          <a:graphicData uri="http://schemas.openxmlformats.org/drawingml/2006/table">
            <a:tbl>
              <a:tblPr firstRow="1" bandRow="1">
                <a:tableStyleId>{5C22544A-7EE6-4342-B048-85BDC9FD1C3A}</a:tableStyleId>
              </a:tblPr>
              <a:tblGrid>
                <a:gridCol w="4861494">
                  <a:extLst>
                    <a:ext uri="{9D8B030D-6E8A-4147-A177-3AD203B41FA5}">
                      <a16:colId xmlns:a16="http://schemas.microsoft.com/office/drawing/2014/main" val="2152013341"/>
                    </a:ext>
                  </a:extLst>
                </a:gridCol>
              </a:tblGrid>
              <a:tr h="339242">
                <a:tc>
                  <a:txBody>
                    <a:bodyPr/>
                    <a:lstStyle/>
                    <a:p>
                      <a:r>
                        <a:rPr lang="en-US" dirty="0"/>
                        <a:t>UNIVERSITIES</a:t>
                      </a:r>
                      <a:endParaRPr lang="en-SG" dirty="0"/>
                    </a:p>
                  </a:txBody>
                  <a:tcPr>
                    <a:solidFill>
                      <a:schemeClr val="accent2">
                        <a:lumMod val="75000"/>
                      </a:schemeClr>
                    </a:solidFill>
                  </a:tcPr>
                </a:tc>
                <a:extLst>
                  <a:ext uri="{0D108BD9-81ED-4DB2-BD59-A6C34878D82A}">
                    <a16:rowId xmlns:a16="http://schemas.microsoft.com/office/drawing/2014/main" val="3951541938"/>
                  </a:ext>
                </a:extLst>
              </a:tr>
              <a:tr h="339242">
                <a:tc>
                  <a:txBody>
                    <a:bodyPr/>
                    <a:lstStyle/>
                    <a:p>
                      <a:r>
                        <a:rPr lang="en-US" sz="1800" b="1" kern="1200" dirty="0">
                          <a:solidFill>
                            <a:schemeClr val="dk1"/>
                          </a:solidFill>
                          <a:effectLst/>
                          <a:latin typeface="+mn-lt"/>
                          <a:ea typeface="+mn-ea"/>
                          <a:cs typeface="+mn-cs"/>
                        </a:rPr>
                        <a:t>Bangladesh Agricultural University </a:t>
                      </a:r>
                      <a:endParaRPr lang="en-SG" dirty="0"/>
                    </a:p>
                  </a:txBody>
                  <a:tcPr/>
                </a:tc>
                <a:extLst>
                  <a:ext uri="{0D108BD9-81ED-4DB2-BD59-A6C34878D82A}">
                    <a16:rowId xmlns:a16="http://schemas.microsoft.com/office/drawing/2014/main" val="3618431417"/>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University of </a:t>
                      </a:r>
                      <a:r>
                        <a:rPr lang="en-US" b="1" dirty="0"/>
                        <a:t>Chittagong</a:t>
                      </a:r>
                      <a:endParaRPr lang="en-SG" b="1" dirty="0"/>
                    </a:p>
                  </a:txBody>
                  <a:tcPr/>
                </a:tc>
                <a:extLst>
                  <a:ext uri="{0D108BD9-81ED-4DB2-BD59-A6C34878D82A}">
                    <a16:rowId xmlns:a16="http://schemas.microsoft.com/office/drawing/2014/main" val="1565770784"/>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Dhaka University</a:t>
                      </a:r>
                      <a:endParaRPr lang="en-SG" b="1" dirty="0"/>
                    </a:p>
                  </a:txBody>
                  <a:tcPr/>
                </a:tc>
                <a:extLst>
                  <a:ext uri="{0D108BD9-81ED-4DB2-BD59-A6C34878D82A}">
                    <a16:rowId xmlns:a16="http://schemas.microsoft.com/office/drawing/2014/main" val="1217342287"/>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Independent University, Bangladesh</a:t>
                      </a:r>
                      <a:endParaRPr lang="en-SG" b="1" dirty="0"/>
                    </a:p>
                  </a:txBody>
                  <a:tcPr/>
                </a:tc>
                <a:extLst>
                  <a:ext uri="{0D108BD9-81ED-4DB2-BD59-A6C34878D82A}">
                    <a16:rowId xmlns:a16="http://schemas.microsoft.com/office/drawing/2014/main" val="2320381221"/>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Khulna</a:t>
                      </a:r>
                      <a:r>
                        <a:rPr lang="en-US" b="1" baseline="0" dirty="0"/>
                        <a:t> University</a:t>
                      </a:r>
                      <a:endParaRPr lang="en-SG" b="1" dirty="0"/>
                    </a:p>
                  </a:txBody>
                  <a:tcPr/>
                </a:tc>
                <a:extLst>
                  <a:ext uri="{0D108BD9-81ED-4DB2-BD59-A6C34878D82A}">
                    <a16:rowId xmlns:a16="http://schemas.microsoft.com/office/drawing/2014/main" val="3921306441"/>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Noakhali</a:t>
                      </a:r>
                      <a:r>
                        <a:rPr lang="en-US" b="1" dirty="0"/>
                        <a:t> University of Science and Technology</a:t>
                      </a:r>
                      <a:endParaRPr lang="en-SG" b="1" dirty="0"/>
                    </a:p>
                  </a:txBody>
                  <a:tcPr/>
                </a:tc>
                <a:extLst>
                  <a:ext uri="{0D108BD9-81ED-4DB2-BD59-A6C34878D82A}">
                    <a16:rowId xmlns:a16="http://schemas.microsoft.com/office/drawing/2014/main" val="1131339479"/>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Shahjalal</a:t>
                      </a:r>
                      <a:r>
                        <a:rPr lang="en-US" b="1" baseline="0" dirty="0"/>
                        <a:t> University </a:t>
                      </a:r>
                      <a:r>
                        <a:rPr lang="en-US" b="1" dirty="0"/>
                        <a:t>of Science and Technology</a:t>
                      </a:r>
                      <a:endParaRPr lang="en-SG" b="1" dirty="0"/>
                    </a:p>
                  </a:txBody>
                  <a:tcPr/>
                </a:tc>
                <a:extLst>
                  <a:ext uri="{0D108BD9-81ED-4DB2-BD59-A6C34878D82A}">
                    <a16:rowId xmlns:a16="http://schemas.microsoft.com/office/drawing/2014/main" val="495297682"/>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Sher-e-Bangla</a:t>
                      </a:r>
                      <a:r>
                        <a:rPr lang="en-US" b="1" baseline="0" dirty="0"/>
                        <a:t> Agriculture University</a:t>
                      </a:r>
                      <a:endParaRPr lang="en-SG" b="1" dirty="0"/>
                    </a:p>
                  </a:txBody>
                  <a:tcPr/>
                </a:tc>
                <a:extLst>
                  <a:ext uri="{0D108BD9-81ED-4DB2-BD59-A6C34878D82A}">
                    <a16:rowId xmlns:a16="http://schemas.microsoft.com/office/drawing/2014/main" val="3541905071"/>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b="1" dirty="0"/>
                        <a:t>North South University</a:t>
                      </a:r>
                    </a:p>
                  </a:txBody>
                  <a:tcPr/>
                </a:tc>
                <a:extLst>
                  <a:ext uri="{0D108BD9-81ED-4DB2-BD59-A6C34878D82A}">
                    <a16:rowId xmlns:a16="http://schemas.microsoft.com/office/drawing/2014/main" val="10009"/>
                  </a:ext>
                </a:extLst>
              </a:tr>
            </a:tbl>
          </a:graphicData>
        </a:graphic>
      </p:graphicFrame>
      <p:graphicFrame>
        <p:nvGraphicFramePr>
          <p:cNvPr id="7" name="Table 6"/>
          <p:cNvGraphicFramePr>
            <a:graphicFrameLocks noGrp="1"/>
          </p:cNvGraphicFramePr>
          <p:nvPr>
            <p:extLst/>
          </p:nvPr>
        </p:nvGraphicFramePr>
        <p:xfrm>
          <a:off x="5370490" y="1198785"/>
          <a:ext cx="6556467" cy="2348478"/>
        </p:xfrm>
        <a:graphic>
          <a:graphicData uri="http://schemas.openxmlformats.org/drawingml/2006/table">
            <a:tbl>
              <a:tblPr firstRow="1" bandRow="1">
                <a:tableStyleId>{5C22544A-7EE6-4342-B048-85BDC9FD1C3A}</a:tableStyleId>
              </a:tblPr>
              <a:tblGrid>
                <a:gridCol w="2975020">
                  <a:extLst>
                    <a:ext uri="{9D8B030D-6E8A-4147-A177-3AD203B41FA5}">
                      <a16:colId xmlns:a16="http://schemas.microsoft.com/office/drawing/2014/main" val="4155131984"/>
                    </a:ext>
                  </a:extLst>
                </a:gridCol>
                <a:gridCol w="3581447">
                  <a:extLst>
                    <a:ext uri="{9D8B030D-6E8A-4147-A177-3AD203B41FA5}">
                      <a16:colId xmlns:a16="http://schemas.microsoft.com/office/drawing/2014/main" val="2614824422"/>
                    </a:ext>
                  </a:extLst>
                </a:gridCol>
              </a:tblGrid>
              <a:tr h="319634">
                <a:tc>
                  <a:txBody>
                    <a:bodyPr/>
                    <a:lstStyle/>
                    <a:p>
                      <a:r>
                        <a:rPr lang="en-US" dirty="0"/>
                        <a:t>EXPERT</a:t>
                      </a:r>
                      <a:r>
                        <a:rPr lang="en-US" baseline="0" dirty="0"/>
                        <a:t> CONTRIBUTORS</a:t>
                      </a:r>
                      <a:endParaRPr lang="en-SG" dirty="0"/>
                    </a:p>
                  </a:txBody>
                  <a:tcPr>
                    <a:solidFill>
                      <a:schemeClr val="accent6"/>
                    </a:solidFill>
                  </a:tcPr>
                </a:tc>
                <a:tc>
                  <a:txBody>
                    <a:bodyPr/>
                    <a:lstStyle/>
                    <a:p>
                      <a:r>
                        <a:rPr lang="en-US" dirty="0"/>
                        <a:t>SPECIFIC INPUTS</a:t>
                      </a:r>
                      <a:endParaRPr lang="en-SG" dirty="0"/>
                    </a:p>
                  </a:txBody>
                  <a:tcPr>
                    <a:solidFill>
                      <a:schemeClr val="accent6"/>
                    </a:solidFill>
                  </a:tcPr>
                </a:tc>
                <a:extLst>
                  <a:ext uri="{0D108BD9-81ED-4DB2-BD59-A6C34878D82A}">
                    <a16:rowId xmlns:a16="http://schemas.microsoft.com/office/drawing/2014/main" val="588621041"/>
                  </a:ext>
                </a:extLst>
              </a:tr>
              <a:tr h="319634">
                <a:tc>
                  <a:txBody>
                    <a:bodyPr/>
                    <a:lstStyle/>
                    <a:p>
                      <a:r>
                        <a:rPr lang="en-US" sz="1800" b="0" i="0" kern="1200" dirty="0">
                          <a:solidFill>
                            <a:schemeClr val="dk1"/>
                          </a:solidFill>
                          <a:effectLst/>
                          <a:latin typeface="+mn-lt"/>
                          <a:ea typeface="+mn-ea"/>
                          <a:cs typeface="+mn-cs"/>
                        </a:rPr>
                        <a:t>Prof. (Dr.) </a:t>
                      </a:r>
                      <a:r>
                        <a:rPr lang="en-US" sz="1800" b="0" i="0" kern="1200" dirty="0" err="1">
                          <a:solidFill>
                            <a:schemeClr val="dk1"/>
                          </a:solidFill>
                          <a:effectLst/>
                          <a:latin typeface="+mn-lt"/>
                          <a:ea typeface="+mn-ea"/>
                          <a:cs typeface="+mn-cs"/>
                        </a:rPr>
                        <a:t>Manzoor</a:t>
                      </a:r>
                      <a:r>
                        <a:rPr lang="en-US" sz="1800" b="0" i="0" kern="1200" dirty="0">
                          <a:solidFill>
                            <a:schemeClr val="dk1"/>
                          </a:solidFill>
                          <a:effectLst/>
                          <a:latin typeface="+mn-lt"/>
                          <a:ea typeface="+mn-ea"/>
                          <a:cs typeface="+mn-cs"/>
                        </a:rPr>
                        <a:t> Rashid</a:t>
                      </a:r>
                      <a:endParaRPr lang="en-SG" dirty="0"/>
                    </a:p>
                  </a:txBody>
                  <a:tcPr/>
                </a:tc>
                <a:tc>
                  <a:txBody>
                    <a:bodyPr/>
                    <a:lstStyle/>
                    <a:p>
                      <a:r>
                        <a:rPr lang="en-US" sz="1800" b="0" i="0" kern="1200" dirty="0">
                          <a:solidFill>
                            <a:schemeClr val="dk1"/>
                          </a:solidFill>
                          <a:effectLst/>
                          <a:latin typeface="+mn-lt"/>
                          <a:ea typeface="+mn-ea"/>
                          <a:cs typeface="+mn-cs"/>
                        </a:rPr>
                        <a:t>Curriculum</a:t>
                      </a:r>
                      <a:r>
                        <a:rPr lang="en-US" sz="1800" b="0" i="0" kern="1200" baseline="0" dirty="0">
                          <a:solidFill>
                            <a:schemeClr val="dk1"/>
                          </a:solidFill>
                          <a:effectLst/>
                          <a:latin typeface="+mn-lt"/>
                          <a:ea typeface="+mn-ea"/>
                          <a:cs typeface="+mn-cs"/>
                        </a:rPr>
                        <a:t> Development for all topics</a:t>
                      </a:r>
                      <a:endParaRPr lang="en-SG" b="0" dirty="0"/>
                    </a:p>
                  </a:txBody>
                  <a:tcPr/>
                </a:tc>
                <a:extLst>
                  <a:ext uri="{0D108BD9-81ED-4DB2-BD59-A6C34878D82A}">
                    <a16:rowId xmlns:a16="http://schemas.microsoft.com/office/drawing/2014/main" val="126233955"/>
                  </a:ext>
                </a:extLst>
              </a:tr>
              <a:tr h="428238">
                <a:tc>
                  <a:txBody>
                    <a:bodyPr/>
                    <a:lstStyle/>
                    <a:p>
                      <a:r>
                        <a:rPr lang="en-US" dirty="0"/>
                        <a:t>Prof. (Dr.) Md. </a:t>
                      </a:r>
                      <a:r>
                        <a:rPr lang="en-US" dirty="0" err="1"/>
                        <a:t>Danesh</a:t>
                      </a:r>
                      <a:r>
                        <a:rPr lang="en-US" dirty="0"/>
                        <a:t> Miah</a:t>
                      </a:r>
                      <a:endParaRPr lang="en-SG"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n-lt"/>
                          <a:ea typeface="+mn-ea"/>
                          <a:cs typeface="+mn-cs"/>
                        </a:rPr>
                        <a:t>REDD+, Forest</a:t>
                      </a:r>
                      <a:r>
                        <a:rPr lang="en-US" sz="1800" b="0" i="0" kern="1200" baseline="0" dirty="0">
                          <a:solidFill>
                            <a:schemeClr val="dk1"/>
                          </a:solidFill>
                          <a:effectLst/>
                          <a:latin typeface="+mn-lt"/>
                          <a:ea typeface="+mn-ea"/>
                          <a:cs typeface="+mn-cs"/>
                        </a:rPr>
                        <a:t> Carbon</a:t>
                      </a:r>
                      <a:endParaRPr lang="en-SG" b="0" dirty="0"/>
                    </a:p>
                  </a:txBody>
                  <a:tcPr/>
                </a:tc>
                <a:extLst>
                  <a:ext uri="{0D108BD9-81ED-4DB2-BD59-A6C34878D82A}">
                    <a16:rowId xmlns:a16="http://schemas.microsoft.com/office/drawing/2014/main" val="2857115431"/>
                  </a:ext>
                </a:extLst>
              </a:tr>
              <a:tr h="428238">
                <a:tc>
                  <a:txBody>
                    <a:bodyPr/>
                    <a:lstStyle/>
                    <a:p>
                      <a:r>
                        <a:rPr lang="en-US" sz="1800" b="0" i="0" kern="1200" dirty="0">
                          <a:solidFill>
                            <a:schemeClr val="dk1"/>
                          </a:solidFill>
                          <a:effectLst/>
                          <a:latin typeface="+mn-lt"/>
                          <a:ea typeface="+mn-ea"/>
                          <a:cs typeface="+mn-cs"/>
                        </a:rPr>
                        <a:t>Prof. (Dr.) Md. </a:t>
                      </a:r>
                      <a:r>
                        <a:rPr lang="en-US" sz="1800" b="0" i="0" kern="1200" dirty="0" err="1">
                          <a:solidFill>
                            <a:schemeClr val="dk1"/>
                          </a:solidFill>
                          <a:effectLst/>
                          <a:latin typeface="+mn-lt"/>
                          <a:ea typeface="+mn-ea"/>
                          <a:cs typeface="+mn-cs"/>
                        </a:rPr>
                        <a:t>Jakariya</a:t>
                      </a:r>
                      <a:r>
                        <a:rPr lang="en-US" sz="1800" b="0" i="0" kern="1200" dirty="0">
                          <a:solidFill>
                            <a:schemeClr val="dk1"/>
                          </a:solidFill>
                          <a:effectLst/>
                          <a:latin typeface="+mn-lt"/>
                          <a:ea typeface="+mn-ea"/>
                          <a:cs typeface="+mn-cs"/>
                        </a:rPr>
                        <a:t> </a:t>
                      </a:r>
                      <a:endParaRPr lang="en-SG" dirty="0"/>
                    </a:p>
                  </a:txBody>
                  <a:tcPr/>
                </a:tc>
                <a:tc>
                  <a:txBody>
                    <a:bodyPr/>
                    <a:lstStyle/>
                    <a:p>
                      <a:r>
                        <a:rPr lang="en-US" dirty="0"/>
                        <a:t>Community NR</a:t>
                      </a:r>
                      <a:r>
                        <a:rPr lang="en-US" baseline="0" dirty="0"/>
                        <a:t> Management, Climate Change, Natural Resources Management</a:t>
                      </a:r>
                      <a:endParaRPr lang="en-US" dirty="0"/>
                    </a:p>
                  </a:txBody>
                  <a:tcPr/>
                </a:tc>
                <a:extLst>
                  <a:ext uri="{0D108BD9-81ED-4DB2-BD59-A6C34878D82A}">
                    <a16:rowId xmlns:a16="http://schemas.microsoft.com/office/drawing/2014/main" val="10003"/>
                  </a:ext>
                </a:extLst>
              </a:tr>
            </a:tbl>
          </a:graphicData>
        </a:graphic>
      </p:graphicFrame>
      <p:sp>
        <p:nvSpPr>
          <p:cNvPr id="9" name="TextBox 8"/>
          <p:cNvSpPr txBox="1"/>
          <p:nvPr/>
        </p:nvSpPr>
        <p:spPr>
          <a:xfrm>
            <a:off x="238540" y="6288744"/>
            <a:ext cx="11509113" cy="369332"/>
          </a:xfrm>
          <a:prstGeom prst="rect">
            <a:avLst/>
          </a:prstGeom>
          <a:solidFill>
            <a:schemeClr val="bg1">
              <a:lumMod val="65000"/>
            </a:schemeClr>
          </a:solidFill>
        </p:spPr>
        <p:txBody>
          <a:bodyPr wrap="none" rtlCol="0">
            <a:spAutoFit/>
          </a:bodyPr>
          <a:lstStyle/>
          <a:p>
            <a:r>
              <a:rPr lang="en-US" b="1" dirty="0"/>
              <a:t>DESIGN, LAYOUT AND CONTENT DEVELOPMENT:  Ms. Chi Pham, Curriculum Development Expert, Bangkok, Thailand</a:t>
            </a:r>
            <a:endParaRPr lang="en-SG" b="1" dirty="0"/>
          </a:p>
        </p:txBody>
      </p:sp>
      <p:graphicFrame>
        <p:nvGraphicFramePr>
          <p:cNvPr id="2" name="Table 1"/>
          <p:cNvGraphicFramePr>
            <a:graphicFrameLocks noGrp="1"/>
          </p:cNvGraphicFramePr>
          <p:nvPr>
            <p:extLst/>
          </p:nvPr>
        </p:nvGraphicFramePr>
        <p:xfrm>
          <a:off x="5357236" y="3642695"/>
          <a:ext cx="6582973" cy="2590800"/>
        </p:xfrm>
        <a:graphic>
          <a:graphicData uri="http://schemas.openxmlformats.org/drawingml/2006/table">
            <a:tbl>
              <a:tblPr firstRow="1" bandRow="1">
                <a:tableStyleId>{5C22544A-7EE6-4342-B048-85BDC9FD1C3A}</a:tableStyleId>
              </a:tblPr>
              <a:tblGrid>
                <a:gridCol w="2975020">
                  <a:extLst>
                    <a:ext uri="{9D8B030D-6E8A-4147-A177-3AD203B41FA5}">
                      <a16:colId xmlns:a16="http://schemas.microsoft.com/office/drawing/2014/main" val="60904169"/>
                    </a:ext>
                  </a:extLst>
                </a:gridCol>
                <a:gridCol w="3607953">
                  <a:extLst>
                    <a:ext uri="{9D8B030D-6E8A-4147-A177-3AD203B41FA5}">
                      <a16:colId xmlns:a16="http://schemas.microsoft.com/office/drawing/2014/main" val="515064804"/>
                    </a:ext>
                  </a:extLst>
                </a:gridCol>
              </a:tblGrid>
              <a:tr h="370840">
                <a:tc>
                  <a:txBody>
                    <a:bodyPr/>
                    <a:lstStyle/>
                    <a:p>
                      <a:r>
                        <a:rPr lang="en-US" dirty="0"/>
                        <a:t>CREL</a:t>
                      </a:r>
                      <a:r>
                        <a:rPr lang="en-US" baseline="0" dirty="0"/>
                        <a:t> STAFF</a:t>
                      </a:r>
                      <a:endParaRPr lang="en-SG" dirty="0"/>
                    </a:p>
                  </a:txBody>
                  <a:tcPr>
                    <a:solidFill>
                      <a:srgbClr val="7030A0"/>
                    </a:solidFill>
                  </a:tcPr>
                </a:tc>
                <a:tc>
                  <a:txBody>
                    <a:bodyPr/>
                    <a:lstStyle/>
                    <a:p>
                      <a:r>
                        <a:rPr lang="en-US" dirty="0"/>
                        <a:t>CREL STAFF</a:t>
                      </a:r>
                      <a:endParaRPr lang="en-SG" dirty="0"/>
                    </a:p>
                  </a:txBody>
                  <a:tcPr>
                    <a:solidFill>
                      <a:srgbClr val="7030A0"/>
                    </a:solidFill>
                  </a:tcPr>
                </a:tc>
                <a:extLst>
                  <a:ext uri="{0D108BD9-81ED-4DB2-BD59-A6C34878D82A}">
                    <a16:rowId xmlns:a16="http://schemas.microsoft.com/office/drawing/2014/main" val="273354844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John A Dorr</a:t>
                      </a:r>
                      <a:endParaRPr lang="en-SG"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Utpal Dutta</a:t>
                      </a:r>
                      <a:endParaRPr lang="en-SG" dirty="0"/>
                    </a:p>
                  </a:txBody>
                  <a:tcPr/>
                </a:tc>
                <a:extLst>
                  <a:ext uri="{0D108BD9-81ED-4DB2-BD59-A6C34878D82A}">
                    <a16:rowId xmlns:a16="http://schemas.microsoft.com/office/drawing/2014/main" val="237303979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Abu Mostafa Kamal Uddin</a:t>
                      </a:r>
                      <a:endParaRPr lang="en-SG"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Ruhul Mohaiman Chowdhury</a:t>
                      </a:r>
                      <a:endParaRPr lang="en-US" sz="1800" dirty="0">
                        <a:latin typeface="+mn-lt"/>
                      </a:endParaRPr>
                    </a:p>
                  </a:txBody>
                  <a:tcPr/>
                </a:tc>
                <a:extLst>
                  <a:ext uri="{0D108BD9-81ED-4DB2-BD59-A6C34878D82A}">
                    <a16:rowId xmlns:a16="http://schemas.microsoft.com/office/drawing/2014/main" val="299089047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Kevin  T. Kamp</a:t>
                      </a:r>
                      <a:endParaRPr lang="en-US" sz="18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Rahima Khatun</a:t>
                      </a:r>
                      <a:endParaRPr lang="en-US" sz="1800" dirty="0">
                        <a:latin typeface="+mn-lt"/>
                      </a:endParaRPr>
                    </a:p>
                  </a:txBody>
                  <a:tcPr/>
                </a:tc>
                <a:extLst>
                  <a:ext uri="{0D108BD9-81ED-4DB2-BD59-A6C34878D82A}">
                    <a16:rowId xmlns:a16="http://schemas.microsoft.com/office/drawing/2014/main" val="2112081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Paul Thompson</a:t>
                      </a:r>
                      <a:endParaRPr lang="en-US" sz="18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mn-lt"/>
                          <a:ea typeface="Calibri" panose="020F0502020204030204" pitchFamily="34" charset="0"/>
                          <a:cs typeface="Times New Roman" panose="02020603050405020304" pitchFamily="18" charset="0"/>
                        </a:rPr>
                        <a:t>Sultana Razia Zummi</a:t>
                      </a:r>
                      <a:endParaRPr lang="en-US" sz="1800" dirty="0">
                        <a:effectLst/>
                        <a:latin typeface="+mn-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89666334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Abdul</a:t>
                      </a:r>
                      <a:r>
                        <a:rPr lang="de-DE" sz="1800" baseline="0" dirty="0"/>
                        <a:t> Wahab</a:t>
                      </a:r>
                      <a:endParaRPr lang="en-US" sz="18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Shams Uddin </a:t>
                      </a:r>
                      <a:endParaRPr lang="en-SG" dirty="0"/>
                    </a:p>
                  </a:txBody>
                  <a:tcPr/>
                </a:tc>
                <a:extLst>
                  <a:ext uri="{0D108BD9-81ED-4DB2-BD59-A6C34878D82A}">
                    <a16:rowId xmlns:a16="http://schemas.microsoft.com/office/drawing/2014/main" val="4130319332"/>
                  </a:ext>
                </a:extLst>
              </a:tr>
              <a:tr h="1854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Shahzia </a:t>
                      </a:r>
                      <a:r>
                        <a:rPr lang="en-US" sz="1800" kern="1200" dirty="0" err="1">
                          <a:effectLst/>
                        </a:rPr>
                        <a:t>Mohsin</a:t>
                      </a:r>
                      <a:r>
                        <a:rPr lang="en-US" sz="1800" kern="1200" dirty="0">
                          <a:effectLst/>
                        </a:rPr>
                        <a:t> Khan</a:t>
                      </a:r>
                      <a:endParaRPr lang="en-US" sz="1800" dirty="0"/>
                    </a:p>
                  </a:txBody>
                  <a:tcPr/>
                </a:tc>
                <a:tc>
                  <a:txBody>
                    <a:bodyPr/>
                    <a:lstStyle/>
                    <a:p>
                      <a:endParaRPr lang="en-SG" dirty="0"/>
                    </a:p>
                  </a:txBody>
                  <a:tcPr/>
                </a:tc>
                <a:extLst>
                  <a:ext uri="{0D108BD9-81ED-4DB2-BD59-A6C34878D82A}">
                    <a16:rowId xmlns:a16="http://schemas.microsoft.com/office/drawing/2014/main" val="1770384977"/>
                  </a:ext>
                </a:extLst>
              </a:tr>
            </a:tbl>
          </a:graphicData>
        </a:graphic>
      </p:graphicFrame>
    </p:spTree>
    <p:extLst>
      <p:ext uri="{BB962C8B-B14F-4D97-AF65-F5344CB8AC3E}">
        <p14:creationId xmlns:p14="http://schemas.microsoft.com/office/powerpoint/2010/main" val="26215889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62" name="Object 2"/>
          <p:cNvGraphicFramePr>
            <a:graphicFrameLocks noChangeAspect="1"/>
          </p:cNvGraphicFramePr>
          <p:nvPr>
            <p:extLst/>
          </p:nvPr>
        </p:nvGraphicFramePr>
        <p:xfrm>
          <a:off x="1905000" y="1127761"/>
          <a:ext cx="4252654" cy="5504243"/>
        </p:xfrm>
        <a:graphic>
          <a:graphicData uri="http://schemas.openxmlformats.org/presentationml/2006/ole">
            <mc:AlternateContent xmlns:mc="http://schemas.openxmlformats.org/markup-compatibility/2006">
              <mc:Choice xmlns:v="urn:schemas-microsoft-com:vml" Requires="v">
                <p:oleObj spid="_x0000_s1059" name="Acrobat Document" r:id="rId4" imgW="5830114" imgH="7542857" progId="AcroExch.Document.7">
                  <p:embed/>
                </p:oleObj>
              </mc:Choice>
              <mc:Fallback>
                <p:oleObj name="Acrobat Document" r:id="rId4" imgW="5830114" imgH="7542857"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1127761"/>
                        <a:ext cx="4252654" cy="55042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6283687" y="1600201"/>
            <a:ext cx="4155713" cy="4533549"/>
          </a:xfrm>
          <a:prstGeom prst="rect">
            <a:avLst/>
          </a:prstGeom>
          <a:noFill/>
        </p:spPr>
        <p:txBody>
          <a:bodyPr wrap="square" rtlCol="0">
            <a:spAutoFit/>
          </a:bodyPr>
          <a:lstStyle/>
          <a:p>
            <a:pPr>
              <a:lnSpc>
                <a:spcPct val="110000"/>
              </a:lnSpc>
              <a:spcBef>
                <a:spcPts val="300"/>
              </a:spcBef>
              <a:spcAft>
                <a:spcPts val="300"/>
              </a:spcAft>
            </a:pPr>
            <a:r>
              <a:rPr lang="en-US" sz="2400" dirty="0"/>
              <a:t>Approaches will vary, based on place, resource values and information available</a:t>
            </a:r>
          </a:p>
          <a:p>
            <a:pPr>
              <a:lnSpc>
                <a:spcPct val="110000"/>
              </a:lnSpc>
              <a:spcBef>
                <a:spcPts val="300"/>
              </a:spcBef>
              <a:spcAft>
                <a:spcPts val="300"/>
              </a:spcAft>
            </a:pPr>
            <a:r>
              <a:rPr lang="en-US" sz="2400" dirty="0"/>
              <a:t>This step is the strength of the assessments </a:t>
            </a:r>
          </a:p>
          <a:p>
            <a:pPr>
              <a:lnSpc>
                <a:spcPct val="110000"/>
              </a:lnSpc>
              <a:spcBef>
                <a:spcPts val="300"/>
              </a:spcBef>
              <a:spcAft>
                <a:spcPts val="300"/>
              </a:spcAft>
            </a:pPr>
            <a:r>
              <a:rPr lang="en-US" sz="2400" dirty="0"/>
              <a:t>Generally, includes both stressors and buffers</a:t>
            </a:r>
          </a:p>
          <a:p>
            <a:pPr>
              <a:lnSpc>
                <a:spcPct val="110000"/>
              </a:lnSpc>
              <a:spcBef>
                <a:spcPts val="300"/>
              </a:spcBef>
              <a:spcAft>
                <a:spcPts val="300"/>
              </a:spcAft>
            </a:pPr>
            <a:endParaRPr lang="en-US" sz="2400" dirty="0"/>
          </a:p>
          <a:p>
            <a:pPr>
              <a:lnSpc>
                <a:spcPct val="110000"/>
              </a:lnSpc>
              <a:spcBef>
                <a:spcPts val="300"/>
              </a:spcBef>
              <a:spcAft>
                <a:spcPts val="300"/>
              </a:spcAft>
            </a:pPr>
            <a:endParaRPr lang="en-US" sz="2400" dirty="0"/>
          </a:p>
          <a:p>
            <a:pPr>
              <a:lnSpc>
                <a:spcPct val="110000"/>
              </a:lnSpc>
              <a:spcBef>
                <a:spcPts val="300"/>
              </a:spcBef>
              <a:spcAft>
                <a:spcPts val="300"/>
              </a:spcAft>
            </a:pPr>
            <a:endParaRPr lang="en-US" sz="2400" dirty="0"/>
          </a:p>
        </p:txBody>
      </p:sp>
      <p:sp>
        <p:nvSpPr>
          <p:cNvPr id="2" name="Title 1"/>
          <p:cNvSpPr>
            <a:spLocks noGrp="1"/>
          </p:cNvSpPr>
          <p:nvPr>
            <p:ph type="title"/>
          </p:nvPr>
        </p:nvSpPr>
        <p:spPr/>
        <p:txBody>
          <a:bodyPr/>
          <a:lstStyle/>
          <a:p>
            <a:r>
              <a:rPr lang="en-US" dirty="0"/>
              <a:t>Sensitivity (to impacts)</a:t>
            </a:r>
          </a:p>
        </p:txBody>
      </p:sp>
    </p:spTree>
    <p:extLst>
      <p:ext uri="{BB962C8B-B14F-4D97-AF65-F5344CB8AC3E}">
        <p14:creationId xmlns:p14="http://schemas.microsoft.com/office/powerpoint/2010/main" val="15932450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81201" y="1506329"/>
            <a:ext cx="3124200" cy="5178340"/>
          </a:xfrm>
          <a:prstGeom prst="rect">
            <a:avLst/>
          </a:prstGeom>
          <a:noFill/>
        </p:spPr>
        <p:txBody>
          <a:bodyPr wrap="square" rtlCol="0">
            <a:spAutoFit/>
          </a:bodyPr>
          <a:lstStyle/>
          <a:p>
            <a:pPr>
              <a:spcBef>
                <a:spcPts val="300"/>
              </a:spcBef>
              <a:spcAft>
                <a:spcPts val="1200"/>
              </a:spcAft>
            </a:pPr>
            <a:r>
              <a:rPr lang="en-US" sz="2200" dirty="0"/>
              <a:t>Based on Combination of Sensitivity, Resource Values and Exposure Ratings</a:t>
            </a:r>
          </a:p>
          <a:p>
            <a:pPr>
              <a:spcBef>
                <a:spcPts val="300"/>
              </a:spcBef>
              <a:spcAft>
                <a:spcPts val="1200"/>
              </a:spcAft>
            </a:pPr>
            <a:r>
              <a:rPr lang="en-US" sz="2200" dirty="0"/>
              <a:t>Nearly all pilots used HUC-6 as the reporting unit</a:t>
            </a:r>
          </a:p>
          <a:p>
            <a:r>
              <a:rPr lang="en-US" sz="2200" dirty="0"/>
              <a:t>The ratings are relative (in most cases: high, moderate, low)</a:t>
            </a:r>
          </a:p>
          <a:p>
            <a:r>
              <a:rPr lang="en-US" sz="2200" dirty="0"/>
              <a:t>Those watersheds with greatest vulnerability are priority </a:t>
            </a:r>
          </a:p>
          <a:p>
            <a:endParaRPr lang="en-US" sz="2200" dirty="0"/>
          </a:p>
        </p:txBody>
      </p:sp>
      <p:pic>
        <p:nvPicPr>
          <p:cNvPr id="3" name="Picture 2"/>
          <p:cNvPicPr>
            <a:picLocks noChangeAspect="1" noChangeArrowheads="1"/>
          </p:cNvPicPr>
          <p:nvPr/>
        </p:nvPicPr>
        <p:blipFill>
          <a:blip r:embed="rId3" cstate="print"/>
          <a:srcRect/>
          <a:stretch>
            <a:fillRect/>
          </a:stretch>
        </p:blipFill>
        <p:spPr bwMode="auto">
          <a:xfrm>
            <a:off x="5203097" y="1708185"/>
            <a:ext cx="5275087" cy="4038600"/>
          </a:xfrm>
          <a:prstGeom prst="rect">
            <a:avLst/>
          </a:prstGeom>
          <a:noFill/>
          <a:ln w="28575" cap="flat" algn="ctr">
            <a:solidFill>
              <a:srgbClr val="0000FF"/>
            </a:solidFill>
          </a:ln>
        </p:spPr>
      </p:pic>
      <p:sp>
        <p:nvSpPr>
          <p:cNvPr id="2" name="Title 1"/>
          <p:cNvSpPr>
            <a:spLocks noGrp="1"/>
          </p:cNvSpPr>
          <p:nvPr>
            <p:ph type="title"/>
          </p:nvPr>
        </p:nvSpPr>
        <p:spPr/>
        <p:txBody>
          <a:bodyPr/>
          <a:lstStyle/>
          <a:p>
            <a:r>
              <a:rPr lang="en-US" dirty="0"/>
              <a:t>Vulnerability</a:t>
            </a:r>
          </a:p>
        </p:txBody>
      </p:sp>
    </p:spTree>
    <p:extLst>
      <p:ext uri="{BB962C8B-B14F-4D97-AF65-F5344CB8AC3E}">
        <p14:creationId xmlns:p14="http://schemas.microsoft.com/office/powerpoint/2010/main" val="16802771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screen"/>
          <a:srcRect/>
          <a:stretch>
            <a:fillRect/>
          </a:stretch>
        </p:blipFill>
        <p:spPr bwMode="auto">
          <a:xfrm>
            <a:off x="5638800" y="1828800"/>
            <a:ext cx="4659404" cy="3962400"/>
          </a:xfrm>
          <a:prstGeom prst="rect">
            <a:avLst/>
          </a:prstGeom>
          <a:noFill/>
          <a:ln w="38100">
            <a:solidFill>
              <a:srgbClr val="FF0000"/>
            </a:solidFill>
            <a:miter lim="800000"/>
            <a:headEnd/>
            <a:tailEnd/>
          </a:ln>
        </p:spPr>
      </p:pic>
      <p:sp>
        <p:nvSpPr>
          <p:cNvPr id="5" name="TextBox 4"/>
          <p:cNvSpPr txBox="1"/>
          <p:nvPr/>
        </p:nvSpPr>
        <p:spPr>
          <a:xfrm>
            <a:off x="1981200" y="1640309"/>
            <a:ext cx="3495358" cy="5324534"/>
          </a:xfrm>
          <a:prstGeom prst="rect">
            <a:avLst/>
          </a:prstGeom>
          <a:noFill/>
        </p:spPr>
        <p:txBody>
          <a:bodyPr wrap="square" rtlCol="0">
            <a:spAutoFit/>
          </a:bodyPr>
          <a:lstStyle/>
          <a:p>
            <a:pPr>
              <a:lnSpc>
                <a:spcPct val="110000"/>
              </a:lnSpc>
              <a:spcBef>
                <a:spcPts val="300"/>
              </a:spcBef>
              <a:spcAft>
                <a:spcPts val="1200"/>
              </a:spcAft>
            </a:pPr>
            <a:r>
              <a:rPr lang="en-US" sz="2400" dirty="0"/>
              <a:t>This is the “Why”</a:t>
            </a:r>
          </a:p>
          <a:p>
            <a:pPr>
              <a:lnSpc>
                <a:spcPct val="110000"/>
              </a:lnSpc>
              <a:spcBef>
                <a:spcPts val="300"/>
              </a:spcBef>
              <a:spcAft>
                <a:spcPts val="1200"/>
              </a:spcAft>
            </a:pPr>
            <a:r>
              <a:rPr lang="en-US" sz="2400" dirty="0"/>
              <a:t>Pilots overlaid results with existing strategies, constraints and opportunities</a:t>
            </a:r>
          </a:p>
          <a:p>
            <a:pPr>
              <a:lnSpc>
                <a:spcPct val="110000"/>
              </a:lnSpc>
              <a:spcBef>
                <a:spcPts val="300"/>
              </a:spcBef>
              <a:spcAft>
                <a:spcPts val="1200"/>
              </a:spcAft>
            </a:pPr>
            <a:r>
              <a:rPr lang="en-US" sz="2400" dirty="0"/>
              <a:t>A natural connection and extension of the Watershed Condition Assessment</a:t>
            </a:r>
          </a:p>
          <a:p>
            <a:pPr>
              <a:lnSpc>
                <a:spcPct val="110000"/>
              </a:lnSpc>
              <a:spcBef>
                <a:spcPts val="300"/>
              </a:spcBef>
              <a:spcAft>
                <a:spcPts val="1200"/>
              </a:spcAft>
            </a:pPr>
            <a:endParaRPr lang="en-US" sz="2400" dirty="0"/>
          </a:p>
          <a:p>
            <a:pPr>
              <a:lnSpc>
                <a:spcPct val="110000"/>
              </a:lnSpc>
              <a:spcBef>
                <a:spcPts val="300"/>
              </a:spcBef>
              <a:spcAft>
                <a:spcPts val="1200"/>
              </a:spcAft>
            </a:pPr>
            <a:r>
              <a:rPr lang="en-US" sz="2400" dirty="0"/>
              <a:t> </a:t>
            </a:r>
          </a:p>
        </p:txBody>
      </p:sp>
      <p:sp>
        <p:nvSpPr>
          <p:cNvPr id="2" name="Title 1"/>
          <p:cNvSpPr>
            <a:spLocks noGrp="1"/>
          </p:cNvSpPr>
          <p:nvPr>
            <p:ph type="title"/>
          </p:nvPr>
        </p:nvSpPr>
        <p:spPr/>
        <p:txBody>
          <a:bodyPr>
            <a:normAutofit/>
          </a:bodyPr>
          <a:lstStyle/>
          <a:p>
            <a:r>
              <a:rPr lang="en-US" dirty="0"/>
              <a:t>Adaptive response</a:t>
            </a:r>
          </a:p>
        </p:txBody>
      </p:sp>
    </p:spTree>
    <p:extLst>
      <p:ext uri="{BB962C8B-B14F-4D97-AF65-F5344CB8AC3E}">
        <p14:creationId xmlns:p14="http://schemas.microsoft.com/office/powerpoint/2010/main" val="107086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Shape 428"/>
          <p:cNvSpPr txBox="1">
            <a:spLocks noGrp="1"/>
          </p:cNvSpPr>
          <p:nvPr>
            <p:ph type="title"/>
          </p:nvPr>
        </p:nvSpPr>
        <p:spPr/>
        <p:txBody>
          <a:bodyPr/>
          <a:lstStyle/>
          <a:p>
            <a:pPr lvl="0"/>
            <a:r>
              <a:rPr lang="en" dirty="0">
                <a:sym typeface="Calibri"/>
              </a:rPr>
              <a:t>Example analysis for </a:t>
            </a:r>
            <a:r>
              <a:rPr lang="en-US" dirty="0">
                <a:sym typeface="Calibri"/>
              </a:rPr>
              <a:t>d</a:t>
            </a:r>
            <a:r>
              <a:rPr lang="en" dirty="0">
                <a:sym typeface="Calibri"/>
              </a:rPr>
              <a:t>rought</a:t>
            </a:r>
          </a:p>
        </p:txBody>
      </p:sp>
      <p:sp>
        <p:nvSpPr>
          <p:cNvPr id="430" name="Shape 430"/>
          <p:cNvSpPr txBox="1">
            <a:spLocks noGrp="1"/>
          </p:cNvSpPr>
          <p:nvPr>
            <p:ph idx="4294967295"/>
          </p:nvPr>
        </p:nvSpPr>
        <p:spPr>
          <a:xfrm>
            <a:off x="145775" y="1080001"/>
            <a:ext cx="10972800" cy="4525963"/>
          </a:xfrm>
        </p:spPr>
        <p:txBody>
          <a:bodyPr/>
          <a:lstStyle/>
          <a:p>
            <a:pPr marL="0" indent="0">
              <a:buNone/>
            </a:pPr>
            <a:r>
              <a:rPr lang="en" dirty="0">
                <a:sym typeface="Calibri"/>
              </a:rPr>
              <a:t>Risk Assessment</a:t>
            </a:r>
          </a:p>
          <a:p>
            <a:pPr marL="914400" lvl="2" indent="0">
              <a:buNone/>
            </a:pPr>
            <a:r>
              <a:rPr lang="en" b="1" dirty="0">
                <a:sym typeface="Calibri"/>
              </a:rPr>
              <a:t>Risk = Consequence x Probability</a:t>
            </a:r>
          </a:p>
        </p:txBody>
      </p:sp>
      <p:graphicFrame>
        <p:nvGraphicFramePr>
          <p:cNvPr id="431" name="Shape 431"/>
          <p:cNvGraphicFramePr/>
          <p:nvPr>
            <p:extLst>
              <p:ext uri="{D42A27DB-BD31-4B8C-83A1-F6EECF244321}">
                <p14:modId xmlns:p14="http://schemas.microsoft.com/office/powerpoint/2010/main" val="4063382540"/>
              </p:ext>
            </p:extLst>
          </p:nvPr>
        </p:nvGraphicFramePr>
        <p:xfrm>
          <a:off x="391887" y="1957542"/>
          <a:ext cx="10543591" cy="4536563"/>
        </p:xfrm>
        <a:graphic>
          <a:graphicData uri="http://schemas.openxmlformats.org/drawingml/2006/table">
            <a:tbl>
              <a:tblPr firstRow="1" bandRow="1">
                <a:noFill/>
              </a:tblPr>
              <a:tblGrid>
                <a:gridCol w="1204011">
                  <a:extLst>
                    <a:ext uri="{9D8B030D-6E8A-4147-A177-3AD203B41FA5}">
                      <a16:colId xmlns:a16="http://schemas.microsoft.com/office/drawing/2014/main" val="20000"/>
                    </a:ext>
                  </a:extLst>
                </a:gridCol>
                <a:gridCol w="1148690">
                  <a:extLst>
                    <a:ext uri="{9D8B030D-6E8A-4147-A177-3AD203B41FA5}">
                      <a16:colId xmlns:a16="http://schemas.microsoft.com/office/drawing/2014/main" val="20001"/>
                    </a:ext>
                  </a:extLst>
                </a:gridCol>
                <a:gridCol w="1307060">
                  <a:extLst>
                    <a:ext uri="{9D8B030D-6E8A-4147-A177-3AD203B41FA5}">
                      <a16:colId xmlns:a16="http://schemas.microsoft.com/office/drawing/2014/main" val="20002"/>
                    </a:ext>
                  </a:extLst>
                </a:gridCol>
                <a:gridCol w="1045642">
                  <a:extLst>
                    <a:ext uri="{9D8B030D-6E8A-4147-A177-3AD203B41FA5}">
                      <a16:colId xmlns:a16="http://schemas.microsoft.com/office/drawing/2014/main" val="20003"/>
                    </a:ext>
                  </a:extLst>
                </a:gridCol>
                <a:gridCol w="1359494">
                  <a:extLst>
                    <a:ext uri="{9D8B030D-6E8A-4147-A177-3AD203B41FA5}">
                      <a16:colId xmlns:a16="http://schemas.microsoft.com/office/drawing/2014/main" val="20004"/>
                    </a:ext>
                  </a:extLst>
                </a:gridCol>
                <a:gridCol w="1457942">
                  <a:extLst>
                    <a:ext uri="{9D8B030D-6E8A-4147-A177-3AD203B41FA5}">
                      <a16:colId xmlns:a16="http://schemas.microsoft.com/office/drawing/2014/main" val="20005"/>
                    </a:ext>
                  </a:extLst>
                </a:gridCol>
                <a:gridCol w="1510376">
                  <a:extLst>
                    <a:ext uri="{9D8B030D-6E8A-4147-A177-3AD203B41FA5}">
                      <a16:colId xmlns:a16="http://schemas.microsoft.com/office/drawing/2014/main" val="20006"/>
                    </a:ext>
                  </a:extLst>
                </a:gridCol>
                <a:gridCol w="1510376">
                  <a:extLst>
                    <a:ext uri="{9D8B030D-6E8A-4147-A177-3AD203B41FA5}">
                      <a16:colId xmlns:a16="http://schemas.microsoft.com/office/drawing/2014/main" val="20007"/>
                    </a:ext>
                  </a:extLst>
                </a:gridCol>
              </a:tblGrid>
              <a:tr h="1958971">
                <a:tc>
                  <a:txBody>
                    <a:bodyPr/>
                    <a:lstStyle/>
                    <a:p>
                      <a:pPr lvl="0" algn="ctr" rtl="0">
                        <a:buSzPct val="25000"/>
                        <a:buNone/>
                      </a:pPr>
                      <a:r>
                        <a:rPr lang="en" sz="1800" dirty="0">
                          <a:solidFill>
                            <a:schemeClr val="dk1"/>
                          </a:solidFill>
                        </a:rPr>
                        <a:t>Current Stress/ Impact</a:t>
                      </a:r>
                    </a:p>
                  </a:txBody>
                  <a:tcPr marL="91450" marR="91450" marT="45725" marB="45725"/>
                </a:tc>
                <a:tc>
                  <a:txBody>
                    <a:bodyPr/>
                    <a:lstStyle/>
                    <a:p>
                      <a:pPr lvl="0" algn="ctr" rtl="0">
                        <a:buSzPct val="25000"/>
                        <a:buNone/>
                      </a:pPr>
                      <a:r>
                        <a:rPr lang="en" sz="1800">
                          <a:solidFill>
                            <a:schemeClr val="dk1"/>
                          </a:solidFill>
                        </a:rPr>
                        <a:t>Future Stress with climate change</a:t>
                      </a:r>
                    </a:p>
                  </a:txBody>
                  <a:tcPr marL="91450" marR="91450" marT="45725" marB="45725"/>
                </a:tc>
                <a:tc>
                  <a:txBody>
                    <a:bodyPr/>
                    <a:lstStyle/>
                    <a:p>
                      <a:pPr lvl="0" algn="ctr" rtl="0">
                        <a:buSzPct val="25000"/>
                        <a:buNone/>
                      </a:pPr>
                      <a:r>
                        <a:rPr lang="en" sz="1800">
                          <a:solidFill>
                            <a:schemeClr val="dk1"/>
                          </a:solidFill>
                        </a:rPr>
                        <a:t>Sensitivity</a:t>
                      </a:r>
                    </a:p>
                  </a:txBody>
                  <a:tcPr marL="91450" marR="91450" marT="45725" marB="45725"/>
                </a:tc>
                <a:tc>
                  <a:txBody>
                    <a:bodyPr/>
                    <a:lstStyle/>
                    <a:p>
                      <a:pPr lvl="0" algn="ctr" rtl="0">
                        <a:buSzPct val="25000"/>
                        <a:buNone/>
                      </a:pPr>
                      <a:r>
                        <a:rPr lang="en" sz="1800">
                          <a:solidFill>
                            <a:schemeClr val="dk1"/>
                          </a:solidFill>
                        </a:rPr>
                        <a:t>Adaptive Capacity</a:t>
                      </a:r>
                    </a:p>
                  </a:txBody>
                  <a:tcPr marL="91450" marR="91450" marT="45725" marB="45725"/>
                </a:tc>
                <a:tc>
                  <a:txBody>
                    <a:bodyPr/>
                    <a:lstStyle/>
                    <a:p>
                      <a:pPr lvl="0" algn="ctr" rtl="0">
                        <a:buSzPct val="25000"/>
                        <a:buNone/>
                      </a:pPr>
                      <a:r>
                        <a:rPr lang="en" sz="1800">
                          <a:solidFill>
                            <a:schemeClr val="dk1"/>
                          </a:solidFill>
                        </a:rPr>
                        <a:t>Vulnerability</a:t>
                      </a:r>
                    </a:p>
                  </a:txBody>
                  <a:tcPr marL="91450" marR="91450" marT="45725" marB="45725"/>
                </a:tc>
                <a:tc>
                  <a:txBody>
                    <a:bodyPr/>
                    <a:lstStyle/>
                    <a:p>
                      <a:pPr lvl="0" algn="ctr" rtl="0">
                        <a:buSzPct val="25000"/>
                        <a:buNone/>
                      </a:pPr>
                      <a:r>
                        <a:rPr lang="en" sz="1800" dirty="0">
                          <a:solidFill>
                            <a:schemeClr val="dk1"/>
                          </a:solidFill>
                        </a:rPr>
                        <a:t>Consequence</a:t>
                      </a:r>
                    </a:p>
                    <a:p>
                      <a:pPr lvl="0" algn="ctr" rtl="0">
                        <a:buSzPct val="25000"/>
                        <a:buNone/>
                      </a:pPr>
                      <a:r>
                        <a:rPr lang="en" sz="1800" dirty="0">
                          <a:solidFill>
                            <a:schemeClr val="dk1"/>
                          </a:solidFill>
                        </a:rPr>
                        <a:t> </a:t>
                      </a:r>
                    </a:p>
                    <a:p>
                      <a:pPr lvl="0" algn="ctr" rtl="0">
                        <a:buSzPct val="25000"/>
                        <a:buNone/>
                      </a:pPr>
                      <a:r>
                        <a:rPr lang="en" sz="1800" b="0" dirty="0">
                          <a:solidFill>
                            <a:schemeClr val="dk1"/>
                          </a:solidFill>
                        </a:rPr>
                        <a:t>(low, medium, high)</a:t>
                      </a:r>
                    </a:p>
                  </a:txBody>
                  <a:tcPr marL="91450" marR="91450" marT="45725" marB="45725"/>
                </a:tc>
                <a:tc>
                  <a:txBody>
                    <a:bodyPr/>
                    <a:lstStyle/>
                    <a:p>
                      <a:pPr lvl="0" algn="ctr" rtl="0">
                        <a:buSzPct val="25000"/>
                        <a:buNone/>
                      </a:pPr>
                      <a:r>
                        <a:rPr lang="en" sz="1800">
                          <a:solidFill>
                            <a:schemeClr val="dk1"/>
                          </a:solidFill>
                        </a:rPr>
                        <a:t>Probability</a:t>
                      </a:r>
                    </a:p>
                    <a:p>
                      <a:endParaRPr sz="1800"/>
                    </a:p>
                    <a:p>
                      <a:pPr lvl="0" algn="ctr" rtl="0">
                        <a:buSzPct val="25000"/>
                        <a:buNone/>
                      </a:pPr>
                      <a:r>
                        <a:rPr lang="en" sz="1800" b="0">
                          <a:solidFill>
                            <a:schemeClr val="dk1"/>
                          </a:solidFill>
                        </a:rPr>
                        <a:t>(low, medium, high, unknown)</a:t>
                      </a:r>
                    </a:p>
                  </a:txBody>
                  <a:tcPr marL="91450" marR="91450" marT="45725" marB="45725"/>
                </a:tc>
                <a:tc>
                  <a:txBody>
                    <a:bodyPr/>
                    <a:lstStyle/>
                    <a:p>
                      <a:pPr lvl="0" algn="ctr" rtl="0">
                        <a:buSzPct val="25000"/>
                        <a:buNone/>
                      </a:pPr>
                      <a:r>
                        <a:rPr lang="en" sz="1800">
                          <a:solidFill>
                            <a:schemeClr val="dk1"/>
                          </a:solidFill>
                        </a:rPr>
                        <a:t>Risk </a:t>
                      </a:r>
                    </a:p>
                    <a:p>
                      <a:endParaRPr sz="1800"/>
                    </a:p>
                    <a:p>
                      <a:pPr lvl="0" algn="ctr" rtl="0">
                        <a:buSzPct val="25000"/>
                        <a:buNone/>
                      </a:pPr>
                      <a:r>
                        <a:rPr lang="en" sz="1800" b="0">
                          <a:solidFill>
                            <a:schemeClr val="dk1"/>
                          </a:solidFill>
                        </a:rPr>
                        <a:t>(high,</a:t>
                      </a:r>
                      <a:r>
                        <a:rPr lang="en" sz="1800" b="0" baseline="0">
                          <a:solidFill>
                            <a:schemeClr val="dk1"/>
                          </a:solidFill>
                        </a:rPr>
                        <a:t> medium, low</a:t>
                      </a:r>
                      <a:r>
                        <a:rPr lang="en" sz="1800" b="0">
                          <a:solidFill>
                            <a:schemeClr val="dk1"/>
                          </a:solidFill>
                        </a:rPr>
                        <a:t>)</a:t>
                      </a:r>
                    </a:p>
                  </a:txBody>
                  <a:tcPr marL="91450" marR="91450" marT="45725" marB="45725"/>
                </a:tc>
                <a:extLst>
                  <a:ext uri="{0D108BD9-81ED-4DB2-BD59-A6C34878D82A}">
                    <a16:rowId xmlns:a16="http://schemas.microsoft.com/office/drawing/2014/main" val="10000"/>
                  </a:ext>
                </a:extLst>
              </a:tr>
              <a:tr h="2577592">
                <a:tc>
                  <a:txBody>
                    <a:bodyPr/>
                    <a:lstStyle/>
                    <a:p>
                      <a:pPr marL="0" lvl="0" algn="l" rtl="0">
                        <a:buSzPct val="25000"/>
                        <a:buNone/>
                      </a:pPr>
                      <a:r>
                        <a:rPr lang="en" sz="1800" dirty="0"/>
                        <a:t>Managing summer drought</a:t>
                      </a:r>
                    </a:p>
                  </a:txBody>
                  <a:tcPr marL="91450" marR="91450" marT="45725" marB="45725"/>
                </a:tc>
                <a:tc>
                  <a:txBody>
                    <a:bodyPr/>
                    <a:lstStyle/>
                    <a:p>
                      <a:pPr marL="0" lvl="0" algn="l" rtl="0">
                        <a:buSzPct val="25000"/>
                        <a:buNone/>
                      </a:pPr>
                      <a:r>
                        <a:rPr lang="en" sz="1800"/>
                        <a:t>Lower snowpack and warmer drier</a:t>
                      </a:r>
                      <a:r>
                        <a:rPr lang="en" sz="1800" baseline="0"/>
                        <a:t> summers = more drought</a:t>
                      </a:r>
                    </a:p>
                  </a:txBody>
                  <a:tcPr marL="91450" marR="91450" marT="45725" marB="45725"/>
                </a:tc>
                <a:tc>
                  <a:txBody>
                    <a:bodyPr/>
                    <a:lstStyle/>
                    <a:p>
                      <a:pPr marL="0" lvl="0" algn="l" rtl="0">
                        <a:buSzPct val="25000"/>
                        <a:buNone/>
                      </a:pPr>
                      <a:r>
                        <a:rPr lang="en" sz="1800"/>
                        <a:t>High </a:t>
                      </a:r>
                    </a:p>
                  </a:txBody>
                  <a:tcPr marL="91450" marR="91450" marT="45725" marB="45725"/>
                </a:tc>
                <a:tc>
                  <a:txBody>
                    <a:bodyPr/>
                    <a:lstStyle/>
                    <a:p>
                      <a:pPr marL="0" lvl="0" algn="l" rtl="0">
                        <a:buSzPct val="25000"/>
                        <a:buNone/>
                      </a:pPr>
                      <a:r>
                        <a:rPr lang="en" sz="1800"/>
                        <a:t>Low</a:t>
                      </a:r>
                    </a:p>
                  </a:txBody>
                  <a:tcPr marL="91450" marR="91450" marT="45725" marB="45725"/>
                </a:tc>
                <a:tc>
                  <a:txBody>
                    <a:bodyPr/>
                    <a:lstStyle/>
                    <a:p>
                      <a:pPr marL="0" lvl="0" algn="l" rtl="0">
                        <a:buSzPct val="25000"/>
                        <a:buNone/>
                      </a:pPr>
                      <a:r>
                        <a:rPr lang="en" sz="1800"/>
                        <a:t>High</a:t>
                      </a:r>
                    </a:p>
                  </a:txBody>
                  <a:tcPr marL="91450" marR="91450" marT="45725" marB="45725"/>
                </a:tc>
                <a:tc>
                  <a:txBody>
                    <a:bodyPr/>
                    <a:lstStyle/>
                    <a:p>
                      <a:pPr marL="0" lvl="0" algn="l" rtl="0">
                        <a:buSzPct val="25000"/>
                        <a:buNone/>
                      </a:pPr>
                      <a:r>
                        <a:rPr lang="en" sz="1800"/>
                        <a:t>High – public safety</a:t>
                      </a:r>
                      <a:r>
                        <a:rPr lang="en" sz="1800" baseline="0"/>
                        <a:t> threat, loss of confidence</a:t>
                      </a:r>
                    </a:p>
                  </a:txBody>
                  <a:tcPr marL="91450" marR="91450" marT="45725" marB="45725"/>
                </a:tc>
                <a:tc>
                  <a:txBody>
                    <a:bodyPr/>
                    <a:lstStyle/>
                    <a:p>
                      <a:pPr marL="0" lvl="0" algn="l" rtl="0">
                        <a:buSzPct val="25000"/>
                        <a:buNone/>
                      </a:pPr>
                      <a:r>
                        <a:rPr lang="en" sz="1800">
                          <a:solidFill>
                            <a:schemeClr val="dk1"/>
                          </a:solidFill>
                          <a:latin typeface="Calibri"/>
                          <a:ea typeface="Calibri"/>
                          <a:cs typeface="Calibri"/>
                          <a:sym typeface="Calibri"/>
                        </a:rPr>
                        <a:t>High – already</a:t>
                      </a:r>
                    </a:p>
                    <a:p>
                      <a:pPr marL="0" lvl="0" algn="l" rtl="0">
                        <a:buSzPct val="25000"/>
                        <a:buNone/>
                      </a:pPr>
                      <a:r>
                        <a:rPr lang="en" sz="1800">
                          <a:solidFill>
                            <a:schemeClr val="dk1"/>
                          </a:solidFill>
                          <a:latin typeface="Calibri"/>
                          <a:ea typeface="Calibri"/>
                          <a:cs typeface="Calibri"/>
                          <a:sym typeface="Calibri"/>
                        </a:rPr>
                        <a:t>a concern</a:t>
                      </a:r>
                    </a:p>
                    <a:p>
                      <a:pPr marL="0" lvl="0" algn="l" rtl="0">
                        <a:buSzPct val="25000"/>
                        <a:buNone/>
                      </a:pPr>
                      <a:r>
                        <a:rPr lang="en" sz="1800">
                          <a:solidFill>
                            <a:schemeClr val="dk1"/>
                          </a:solidFill>
                          <a:latin typeface="Calibri"/>
                          <a:ea typeface="Calibri"/>
                          <a:cs typeface="Calibri"/>
                          <a:sym typeface="Calibri"/>
                        </a:rPr>
                        <a:t>and warmer,</a:t>
                      </a:r>
                    </a:p>
                    <a:p>
                      <a:pPr marL="0" lvl="0" algn="l" rtl="0">
                        <a:buSzPct val="25000"/>
                        <a:buNone/>
                      </a:pPr>
                      <a:r>
                        <a:rPr lang="en" sz="1800">
                          <a:solidFill>
                            <a:schemeClr val="dk1"/>
                          </a:solidFill>
                          <a:latin typeface="Calibri"/>
                          <a:ea typeface="Calibri"/>
                          <a:cs typeface="Calibri"/>
                          <a:sym typeface="Calibri"/>
                        </a:rPr>
                        <a:t>drier conditions</a:t>
                      </a:r>
                    </a:p>
                    <a:p>
                      <a:pPr marL="0" lvl="0" algn="l" rtl="0">
                        <a:buSzPct val="25000"/>
                        <a:buNone/>
                      </a:pPr>
                      <a:r>
                        <a:rPr lang="en" sz="1800">
                          <a:solidFill>
                            <a:schemeClr val="dk1"/>
                          </a:solidFill>
                          <a:latin typeface="Calibri"/>
                          <a:ea typeface="Calibri"/>
                          <a:cs typeface="Calibri"/>
                          <a:sym typeface="Calibri"/>
                        </a:rPr>
                        <a:t>expected.</a:t>
                      </a:r>
                    </a:p>
                  </a:txBody>
                  <a:tcPr marL="91450" marR="91450" marT="45725" marB="45725"/>
                </a:tc>
                <a:tc>
                  <a:txBody>
                    <a:bodyPr/>
                    <a:lstStyle/>
                    <a:p>
                      <a:pPr marL="0" lvl="0" algn="l" rtl="0">
                        <a:buSzPct val="25000"/>
                        <a:buNone/>
                      </a:pPr>
                      <a:r>
                        <a:rPr lang="en" sz="1800" dirty="0"/>
                        <a:t>High</a:t>
                      </a:r>
                    </a:p>
                  </a:txBody>
                  <a:tcPr marL="91450" marR="91450" marT="45725" marB="45725"/>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933761303"/>
      </p:ext>
    </p:extLst>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buNone/>
            </a:pPr>
            <a:r>
              <a:rPr lang="en-US" sz="2400" dirty="0"/>
              <a:t>Everyone is being/will be affected by climate changes, but not equally.</a:t>
            </a:r>
          </a:p>
          <a:p>
            <a:pPr marL="0" indent="0">
              <a:buNone/>
            </a:pPr>
            <a:r>
              <a:rPr lang="en-US" sz="2400" dirty="0"/>
              <a:t>Research shows that women disproportionately suffer the impacts of climate change because of cultural norms and the inequitable distribution of roles, resources, power, and child-bearing.</a:t>
            </a:r>
          </a:p>
          <a:p>
            <a:r>
              <a:rPr lang="en-US" sz="2400" dirty="0"/>
              <a:t>Lack of power plays a role: lack of independence and decision-making power, under-representation, cultural restrictions</a:t>
            </a:r>
          </a:p>
          <a:p>
            <a:r>
              <a:rPr lang="en-US" sz="2400" dirty="0"/>
              <a:t>Early childbearing, high fertility exacerbate risks</a:t>
            </a:r>
          </a:p>
          <a:p>
            <a:pPr marL="0" indent="0">
              <a:buNone/>
            </a:pPr>
            <a:endParaRPr lang="en-US" sz="2400" dirty="0"/>
          </a:p>
        </p:txBody>
      </p:sp>
      <p:sp>
        <p:nvSpPr>
          <p:cNvPr id="2" name="Title 1"/>
          <p:cNvSpPr>
            <a:spLocks noGrp="1"/>
          </p:cNvSpPr>
          <p:nvPr>
            <p:ph type="title"/>
          </p:nvPr>
        </p:nvSpPr>
        <p:spPr>
          <a:noFill/>
        </p:spPr>
        <p:txBody>
          <a:bodyPr>
            <a:normAutofit/>
          </a:bodyPr>
          <a:lstStyle/>
          <a:p>
            <a:r>
              <a:rPr lang="en-US" dirty="0">
                <a:latin typeface="Calibri"/>
                <a:cs typeface="Calibri"/>
              </a:rPr>
              <a:t>Gender Issues in Vulnerability Assessment</a:t>
            </a:r>
          </a:p>
        </p:txBody>
      </p:sp>
    </p:spTree>
    <p:extLst>
      <p:ext uri="{BB962C8B-B14F-4D97-AF65-F5344CB8AC3E}">
        <p14:creationId xmlns:p14="http://schemas.microsoft.com/office/powerpoint/2010/main" val="15891470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Costs of vulnerability assessment</a:t>
            </a:r>
          </a:p>
        </p:txBody>
      </p:sp>
      <p:pic>
        <p:nvPicPr>
          <p:cNvPr id="4" name="Picture 3"/>
          <p:cNvPicPr>
            <a:picLocks noChangeAspect="1"/>
          </p:cNvPicPr>
          <p:nvPr/>
        </p:nvPicPr>
        <p:blipFill rotWithShape="1">
          <a:blip r:embed="rId3">
            <a:duotone>
              <a:prstClr val="black"/>
              <a:schemeClr val="accent3">
                <a:tint val="45000"/>
                <a:satMod val="400000"/>
              </a:schemeClr>
            </a:duotone>
            <a:extLst>
              <a:ext uri="{BEBA8EAE-BF5A-486C-A8C5-ECC9F3942E4B}">
                <a14:imgProps xmlns:a14="http://schemas.microsoft.com/office/drawing/2010/main">
                  <a14:imgLayer r:embed="rId4">
                    <a14:imgEffect>
                      <a14:sharpenSoften amount="35000"/>
                    </a14:imgEffect>
                    <a14:imgEffect>
                      <a14:brightnessContrast bright="26000" contrast="-7000"/>
                    </a14:imgEffect>
                  </a14:imgLayer>
                </a14:imgProps>
              </a:ext>
            </a:extLst>
          </a:blip>
          <a:srcRect l="5040" t="20178"/>
          <a:stretch/>
        </p:blipFill>
        <p:spPr>
          <a:xfrm>
            <a:off x="1887894" y="1389521"/>
            <a:ext cx="8416212" cy="5318046"/>
          </a:xfrm>
          <a:prstGeom prst="rect">
            <a:avLst/>
          </a:prstGeom>
        </p:spPr>
      </p:pic>
    </p:spTree>
    <p:extLst>
      <p:ext uri="{BB962C8B-B14F-4D97-AF65-F5344CB8AC3E}">
        <p14:creationId xmlns:p14="http://schemas.microsoft.com/office/powerpoint/2010/main" val="11826858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0" name="Shape 110"/>
          <p:cNvSpPr txBox="1">
            <a:spLocks noGrp="1"/>
          </p:cNvSpPr>
          <p:nvPr>
            <p:ph idx="1"/>
          </p:nvPr>
        </p:nvSpPr>
        <p:spPr/>
        <p:txBody>
          <a:bodyPr>
            <a:normAutofit/>
          </a:bodyPr>
          <a:lstStyle/>
          <a:p>
            <a:r>
              <a:rPr lang="en" sz="2400" dirty="0"/>
              <a:t>Use Resource Values to </a:t>
            </a:r>
            <a:r>
              <a:rPr lang="en-US" sz="2400" dirty="0"/>
              <a:t>f</a:t>
            </a:r>
            <a:r>
              <a:rPr lang="en" sz="2400" dirty="0"/>
              <a:t>ocus the </a:t>
            </a:r>
            <a:r>
              <a:rPr lang="en-US" sz="2400" dirty="0"/>
              <a:t>a</a:t>
            </a:r>
            <a:r>
              <a:rPr lang="en" sz="2400" dirty="0"/>
              <a:t>nalysis</a:t>
            </a:r>
          </a:p>
          <a:p>
            <a:r>
              <a:rPr lang="en" sz="2400" dirty="0"/>
              <a:t>The subwatershed is currently the best choice for analysis and reporting</a:t>
            </a:r>
            <a:r>
              <a:rPr lang="en-US" sz="2400" dirty="0"/>
              <a:t> (~10-100 </a:t>
            </a:r>
            <a:r>
              <a:rPr lang="en-US" sz="2400" dirty="0" err="1"/>
              <a:t>sq</a:t>
            </a:r>
            <a:r>
              <a:rPr lang="en-US" sz="2400" dirty="0"/>
              <a:t> km</a:t>
            </a:r>
            <a:r>
              <a:rPr lang="en" sz="2400" dirty="0"/>
              <a:t>.</a:t>
            </a:r>
            <a:r>
              <a:rPr lang="en-US" sz="2400" dirty="0"/>
              <a:t>)</a:t>
            </a:r>
            <a:endParaRPr lang="en" sz="2400" dirty="0"/>
          </a:p>
          <a:p>
            <a:r>
              <a:rPr lang="en" sz="2400" dirty="0"/>
              <a:t>Local </a:t>
            </a:r>
            <a:r>
              <a:rPr lang="en-US" sz="2400" dirty="0"/>
              <a:t>c</a:t>
            </a:r>
            <a:r>
              <a:rPr lang="en" sz="2400" dirty="0"/>
              <a:t>limate </a:t>
            </a:r>
            <a:r>
              <a:rPr lang="en-US" sz="2400" dirty="0"/>
              <a:t>d</a:t>
            </a:r>
            <a:r>
              <a:rPr lang="en" sz="2400" dirty="0"/>
              <a:t>ata </a:t>
            </a:r>
            <a:r>
              <a:rPr lang="en-US" sz="2400" dirty="0"/>
              <a:t>p</a:t>
            </a:r>
            <a:r>
              <a:rPr lang="en" sz="2400" dirty="0"/>
              <a:t>rovides </a:t>
            </a:r>
            <a:r>
              <a:rPr lang="en-US" sz="2400" dirty="0"/>
              <a:t>c</a:t>
            </a:r>
            <a:r>
              <a:rPr lang="en" sz="2400" dirty="0"/>
              <a:t>ontext.</a:t>
            </a:r>
          </a:p>
          <a:p>
            <a:r>
              <a:rPr lang="en" sz="2400" dirty="0"/>
              <a:t>Assess exposure before </a:t>
            </a:r>
            <a:r>
              <a:rPr lang="en-US" sz="2400" dirty="0"/>
              <a:t>s</a:t>
            </a:r>
            <a:r>
              <a:rPr lang="en" sz="2400" dirty="0"/>
              <a:t>ensitivity </a:t>
            </a:r>
          </a:p>
          <a:p>
            <a:r>
              <a:rPr lang="en" sz="2400" dirty="0"/>
              <a:t>Don’t </a:t>
            </a:r>
            <a:r>
              <a:rPr lang="en-US" sz="2400" dirty="0"/>
              <a:t>g</a:t>
            </a:r>
            <a:r>
              <a:rPr lang="en" sz="2400" dirty="0"/>
              <a:t>et </a:t>
            </a:r>
            <a:r>
              <a:rPr lang="en-US" sz="2400" dirty="0"/>
              <a:t>l</a:t>
            </a:r>
            <a:r>
              <a:rPr lang="en" sz="2400" dirty="0"/>
              <a:t>ost</a:t>
            </a:r>
            <a:r>
              <a:rPr lang="en-US" sz="2400" dirty="0"/>
              <a:t> or confused</a:t>
            </a:r>
            <a:r>
              <a:rPr lang="en" sz="2400" dirty="0"/>
              <a:t> </a:t>
            </a:r>
            <a:r>
              <a:rPr lang="en-US" sz="2400" dirty="0"/>
              <a:t>by</a:t>
            </a:r>
            <a:r>
              <a:rPr lang="en" sz="2400" dirty="0"/>
              <a:t> </a:t>
            </a:r>
            <a:r>
              <a:rPr lang="en-US" sz="2400" dirty="0"/>
              <a:t>e</a:t>
            </a:r>
            <a:r>
              <a:rPr lang="en" sz="2400" dirty="0"/>
              <a:t>xposure </a:t>
            </a:r>
            <a:r>
              <a:rPr lang="en-US" sz="2400" dirty="0"/>
              <a:t>d</a:t>
            </a:r>
            <a:r>
              <a:rPr lang="en" sz="2400" dirty="0"/>
              <a:t>ata</a:t>
            </a:r>
            <a:r>
              <a:rPr lang="en-US" sz="2400" dirty="0"/>
              <a:t>: it is varied and uncertain and not nearly as important in the assessment as sensitivity</a:t>
            </a:r>
            <a:r>
              <a:rPr lang="en" sz="2400" dirty="0"/>
              <a:t>.</a:t>
            </a:r>
          </a:p>
          <a:p>
            <a:r>
              <a:rPr lang="en" sz="2400" dirty="0"/>
              <a:t>Keep the </a:t>
            </a:r>
            <a:r>
              <a:rPr lang="en-US" sz="2400" dirty="0"/>
              <a:t>e</a:t>
            </a:r>
            <a:r>
              <a:rPr lang="en" sz="2400" dirty="0"/>
              <a:t>nd </a:t>
            </a:r>
            <a:r>
              <a:rPr lang="en-US" sz="2400" dirty="0"/>
              <a:t>p</a:t>
            </a:r>
            <a:r>
              <a:rPr lang="en" sz="2400" dirty="0"/>
              <a:t>roduct in </a:t>
            </a:r>
            <a:r>
              <a:rPr lang="en-US" sz="2400" dirty="0"/>
              <a:t>m</a:t>
            </a:r>
            <a:r>
              <a:rPr lang="en" sz="2400" dirty="0"/>
              <a:t>ind.</a:t>
            </a:r>
          </a:p>
          <a:p>
            <a:endParaRPr lang="en" sz="2400" dirty="0"/>
          </a:p>
        </p:txBody>
      </p:sp>
      <p:sp>
        <p:nvSpPr>
          <p:cNvPr id="109" name="Shape 109"/>
          <p:cNvSpPr txBox="1">
            <a:spLocks noGrp="1"/>
          </p:cNvSpPr>
          <p:nvPr>
            <p:ph type="title"/>
          </p:nvPr>
        </p:nvSpPr>
        <p:spPr/>
        <p:txBody>
          <a:bodyPr>
            <a:normAutofit/>
          </a:bodyPr>
          <a:lstStyle/>
          <a:p>
            <a:pPr lvl="0"/>
            <a:r>
              <a:rPr lang="en" dirty="0"/>
              <a:t>Assessment Principles </a:t>
            </a:r>
            <a:br>
              <a:rPr lang="en" dirty="0"/>
            </a:br>
            <a:r>
              <a:rPr lang="en-US" sz="2000" dirty="0"/>
              <a:t>(</a:t>
            </a:r>
            <a:r>
              <a:rPr lang="en" sz="2000" dirty="0"/>
              <a:t>from Furniss et al. 2014</a:t>
            </a:r>
            <a:r>
              <a:rPr lang="en-US" sz="2000" dirty="0"/>
              <a:t>)</a:t>
            </a:r>
            <a:endParaRPr lang="en" dirty="0"/>
          </a:p>
        </p:txBody>
      </p:sp>
    </p:spTree>
    <p:extLst>
      <p:ext uri="{BB962C8B-B14F-4D97-AF65-F5344CB8AC3E}">
        <p14:creationId xmlns:p14="http://schemas.microsoft.com/office/powerpoint/2010/main" val="311168156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0">
                                            <p:txEl>
                                              <p:pRg st="0" end="0"/>
                                            </p:txEl>
                                          </p:spTgt>
                                        </p:tgtEl>
                                        <p:attrNameLst>
                                          <p:attrName>style.visibility</p:attrName>
                                        </p:attrNameLst>
                                      </p:cBhvr>
                                      <p:to>
                                        <p:strVal val="visible"/>
                                      </p:to>
                                    </p:set>
                                    <p:animEffect transition="in" filter="checkerboard(across)">
                                      <p:cBhvr>
                                        <p:cTn id="7" dur="500"/>
                                        <p:tgtEl>
                                          <p:spTgt spid="1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0">
                                            <p:txEl>
                                              <p:pRg st="1" end="1"/>
                                            </p:txEl>
                                          </p:spTgt>
                                        </p:tgtEl>
                                        <p:attrNameLst>
                                          <p:attrName>style.visibility</p:attrName>
                                        </p:attrNameLst>
                                      </p:cBhvr>
                                      <p:to>
                                        <p:strVal val="visible"/>
                                      </p:to>
                                    </p:set>
                                    <p:animEffect transition="in" filter="checkerboard(across)">
                                      <p:cBhvr>
                                        <p:cTn id="12" dur="500"/>
                                        <p:tgtEl>
                                          <p:spTgt spid="1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0">
                                            <p:txEl>
                                              <p:pRg st="2" end="2"/>
                                            </p:txEl>
                                          </p:spTgt>
                                        </p:tgtEl>
                                        <p:attrNameLst>
                                          <p:attrName>style.visibility</p:attrName>
                                        </p:attrNameLst>
                                      </p:cBhvr>
                                      <p:to>
                                        <p:strVal val="visible"/>
                                      </p:to>
                                    </p:set>
                                    <p:animEffect transition="in" filter="checkerboard(across)">
                                      <p:cBhvr>
                                        <p:cTn id="17" dur="500"/>
                                        <p:tgtEl>
                                          <p:spTgt spid="1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10">
                                            <p:txEl>
                                              <p:pRg st="3" end="3"/>
                                            </p:txEl>
                                          </p:spTgt>
                                        </p:tgtEl>
                                        <p:attrNameLst>
                                          <p:attrName>style.visibility</p:attrName>
                                        </p:attrNameLst>
                                      </p:cBhvr>
                                      <p:to>
                                        <p:strVal val="visible"/>
                                      </p:to>
                                    </p:set>
                                    <p:animEffect transition="in" filter="checkerboard(across)">
                                      <p:cBhvr>
                                        <p:cTn id="22" dur="500"/>
                                        <p:tgtEl>
                                          <p:spTgt spid="1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10">
                                            <p:txEl>
                                              <p:pRg st="4" end="4"/>
                                            </p:txEl>
                                          </p:spTgt>
                                        </p:tgtEl>
                                        <p:attrNameLst>
                                          <p:attrName>style.visibility</p:attrName>
                                        </p:attrNameLst>
                                      </p:cBhvr>
                                      <p:to>
                                        <p:strVal val="visible"/>
                                      </p:to>
                                    </p:set>
                                    <p:animEffect transition="in" filter="checkerboard(across)">
                                      <p:cBhvr>
                                        <p:cTn id="27" dur="500"/>
                                        <p:tgtEl>
                                          <p:spTgt spid="1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10">
                                            <p:txEl>
                                              <p:pRg st="5" end="5"/>
                                            </p:txEl>
                                          </p:spTgt>
                                        </p:tgtEl>
                                        <p:attrNameLst>
                                          <p:attrName>style.visibility</p:attrName>
                                        </p:attrNameLst>
                                      </p:cBhvr>
                                      <p:to>
                                        <p:strVal val="visible"/>
                                      </p:to>
                                    </p:set>
                                    <p:animEffect transition="in" filter="checkerboard(across)">
                                      <p:cBhvr>
                                        <p:cTn id="32" dur="500"/>
                                        <p:tgtEl>
                                          <p:spTgt spid="1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Shape 951"/>
          <p:cNvSpPr txBox="1">
            <a:spLocks noGrp="1"/>
          </p:cNvSpPr>
          <p:nvPr>
            <p:ph idx="1"/>
          </p:nvPr>
        </p:nvSpPr>
        <p:spPr/>
        <p:txBody>
          <a:bodyPr>
            <a:noAutofit/>
          </a:bodyPr>
          <a:lstStyle/>
          <a:p>
            <a:pPr>
              <a:spcAft>
                <a:spcPts val="600"/>
              </a:spcAft>
            </a:pPr>
            <a:r>
              <a:rPr lang="en-US" sz="2000" dirty="0">
                <a:sym typeface="Arial"/>
              </a:rPr>
              <a:t>Vulnerability will be greater in </a:t>
            </a:r>
            <a:r>
              <a:rPr lang="en-US" sz="2000" dirty="0">
                <a:solidFill>
                  <a:srgbClr val="FF0000"/>
                </a:solidFill>
              </a:rPr>
              <a:t>highly dense populations</a:t>
            </a:r>
          </a:p>
          <a:p>
            <a:pPr>
              <a:spcAft>
                <a:spcPts val="600"/>
              </a:spcAft>
            </a:pPr>
            <a:r>
              <a:rPr lang="en-US" sz="2000" dirty="0">
                <a:sym typeface="Arial"/>
              </a:rPr>
              <a:t>Vulnerability will be greatest in areas of </a:t>
            </a:r>
            <a:r>
              <a:rPr lang="en-US" sz="2000" dirty="0">
                <a:solidFill>
                  <a:srgbClr val="FF0000"/>
                </a:solidFill>
              </a:rPr>
              <a:t>low resources for health care</a:t>
            </a:r>
          </a:p>
          <a:p>
            <a:pPr>
              <a:spcAft>
                <a:spcPts val="600"/>
              </a:spcAft>
            </a:pPr>
            <a:r>
              <a:rPr lang="en-US" sz="2000" dirty="0"/>
              <a:t>Vulnerability will be greatest in areas of </a:t>
            </a:r>
            <a:r>
              <a:rPr lang="en-US" sz="2000" dirty="0">
                <a:solidFill>
                  <a:srgbClr val="FF0000"/>
                </a:solidFill>
              </a:rPr>
              <a:t>low resources for disaster and emergency response</a:t>
            </a:r>
          </a:p>
          <a:p>
            <a:pPr>
              <a:spcAft>
                <a:spcPts val="600"/>
              </a:spcAft>
            </a:pPr>
            <a:r>
              <a:rPr lang="en-US" sz="2000" dirty="0">
                <a:sym typeface="Arial"/>
              </a:rPr>
              <a:t>Vulnerability will be greatest in areas of </a:t>
            </a:r>
            <a:r>
              <a:rPr lang="en-US" sz="2000" dirty="0">
                <a:solidFill>
                  <a:srgbClr val="FF0000"/>
                </a:solidFill>
                <a:sym typeface="Arial"/>
              </a:rPr>
              <a:t>over allocated, polluted, and inadequate water supplies</a:t>
            </a:r>
          </a:p>
          <a:p>
            <a:pPr>
              <a:spcAft>
                <a:spcPts val="600"/>
              </a:spcAft>
            </a:pPr>
            <a:r>
              <a:rPr lang="en-US" sz="2000" dirty="0"/>
              <a:t>Vulnerability will be greatest in areas of</a:t>
            </a:r>
            <a:r>
              <a:rPr lang="en-US" sz="2000" dirty="0">
                <a:solidFill>
                  <a:srgbClr val="FF0000"/>
                </a:solidFill>
              </a:rPr>
              <a:t> low diversity of agricultural cropping systems</a:t>
            </a:r>
          </a:p>
          <a:p>
            <a:pPr>
              <a:spcAft>
                <a:spcPts val="600"/>
              </a:spcAft>
            </a:pPr>
            <a:r>
              <a:rPr lang="en-US" sz="2000" dirty="0"/>
              <a:t>Vulnerability will be greatest in areas of </a:t>
            </a:r>
            <a:r>
              <a:rPr lang="en-US" sz="2000" dirty="0">
                <a:solidFill>
                  <a:srgbClr val="FF0000"/>
                </a:solidFill>
              </a:rPr>
              <a:t>high proportion of women and children in the population</a:t>
            </a:r>
          </a:p>
          <a:p>
            <a:pPr>
              <a:spcAft>
                <a:spcPts val="600"/>
              </a:spcAft>
            </a:pPr>
            <a:r>
              <a:rPr lang="en-US" sz="2000" dirty="0">
                <a:sym typeface="Arial"/>
              </a:rPr>
              <a:t>Greater </a:t>
            </a:r>
            <a:r>
              <a:rPr lang="en-US" sz="2000" dirty="0"/>
              <a:t>vulnerability</a:t>
            </a:r>
            <a:r>
              <a:rPr lang="en-US" sz="2000" dirty="0">
                <a:sym typeface="Arial"/>
              </a:rPr>
              <a:t> for </a:t>
            </a:r>
            <a:r>
              <a:rPr lang="en-US" sz="2000" dirty="0"/>
              <a:t>populations with </a:t>
            </a:r>
            <a:r>
              <a:rPr lang="en-US" sz="2000" dirty="0">
                <a:solidFill>
                  <a:srgbClr val="FF0000"/>
                </a:solidFill>
              </a:rPr>
              <a:t>serious existing problems</a:t>
            </a:r>
          </a:p>
        </p:txBody>
      </p:sp>
      <p:sp>
        <p:nvSpPr>
          <p:cNvPr id="952" name="Shape 952"/>
          <p:cNvSpPr txBox="1">
            <a:spLocks noGrp="1"/>
          </p:cNvSpPr>
          <p:nvPr>
            <p:ph type="title"/>
          </p:nvPr>
        </p:nvSpPr>
        <p:spPr/>
        <p:txBody>
          <a:bodyPr>
            <a:normAutofit fontScale="90000"/>
          </a:bodyPr>
          <a:lstStyle/>
          <a:p>
            <a:pPr lvl="0"/>
            <a:r>
              <a:rPr lang="en-US" dirty="0">
                <a:sym typeface="Arial"/>
              </a:rPr>
              <a:t>Generalizations about climate vulnerability of </a:t>
            </a:r>
            <a:r>
              <a:rPr lang="en-US" dirty="0"/>
              <a:t>human populations</a:t>
            </a:r>
          </a:p>
        </p:txBody>
      </p:sp>
    </p:spTree>
    <p:extLst>
      <p:ext uri="{BB962C8B-B14F-4D97-AF65-F5344CB8AC3E}">
        <p14:creationId xmlns:p14="http://schemas.microsoft.com/office/powerpoint/2010/main" val="4111863917"/>
      </p:ext>
    </p:extLst>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idx="1"/>
          </p:nvPr>
        </p:nvSpPr>
        <p:spPr/>
        <p:txBody>
          <a:bodyPr>
            <a:noAutofit/>
          </a:bodyPr>
          <a:lstStyle/>
          <a:p>
            <a:pPr>
              <a:spcAft>
                <a:spcPts val="600"/>
              </a:spcAft>
            </a:pPr>
            <a:r>
              <a:rPr lang="en-US" sz="2000" dirty="0">
                <a:latin typeface="Calibri"/>
                <a:cs typeface="Calibri"/>
              </a:rPr>
              <a:t>Vulnerability will be greater in </a:t>
            </a:r>
            <a:r>
              <a:rPr lang="en-US" sz="2000" dirty="0">
                <a:solidFill>
                  <a:srgbClr val="FF0000"/>
                </a:solidFill>
                <a:latin typeface="Calibri"/>
                <a:cs typeface="Calibri"/>
              </a:rPr>
              <a:t>low diversity ecosystems</a:t>
            </a:r>
          </a:p>
          <a:p>
            <a:pPr>
              <a:spcAft>
                <a:spcPts val="600"/>
              </a:spcAft>
            </a:pPr>
            <a:r>
              <a:rPr lang="en-US" sz="2000" dirty="0">
                <a:latin typeface="Calibri"/>
                <a:cs typeface="Calibri"/>
              </a:rPr>
              <a:t>Vulnerability will be greatest in areas of</a:t>
            </a:r>
            <a:r>
              <a:rPr lang="en-US" sz="2000" dirty="0">
                <a:solidFill>
                  <a:srgbClr val="FF0000"/>
                </a:solidFill>
                <a:latin typeface="Calibri"/>
                <a:cs typeface="Calibri"/>
              </a:rPr>
              <a:t> high stressors, cumulative effects, and population pressure</a:t>
            </a:r>
          </a:p>
          <a:p>
            <a:pPr>
              <a:spcAft>
                <a:spcPts val="600"/>
              </a:spcAft>
            </a:pPr>
            <a:r>
              <a:rPr lang="en-US" sz="2000" dirty="0">
                <a:solidFill>
                  <a:srgbClr val="000000"/>
                </a:solidFill>
                <a:latin typeface="Calibri"/>
                <a:cs typeface="Calibri"/>
              </a:rPr>
              <a:t>Vulnerability will be greatest in areas of</a:t>
            </a:r>
            <a:r>
              <a:rPr lang="en-US" sz="2000" dirty="0">
                <a:solidFill>
                  <a:srgbClr val="FF0000"/>
                </a:solidFill>
                <a:latin typeface="Calibri"/>
                <a:cs typeface="Calibri"/>
              </a:rPr>
              <a:t> over-allocated, inadequate, and polluted water supplies</a:t>
            </a:r>
          </a:p>
          <a:p>
            <a:pPr>
              <a:spcAft>
                <a:spcPts val="600"/>
              </a:spcAft>
            </a:pPr>
            <a:r>
              <a:rPr lang="en-US" sz="2000" dirty="0">
                <a:solidFill>
                  <a:schemeClr val="tx1"/>
                </a:solidFill>
                <a:latin typeface="Calibri"/>
                <a:cs typeface="Calibri"/>
              </a:rPr>
              <a:t>Vulnerability will be greatest in areas of</a:t>
            </a:r>
            <a:r>
              <a:rPr lang="en-US" sz="2000" dirty="0">
                <a:solidFill>
                  <a:srgbClr val="FF0000"/>
                </a:solidFill>
                <a:latin typeface="Calibri"/>
                <a:cs typeface="Calibri"/>
              </a:rPr>
              <a:t> shallow, fragile, and dry soils</a:t>
            </a:r>
          </a:p>
          <a:p>
            <a:pPr>
              <a:spcAft>
                <a:spcPts val="600"/>
              </a:spcAft>
            </a:pPr>
            <a:r>
              <a:rPr lang="en-US" sz="2000" dirty="0">
                <a:latin typeface="Calibri"/>
                <a:cs typeface="Calibri"/>
              </a:rPr>
              <a:t>Greater problems for </a:t>
            </a:r>
            <a:r>
              <a:rPr lang="en-US" sz="2000" dirty="0">
                <a:solidFill>
                  <a:srgbClr val="FF0000"/>
                </a:solidFill>
                <a:latin typeface="Calibri"/>
                <a:cs typeface="Calibri"/>
              </a:rPr>
              <a:t>species already in decline</a:t>
            </a:r>
          </a:p>
          <a:p>
            <a:pPr>
              <a:spcAft>
                <a:spcPts val="600"/>
              </a:spcAft>
            </a:pPr>
            <a:r>
              <a:rPr lang="en-US" sz="2000" dirty="0">
                <a:latin typeface="Calibri"/>
                <a:cs typeface="Calibri"/>
              </a:rPr>
              <a:t>Resilience is weakened in </a:t>
            </a:r>
            <a:r>
              <a:rPr lang="en-US" sz="2000" dirty="0">
                <a:solidFill>
                  <a:srgbClr val="FF0000"/>
                </a:solidFill>
                <a:latin typeface="Calibri"/>
                <a:cs typeface="Calibri"/>
              </a:rPr>
              <a:t>fragmented ecosystems</a:t>
            </a:r>
          </a:p>
          <a:p>
            <a:pPr>
              <a:spcAft>
                <a:spcPts val="600"/>
              </a:spcAft>
            </a:pPr>
            <a:r>
              <a:rPr lang="en-US" sz="2000" dirty="0">
                <a:latin typeface="Calibri"/>
                <a:cs typeface="Calibri"/>
              </a:rPr>
              <a:t>Further reductions in habitat will impact </a:t>
            </a:r>
            <a:r>
              <a:rPr lang="en-US" sz="2000" dirty="0">
                <a:solidFill>
                  <a:srgbClr val="FF0000"/>
                </a:solidFill>
                <a:latin typeface="Calibri"/>
                <a:cs typeface="Calibri"/>
              </a:rPr>
              <a:t>threatened, endangered, and rare species</a:t>
            </a:r>
          </a:p>
          <a:p>
            <a:pPr>
              <a:spcAft>
                <a:spcPts val="600"/>
              </a:spcAft>
            </a:pPr>
            <a:r>
              <a:rPr lang="en-US" sz="2000" dirty="0">
                <a:latin typeface="Calibri"/>
                <a:cs typeface="Calibri"/>
              </a:rPr>
              <a:t>Ecosystem changes will have significant effects on </a:t>
            </a:r>
            <a:r>
              <a:rPr lang="en-US" sz="2000" dirty="0">
                <a:solidFill>
                  <a:srgbClr val="FF0000"/>
                </a:solidFill>
                <a:latin typeface="Calibri"/>
                <a:cs typeface="Calibri"/>
              </a:rPr>
              <a:t>wildlife and aquatic biota</a:t>
            </a:r>
          </a:p>
        </p:txBody>
      </p:sp>
      <p:sp>
        <p:nvSpPr>
          <p:cNvPr id="2" name="Title 1"/>
          <p:cNvSpPr>
            <a:spLocks noGrp="1"/>
          </p:cNvSpPr>
          <p:nvPr>
            <p:ph type="title"/>
          </p:nvPr>
        </p:nvSpPr>
        <p:spPr/>
        <p:txBody>
          <a:bodyPr>
            <a:normAutofit/>
          </a:bodyPr>
          <a:lstStyle/>
          <a:p>
            <a:r>
              <a:rPr lang="en-US" dirty="0"/>
              <a:t>Generalizations about ecosystem vulnerability</a:t>
            </a:r>
          </a:p>
        </p:txBody>
      </p:sp>
    </p:spTree>
    <p:extLst>
      <p:ext uri="{BB962C8B-B14F-4D97-AF65-F5344CB8AC3E}">
        <p14:creationId xmlns:p14="http://schemas.microsoft.com/office/powerpoint/2010/main" val="40174562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7" name="Shape 117"/>
          <p:cNvSpPr txBox="1">
            <a:spLocks noGrp="1"/>
          </p:cNvSpPr>
          <p:nvPr>
            <p:ph idx="1"/>
          </p:nvPr>
        </p:nvSpPr>
        <p:spPr>
          <a:xfrm>
            <a:off x="827975" y="1080001"/>
            <a:ext cx="10515600" cy="4862513"/>
          </a:xfrm>
        </p:spPr>
        <p:txBody>
          <a:bodyPr>
            <a:noAutofit/>
          </a:bodyPr>
          <a:lstStyle/>
          <a:p>
            <a:pPr>
              <a:lnSpc>
                <a:spcPct val="120000"/>
              </a:lnSpc>
            </a:pPr>
            <a:r>
              <a:rPr lang="en-US" sz="1600" dirty="0">
                <a:sym typeface="Arial"/>
              </a:rPr>
              <a:t>Which places (watersheds) should be our focus for reducing environmental effects and risk? Which areas are most in need of restoration?</a:t>
            </a:r>
          </a:p>
          <a:p>
            <a:pPr>
              <a:lnSpc>
                <a:spcPct val="120000"/>
              </a:lnSpc>
            </a:pPr>
            <a:r>
              <a:rPr lang="en-US" sz="1600" dirty="0">
                <a:sym typeface="Arial"/>
              </a:rPr>
              <a:t>Which places (watersheds) are good candidates for refugia, new protected areas? </a:t>
            </a:r>
            <a:br>
              <a:rPr lang="en-US" sz="1600" dirty="0">
                <a:sym typeface="Arial"/>
              </a:rPr>
            </a:br>
            <a:r>
              <a:rPr lang="en-US" sz="1600" dirty="0">
                <a:sym typeface="Arial"/>
              </a:rPr>
              <a:t>Which areas can anchor the conservation of species and ecosystem types? </a:t>
            </a:r>
          </a:p>
          <a:p>
            <a:pPr>
              <a:lnSpc>
                <a:spcPct val="120000"/>
              </a:lnSpc>
            </a:pPr>
            <a:r>
              <a:rPr lang="en-US" sz="1600" dirty="0">
                <a:sym typeface="Arial"/>
              </a:rPr>
              <a:t>Which places (watersheds) should be reviewed and assessed for the application of land management best practices to reduce climate impacts?</a:t>
            </a:r>
          </a:p>
          <a:p>
            <a:pPr>
              <a:lnSpc>
                <a:spcPct val="120000"/>
              </a:lnSpc>
            </a:pPr>
            <a:r>
              <a:rPr lang="en-US" sz="1600" dirty="0">
                <a:sym typeface="Arial"/>
              </a:rPr>
              <a:t>Which populations and communities are at greatest risk, so that they can receive priority for assistance in health delivery, disaster response readiness, migration, and education and awareness?</a:t>
            </a:r>
          </a:p>
          <a:p>
            <a:pPr>
              <a:lnSpc>
                <a:spcPct val="120000"/>
              </a:lnSpc>
            </a:pPr>
            <a:r>
              <a:rPr lang="en-US" sz="1600" dirty="0">
                <a:sym typeface="Arial"/>
              </a:rPr>
              <a:t>Which values might be irretrievably lost, and which can be sustained?</a:t>
            </a:r>
            <a:endParaRPr lang="en" sz="1600" dirty="0">
              <a:sym typeface="Arial"/>
            </a:endParaRPr>
          </a:p>
          <a:p>
            <a:pPr>
              <a:lnSpc>
                <a:spcPct val="120000"/>
              </a:lnSpc>
            </a:pPr>
            <a:r>
              <a:rPr lang="en-US" sz="1600" dirty="0">
                <a:sym typeface="Arial"/>
              </a:rPr>
              <a:t>Which areas will have the greatest foreseeable conflicts, so that these can be pro-actively managed with land-use planning, water allocation, restoration, public awareness, and so on. Which areas are most at risk for water shortages? </a:t>
            </a:r>
          </a:p>
          <a:p>
            <a:pPr>
              <a:lnSpc>
                <a:spcPct val="120000"/>
              </a:lnSpc>
            </a:pPr>
            <a:r>
              <a:rPr lang="en-US" sz="1600" dirty="0">
                <a:sym typeface="Arial"/>
              </a:rPr>
              <a:t>Which species are at greatest risk of loss, and for which we may collect seed, consider assisted migration, habitat restoration, and establishing refugia for conservation? </a:t>
            </a:r>
          </a:p>
          <a:p>
            <a:pPr>
              <a:lnSpc>
                <a:spcPct val="120000"/>
              </a:lnSpc>
            </a:pPr>
            <a:r>
              <a:rPr lang="en" sz="1600" dirty="0">
                <a:sym typeface="Arial"/>
              </a:rPr>
              <a:t>What </a:t>
            </a:r>
            <a:r>
              <a:rPr lang="en-US" sz="1600" dirty="0">
                <a:sym typeface="Arial"/>
              </a:rPr>
              <a:t>additional information, GIS layers, and analysis is most needed for the future?</a:t>
            </a:r>
          </a:p>
          <a:p>
            <a:pPr>
              <a:lnSpc>
                <a:spcPct val="120000"/>
              </a:lnSpc>
            </a:pPr>
            <a:r>
              <a:rPr lang="en-US" sz="1600" dirty="0">
                <a:sym typeface="Arial"/>
              </a:rPr>
              <a:t>What research is needed to resolve critical uncertainties revealed by the VA? </a:t>
            </a:r>
            <a:endParaRPr lang="en" sz="1600" dirty="0">
              <a:sym typeface="Arial"/>
            </a:endParaRPr>
          </a:p>
          <a:p>
            <a:pPr>
              <a:lnSpc>
                <a:spcPct val="120000"/>
              </a:lnSpc>
            </a:pPr>
            <a:endParaRPr lang="en" sz="1600" dirty="0"/>
          </a:p>
          <a:p>
            <a:pPr>
              <a:lnSpc>
                <a:spcPct val="120000"/>
              </a:lnSpc>
            </a:pPr>
            <a:endParaRPr lang="en" sz="1600" dirty="0"/>
          </a:p>
        </p:txBody>
      </p:sp>
      <p:sp>
        <p:nvSpPr>
          <p:cNvPr id="116" name="Shape 116"/>
          <p:cNvSpPr txBox="1">
            <a:spLocks noGrp="1"/>
          </p:cNvSpPr>
          <p:nvPr>
            <p:ph type="title"/>
          </p:nvPr>
        </p:nvSpPr>
        <p:spPr/>
        <p:txBody>
          <a:bodyPr>
            <a:normAutofit fontScale="90000"/>
          </a:bodyPr>
          <a:lstStyle/>
          <a:p>
            <a:pPr lvl="0"/>
            <a:r>
              <a:rPr lang="en-US" dirty="0">
                <a:sym typeface="Calibri"/>
              </a:rPr>
              <a:t>Examples of adaptations informed by vulnerability assessment</a:t>
            </a:r>
            <a:endParaRPr lang="en" dirty="0">
              <a:sym typeface="Calibri"/>
            </a:endParaRPr>
          </a:p>
        </p:txBody>
      </p:sp>
    </p:spTree>
    <p:extLst>
      <p:ext uri="{BB962C8B-B14F-4D97-AF65-F5344CB8AC3E}">
        <p14:creationId xmlns:p14="http://schemas.microsoft.com/office/powerpoint/2010/main" val="2040364942"/>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a:spLocks noGrp="1"/>
          </p:cNvSpPr>
          <p:nvPr>
            <p:ph idx="1"/>
          </p:nvPr>
        </p:nvSpPr>
        <p:spPr>
          <a:xfrm>
            <a:off x="437322" y="1542505"/>
            <a:ext cx="11330608" cy="5083581"/>
          </a:xfrm>
          <a:prstGeom prst="rect">
            <a:avLst/>
          </a:prstGeom>
        </p:spPr>
        <p:txBody>
          <a:bodyPr vert="horz" lIns="91425" tIns="91425" rIns="91425" bIns="91425" rtlCol="0" anchor="t" anchorCtr="0">
            <a:noAutofit/>
          </a:bodyPr>
          <a:lstStyle/>
          <a:p>
            <a:pPr marL="0" indent="0">
              <a:buNone/>
            </a:pPr>
            <a:r>
              <a:rPr lang="en-US" sz="3000" i="1" dirty="0"/>
              <a:t>At the end of this session</a:t>
            </a:r>
            <a:r>
              <a:rPr lang="en-US" sz="3000" i="1"/>
              <a:t>, students will </a:t>
            </a:r>
            <a:r>
              <a:rPr lang="en-US" sz="3000" i="1" dirty="0"/>
              <a:t>be able to:</a:t>
            </a:r>
          </a:p>
          <a:p>
            <a:pPr lvl="0"/>
            <a:r>
              <a:rPr lang="en-US" sz="3000" dirty="0"/>
              <a:t>Distinguish the difference between resilience and vulnerability</a:t>
            </a:r>
          </a:p>
          <a:p>
            <a:pPr lvl="0"/>
            <a:r>
              <a:rPr lang="en-US" sz="3000" dirty="0"/>
              <a:t>Identify important elements and principles of climate vulnerability assessment</a:t>
            </a:r>
          </a:p>
          <a:p>
            <a:pPr lvl="0"/>
            <a:r>
              <a:rPr lang="en-US" sz="3000" dirty="0"/>
              <a:t>Evaluate and apply the most relevant gender sensitive vulnerability assessment framework </a:t>
            </a:r>
          </a:p>
          <a:p>
            <a:pPr lvl="0"/>
            <a:r>
              <a:rPr lang="en-US" sz="3000" dirty="0"/>
              <a:t>Interpret climate vulnerability assessment results </a:t>
            </a:r>
          </a:p>
          <a:p>
            <a:r>
              <a:rPr lang="en-US" sz="3000" dirty="0"/>
              <a:t>Develop corresponding adaptation strategies</a:t>
            </a:r>
          </a:p>
        </p:txBody>
      </p:sp>
      <p:sp>
        <p:nvSpPr>
          <p:cNvPr id="2" name="Title 1"/>
          <p:cNvSpPr>
            <a:spLocks noGrp="1"/>
          </p:cNvSpPr>
          <p:nvPr>
            <p:ph type="title"/>
          </p:nvPr>
        </p:nvSpPr>
        <p:spPr/>
        <p:txBody>
          <a:bodyPr/>
          <a:lstStyle/>
          <a:p>
            <a:r>
              <a:rPr lang="en-US" dirty="0"/>
              <a:t>Learning objectives</a:t>
            </a:r>
          </a:p>
        </p:txBody>
      </p:sp>
    </p:spTree>
    <p:extLst>
      <p:ext uri="{BB962C8B-B14F-4D97-AF65-F5344CB8AC3E}">
        <p14:creationId xmlns:p14="http://schemas.microsoft.com/office/powerpoint/2010/main" val="3314673130"/>
      </p:ext>
    </p:extLst>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Rapid assessment of vulnerability</a:t>
            </a:r>
          </a:p>
        </p:txBody>
      </p:sp>
      <p:pic>
        <p:nvPicPr>
          <p:cNvPr id="5" name="Picture 4" descr="VA IN TWO DAYS .pdf"/>
          <p:cNvPicPr>
            <a:picLocks noChangeAspect="1"/>
          </p:cNvPicPr>
          <p:nvPr/>
        </p:nvPicPr>
        <p:blipFill rotWithShape="1">
          <a:blip r:embed="rId3">
            <a:extLst>
              <a:ext uri="{28A0092B-C50C-407E-A947-70E740481C1C}">
                <a14:useLocalDpi xmlns:a14="http://schemas.microsoft.com/office/drawing/2010/main" val="0"/>
              </a:ext>
            </a:extLst>
          </a:blip>
          <a:srcRect t="4207" b="4256"/>
          <a:stretch/>
        </p:blipFill>
        <p:spPr>
          <a:xfrm>
            <a:off x="1466850" y="1143000"/>
            <a:ext cx="8845141" cy="5566362"/>
          </a:xfrm>
          <a:prstGeom prst="rect">
            <a:avLst/>
          </a:prstGeom>
        </p:spPr>
      </p:pic>
    </p:spTree>
    <p:extLst>
      <p:ext uri="{BB962C8B-B14F-4D97-AF65-F5344CB8AC3E}">
        <p14:creationId xmlns:p14="http://schemas.microsoft.com/office/powerpoint/2010/main" val="30311215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514350" indent="-514350">
              <a:buFont typeface="+mj-lt"/>
              <a:buAutoNum type="arabicPeriod"/>
            </a:pPr>
            <a:r>
              <a:rPr lang="en-US" sz="2400" dirty="0"/>
              <a:t>Do women and men have the same skills and capacity to cope with Climate change?</a:t>
            </a:r>
          </a:p>
          <a:p>
            <a:pPr marL="514350" indent="-514350">
              <a:buFont typeface="+mj-lt"/>
              <a:buAutoNum type="arabicPeriod"/>
            </a:pPr>
            <a:r>
              <a:rPr lang="en-US" sz="2400" dirty="0"/>
              <a:t>Are the impact of climate change on women and men same? </a:t>
            </a:r>
          </a:p>
          <a:p>
            <a:pPr marL="514350" indent="-514350">
              <a:buFont typeface="+mj-lt"/>
              <a:buAutoNum type="arabicPeriod"/>
            </a:pPr>
            <a:r>
              <a:rPr lang="en-US" sz="2400" dirty="0"/>
              <a:t>What would be the potential solutions to improve women’s opportunities?</a:t>
            </a:r>
          </a:p>
          <a:p>
            <a:pPr marL="514350" indent="-514350">
              <a:buFont typeface="+mj-lt"/>
              <a:buAutoNum type="arabicPeriod"/>
            </a:pPr>
            <a:r>
              <a:rPr lang="en-US" sz="2400" dirty="0"/>
              <a:t>What lessons do you learn from this activity?</a:t>
            </a:r>
          </a:p>
          <a:p>
            <a:endParaRPr lang="en-US" sz="2400" dirty="0"/>
          </a:p>
        </p:txBody>
      </p:sp>
      <p:sp>
        <p:nvSpPr>
          <p:cNvPr id="2" name="Title 1"/>
          <p:cNvSpPr>
            <a:spLocks noGrp="1"/>
          </p:cNvSpPr>
          <p:nvPr>
            <p:ph type="title"/>
          </p:nvPr>
        </p:nvSpPr>
        <p:spPr/>
        <p:txBody>
          <a:bodyPr>
            <a:noAutofit/>
          </a:bodyPr>
          <a:lstStyle/>
          <a:p>
            <a:r>
              <a:rPr lang="en-US" sz="2900" dirty="0"/>
              <a:t>Questions for Group Discussion:</a:t>
            </a:r>
            <a:br>
              <a:rPr lang="en-US" sz="2900" dirty="0"/>
            </a:br>
            <a:r>
              <a:rPr lang="en-US" sz="2900" dirty="0"/>
              <a:t>Gender Issues in Vulnerability Assessment</a:t>
            </a:r>
          </a:p>
        </p:txBody>
      </p:sp>
    </p:spTree>
    <p:extLst>
      <p:ext uri="{BB962C8B-B14F-4D97-AF65-F5344CB8AC3E}">
        <p14:creationId xmlns:p14="http://schemas.microsoft.com/office/powerpoint/2010/main" val="35625573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0" y="1210628"/>
            <a:ext cx="11880000" cy="4351338"/>
          </a:xfrm>
          <a:prstGeom prst="rect">
            <a:avLst/>
          </a:prstGeom>
        </p:spPr>
        <p:txBody>
          <a:bodyPr>
            <a:noAutofit/>
          </a:bodyPr>
          <a:lstStyle/>
          <a:p>
            <a:pPr marL="546100">
              <a:spcAft>
                <a:spcPts val="600"/>
              </a:spcAft>
              <a:buFont typeface="+mj-lt"/>
              <a:buAutoNum type="arabicPeriod"/>
            </a:pPr>
            <a:r>
              <a:rPr lang="en-US" sz="2000" dirty="0"/>
              <a:t>Vulnerability is </a:t>
            </a:r>
            <a:r>
              <a:rPr lang="en-US" sz="2000" b="1" i="1" dirty="0"/>
              <a:t>(the same / the opposite) </a:t>
            </a:r>
            <a:r>
              <a:rPr lang="en-US" sz="2000" dirty="0"/>
              <a:t>of “resilience”. </a:t>
            </a:r>
          </a:p>
          <a:p>
            <a:pPr marL="546100">
              <a:spcAft>
                <a:spcPts val="600"/>
              </a:spcAft>
              <a:buFont typeface="+mj-lt"/>
              <a:buAutoNum type="arabicPeriod"/>
            </a:pPr>
            <a:r>
              <a:rPr lang="en-US" sz="2000" dirty="0"/>
              <a:t>Exposure is related to </a:t>
            </a:r>
            <a:r>
              <a:rPr lang="en-US" sz="2000" b="1" i="1" dirty="0"/>
              <a:t>(climate change / how sensitive the land is).</a:t>
            </a:r>
          </a:p>
          <a:p>
            <a:pPr marL="546100">
              <a:spcAft>
                <a:spcPts val="600"/>
              </a:spcAft>
              <a:buFont typeface="+mj-lt"/>
              <a:buAutoNum type="arabicPeriod"/>
            </a:pPr>
            <a:r>
              <a:rPr lang="en-US" sz="2000" dirty="0"/>
              <a:t>Climate change is happening </a:t>
            </a:r>
            <a:r>
              <a:rPr lang="en-US" sz="2000" b="1" i="1" dirty="0"/>
              <a:t>( now / in the distant future).</a:t>
            </a:r>
          </a:p>
          <a:p>
            <a:pPr marL="546100">
              <a:spcAft>
                <a:spcPts val="600"/>
              </a:spcAft>
              <a:buFont typeface="+mj-lt"/>
              <a:buAutoNum type="arabicPeriod"/>
            </a:pPr>
            <a:r>
              <a:rPr lang="en-US" sz="2000" dirty="0"/>
              <a:t>There is </a:t>
            </a:r>
            <a:r>
              <a:rPr lang="en-US" sz="2000" b="1" i="1" dirty="0"/>
              <a:t>(much / very little) </a:t>
            </a:r>
            <a:r>
              <a:rPr lang="en-US" sz="2000" dirty="0"/>
              <a:t>we can do to adapt to a changing climate.</a:t>
            </a:r>
          </a:p>
          <a:p>
            <a:pPr marL="546100">
              <a:spcAft>
                <a:spcPts val="600"/>
              </a:spcAft>
              <a:buFont typeface="+mj-lt"/>
              <a:buAutoNum type="arabicPeriod"/>
            </a:pPr>
            <a:r>
              <a:rPr lang="en-US" sz="2000" dirty="0"/>
              <a:t>Sea level rise is</a:t>
            </a:r>
            <a:r>
              <a:rPr lang="en-US" sz="2000" b="1" i="1" dirty="0"/>
              <a:t> (especially serious / not a big problem)</a:t>
            </a:r>
            <a:r>
              <a:rPr lang="en-US" sz="2000" dirty="0"/>
              <a:t> for Vietnam.</a:t>
            </a:r>
          </a:p>
          <a:p>
            <a:pPr marL="546100">
              <a:spcAft>
                <a:spcPts val="600"/>
              </a:spcAft>
              <a:buFont typeface="+mj-lt"/>
              <a:buAutoNum type="arabicPeriod"/>
            </a:pPr>
            <a:r>
              <a:rPr lang="en-US" sz="2000" dirty="0"/>
              <a:t>We can adapt to sea level changes by</a:t>
            </a:r>
            <a:r>
              <a:rPr lang="en-US" sz="2000" b="1" i="1" dirty="0"/>
              <a:t> (In many ways / only by building sea walls).</a:t>
            </a:r>
          </a:p>
          <a:p>
            <a:pPr marL="546100">
              <a:spcAft>
                <a:spcPts val="600"/>
              </a:spcAft>
              <a:buFont typeface="+mj-lt"/>
              <a:buAutoNum type="arabicPeriod"/>
            </a:pPr>
            <a:r>
              <a:rPr lang="en-US" sz="2000" dirty="0"/>
              <a:t>Assessing vulnerability requires</a:t>
            </a:r>
            <a:r>
              <a:rPr lang="en-US" sz="2000" i="1" dirty="0"/>
              <a:t> </a:t>
            </a:r>
            <a:r>
              <a:rPr lang="en-US" sz="2000" b="1" i="1" dirty="0"/>
              <a:t>(climate scientists / local experts in key sectors).</a:t>
            </a:r>
          </a:p>
          <a:p>
            <a:pPr marL="546100">
              <a:spcAft>
                <a:spcPts val="600"/>
              </a:spcAft>
              <a:buFont typeface="+mj-lt"/>
              <a:buAutoNum type="arabicPeriod"/>
            </a:pPr>
            <a:r>
              <a:rPr lang="en-US" sz="2000" dirty="0"/>
              <a:t>Climate change causes impacts that </a:t>
            </a:r>
            <a:r>
              <a:rPr lang="en-US" sz="2000" b="1" i="1" dirty="0"/>
              <a:t>(are due to climate changes alone / combine with other impacts and make them worse.</a:t>
            </a:r>
          </a:p>
          <a:p>
            <a:pPr marL="546100">
              <a:spcAft>
                <a:spcPts val="600"/>
              </a:spcAft>
              <a:buFont typeface="+mj-lt"/>
              <a:buAutoNum type="arabicPeriod"/>
            </a:pPr>
            <a:r>
              <a:rPr lang="en-US" sz="2000" dirty="0"/>
              <a:t>The best scale for adapting to climate change is at the </a:t>
            </a:r>
            <a:r>
              <a:rPr lang="en-US" sz="2000" b="1" i="1" dirty="0"/>
              <a:t>(local and provincial level / national and global level).</a:t>
            </a:r>
          </a:p>
          <a:p>
            <a:pPr marL="546100">
              <a:spcAft>
                <a:spcPts val="600"/>
              </a:spcAft>
              <a:buFont typeface="+mj-lt"/>
              <a:buAutoNum type="arabicPeriod"/>
            </a:pPr>
            <a:r>
              <a:rPr lang="en-US" sz="2000" dirty="0"/>
              <a:t> Local sea level rise depends</a:t>
            </a:r>
            <a:r>
              <a:rPr lang="en-US" sz="2000" i="1" dirty="0"/>
              <a:t> </a:t>
            </a:r>
            <a:r>
              <a:rPr lang="en-US" sz="2000" b="1" i="1" dirty="0"/>
              <a:t>(only on global sea levels / how the land elevation is changing and big storms).</a:t>
            </a:r>
          </a:p>
          <a:p>
            <a:pPr marL="203200" indent="0">
              <a:lnSpc>
                <a:spcPct val="120000"/>
              </a:lnSpc>
              <a:buNone/>
            </a:pPr>
            <a:endParaRPr lang="en-US" sz="2000" dirty="0"/>
          </a:p>
          <a:p>
            <a:pPr marL="203200" indent="0">
              <a:lnSpc>
                <a:spcPct val="120000"/>
              </a:lnSpc>
              <a:buNone/>
            </a:pPr>
            <a:endParaRPr lang="en-US" sz="2000" dirty="0"/>
          </a:p>
        </p:txBody>
      </p:sp>
      <p:sp>
        <p:nvSpPr>
          <p:cNvPr id="2" name="Title 1"/>
          <p:cNvSpPr>
            <a:spLocks noGrp="1"/>
          </p:cNvSpPr>
          <p:nvPr>
            <p:ph type="title"/>
          </p:nvPr>
        </p:nvSpPr>
        <p:spPr/>
        <p:txBody>
          <a:bodyPr>
            <a:normAutofit fontScale="90000"/>
          </a:bodyPr>
          <a:lstStyle/>
          <a:p>
            <a:r>
              <a:rPr lang="en-US" sz="2800" dirty="0"/>
              <a:t>Exercise for Impacts and Vulnerability Topic: </a:t>
            </a:r>
            <a:r>
              <a:rPr lang="en-US" sz="4000" dirty="0"/>
              <a:t> </a:t>
            </a:r>
            <a:br>
              <a:rPr lang="en-US" sz="4000" dirty="0"/>
            </a:br>
            <a:r>
              <a:rPr lang="en-US" sz="4000" dirty="0">
                <a:solidFill>
                  <a:srgbClr val="FF0000"/>
                </a:solidFill>
              </a:rPr>
              <a:t>Which choice is TRUE?</a:t>
            </a:r>
            <a:endParaRPr lang="en-US" sz="3300" dirty="0"/>
          </a:p>
        </p:txBody>
      </p:sp>
    </p:spTree>
    <p:extLst>
      <p:ext uri="{BB962C8B-B14F-4D97-AF65-F5344CB8AC3E}">
        <p14:creationId xmlns:p14="http://schemas.microsoft.com/office/powerpoint/2010/main" val="19565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rmAutofit/>
          </a:bodyPr>
          <a:lstStyle/>
          <a:p>
            <a:pPr marL="0" indent="0">
              <a:buNone/>
            </a:pPr>
            <a:r>
              <a:rPr lang="en-US" sz="3000" dirty="0"/>
              <a:t> Case studies in US</a:t>
            </a:r>
          </a:p>
          <a:p>
            <a:pPr marL="0" indent="0">
              <a:buNone/>
            </a:pPr>
            <a:r>
              <a:rPr lang="en-US" sz="3000" dirty="0"/>
              <a:t> Case studies in Vietnam</a:t>
            </a:r>
            <a:endParaRPr lang="vi-VN" sz="3000" dirty="0"/>
          </a:p>
        </p:txBody>
      </p:sp>
      <p:sp>
        <p:nvSpPr>
          <p:cNvPr id="5" name="Title 4"/>
          <p:cNvSpPr>
            <a:spLocks noGrp="1"/>
          </p:cNvSpPr>
          <p:nvPr>
            <p:ph type="title"/>
          </p:nvPr>
        </p:nvSpPr>
        <p:spPr/>
        <p:txBody>
          <a:bodyPr/>
          <a:lstStyle/>
          <a:p>
            <a:r>
              <a:rPr lang="en-US" b="1" dirty="0"/>
              <a:t>PRACTICE</a:t>
            </a:r>
          </a:p>
        </p:txBody>
      </p:sp>
    </p:spTree>
    <p:extLst>
      <p:ext uri="{BB962C8B-B14F-4D97-AF65-F5344CB8AC3E}">
        <p14:creationId xmlns:p14="http://schemas.microsoft.com/office/powerpoint/2010/main" val="26436248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Shape 498"/>
          <p:cNvSpPr txBox="1">
            <a:spLocks noGrp="1"/>
          </p:cNvSpPr>
          <p:nvPr>
            <p:ph type="title"/>
          </p:nvPr>
        </p:nvSpPr>
        <p:spPr/>
        <p:txBody>
          <a:bodyPr>
            <a:normAutofit fontScale="90000"/>
          </a:bodyPr>
          <a:lstStyle/>
          <a:p>
            <a:pPr lvl="0"/>
            <a:r>
              <a:rPr lang="en" dirty="0"/>
              <a:t>Case Studies Follow</a:t>
            </a:r>
          </a:p>
          <a:p>
            <a:pPr lvl="0"/>
            <a:r>
              <a:rPr lang="en" dirty="0"/>
              <a:t>from US National Forests</a:t>
            </a:r>
          </a:p>
        </p:txBody>
      </p:sp>
      <p:sp>
        <p:nvSpPr>
          <p:cNvPr id="499" name="Shape 499"/>
          <p:cNvSpPr txBox="1"/>
          <p:nvPr/>
        </p:nvSpPr>
        <p:spPr>
          <a:xfrm>
            <a:off x="5864189" y="2914845"/>
            <a:ext cx="4019700" cy="942965"/>
          </a:xfrm>
          <a:prstGeom prst="rect">
            <a:avLst/>
          </a:prstGeom>
          <a:noFill/>
        </p:spPr>
        <p:txBody>
          <a:bodyPr lIns="91425" tIns="91425" rIns="91425" bIns="91425" anchor="t" anchorCtr="0">
            <a:noAutofit/>
          </a:bodyPr>
          <a:lstStyle/>
          <a:p>
            <a:pPr>
              <a:buNone/>
            </a:pPr>
            <a:r>
              <a:rPr lang="en" dirty="0"/>
              <a:t>Also Please see: </a:t>
            </a:r>
            <a:r>
              <a:rPr lang="en" u="sng" dirty="0">
                <a:solidFill>
                  <a:schemeClr val="hlink"/>
                </a:solidFill>
                <a:hlinkClick r:id="rId3"/>
              </a:rPr>
              <a:t>http://bit.ly/watervulnerability</a:t>
            </a:r>
          </a:p>
        </p:txBody>
      </p:sp>
      <p:sp>
        <p:nvSpPr>
          <p:cNvPr id="500" name="Shape 500"/>
          <p:cNvSpPr/>
          <p:nvPr/>
        </p:nvSpPr>
        <p:spPr>
          <a:xfrm>
            <a:off x="2109150" y="1497095"/>
            <a:ext cx="3616669" cy="4721428"/>
          </a:xfrm>
          <a:prstGeom prst="rect">
            <a:avLst/>
          </a:prstGeom>
          <a:blipFill>
            <a:blip r:embed="rId4"/>
            <a:stretch>
              <a:fillRect/>
            </a:stretch>
          </a:blipFill>
        </p:spPr>
      </p:sp>
    </p:spTree>
    <p:extLst>
      <p:ext uri="{BB962C8B-B14F-4D97-AF65-F5344CB8AC3E}">
        <p14:creationId xmlns:p14="http://schemas.microsoft.com/office/powerpoint/2010/main" val="2576006168"/>
      </p:ext>
    </p:extLst>
  </p:cSld>
  <p:clrMapOvr>
    <a:masterClrMapping/>
  </p:clrMapOvr>
  <p:transition spd="slow">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Shape 505"/>
          <p:cNvSpPr/>
          <p:nvPr/>
        </p:nvSpPr>
        <p:spPr>
          <a:xfrm>
            <a:off x="1725779" y="213660"/>
            <a:ext cx="6715125" cy="3981450"/>
          </a:xfrm>
          <a:prstGeom prst="rect">
            <a:avLst/>
          </a:prstGeom>
          <a:blipFill>
            <a:blip r:embed="rId3"/>
            <a:stretch>
              <a:fillRect/>
            </a:stretch>
          </a:blipFill>
          <a:ln>
            <a:noFill/>
          </a:ln>
        </p:spPr>
      </p:sp>
      <p:sp>
        <p:nvSpPr>
          <p:cNvPr id="506" name="Shape 506"/>
          <p:cNvSpPr/>
          <p:nvPr/>
        </p:nvSpPr>
        <p:spPr>
          <a:xfrm>
            <a:off x="5821830" y="3095480"/>
            <a:ext cx="4770302" cy="3690652"/>
          </a:xfrm>
          <a:prstGeom prst="rect">
            <a:avLst/>
          </a:prstGeom>
          <a:blipFill>
            <a:blip r:embed="rId4"/>
            <a:stretch>
              <a:fillRect/>
            </a:stretch>
          </a:blipFill>
        </p:spPr>
      </p:sp>
      <p:sp>
        <p:nvSpPr>
          <p:cNvPr id="507" name="Shape 507"/>
          <p:cNvSpPr/>
          <p:nvPr/>
        </p:nvSpPr>
        <p:spPr>
          <a:xfrm>
            <a:off x="4731260" y="2052301"/>
            <a:ext cx="300599" cy="329999"/>
          </a:xfrm>
          <a:prstGeom prst="ellipse">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endParaRPr/>
          </a:p>
        </p:txBody>
      </p:sp>
      <p:cxnSp>
        <p:nvCxnSpPr>
          <p:cNvPr id="508" name="Shape 508"/>
          <p:cNvCxnSpPr>
            <a:stCxn id="507" idx="5"/>
          </p:cNvCxnSpPr>
          <p:nvPr/>
        </p:nvCxnSpPr>
        <p:spPr>
          <a:xfrm>
            <a:off x="4987837" y="2333972"/>
            <a:ext cx="1447200" cy="2300100"/>
          </a:xfrm>
          <a:prstGeom prst="straightConnector1">
            <a:avLst/>
          </a:prstGeom>
          <a:noFill/>
          <a:ln w="19050" cap="flat">
            <a:solidFill>
              <a:schemeClr val="dk2"/>
            </a:solidFill>
            <a:prstDash val="solid"/>
            <a:round/>
            <a:headEnd type="none" w="lg" len="lg"/>
            <a:tailEnd type="none" w="lg" len="lg"/>
          </a:ln>
        </p:spPr>
      </p:cxn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046961690"/>
      </p:ext>
    </p:extLst>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5" name="Shape 515"/>
          <p:cNvSpPr txBox="1">
            <a:spLocks noGrp="1"/>
          </p:cNvSpPr>
          <p:nvPr>
            <p:ph idx="1"/>
          </p:nvPr>
        </p:nvSpPr>
        <p:spPr>
          <a:prstGeom prst="rect">
            <a:avLst/>
          </a:prstGeom>
          <a:noFill/>
          <a:ln>
            <a:noFill/>
          </a:ln>
        </p:spPr>
        <p:txBody>
          <a:bodyPr vert="horz" lIns="91425" tIns="45700" rIns="91425" bIns="45700" rtlCol="0" anchor="t" anchorCtr="0">
            <a:noAutofit/>
          </a:bodyPr>
          <a:lstStyle/>
          <a:p>
            <a:pPr>
              <a:spcBef>
                <a:spcPts val="560"/>
              </a:spcBef>
              <a:buClr>
                <a:schemeClr val="dk1"/>
              </a:buClr>
              <a:buSzPct val="101190"/>
            </a:pPr>
            <a:r>
              <a:rPr lang="en" sz="2400" dirty="0">
                <a:latin typeface="Calibri"/>
                <a:cs typeface="Calibri"/>
              </a:rPr>
              <a:t>1.3</a:t>
            </a:r>
            <a:r>
              <a:rPr lang="en" sz="2400" dirty="0">
                <a:solidFill>
                  <a:schemeClr val="dk1"/>
                </a:solidFill>
                <a:latin typeface="Calibri"/>
                <a:ea typeface="Calibri"/>
                <a:cs typeface="Calibri"/>
                <a:sym typeface="Calibri"/>
              </a:rPr>
              <a:t> million </a:t>
            </a:r>
            <a:r>
              <a:rPr lang="en" sz="2400" dirty="0">
                <a:latin typeface="Calibri"/>
                <a:cs typeface="Calibri"/>
              </a:rPr>
              <a:t>hectares</a:t>
            </a:r>
          </a:p>
          <a:p>
            <a:pPr>
              <a:spcBef>
                <a:spcPts val="560"/>
              </a:spcBef>
              <a:buClr>
                <a:schemeClr val="dk1"/>
              </a:buClr>
              <a:buSzPct val="101190"/>
            </a:pPr>
            <a:r>
              <a:rPr lang="en" sz="2400" dirty="0">
                <a:solidFill>
                  <a:schemeClr val="accent1"/>
                </a:solidFill>
                <a:latin typeface="Calibri"/>
                <a:ea typeface="Calibri"/>
                <a:cs typeface="Calibri"/>
                <a:sym typeface="Calibri"/>
              </a:rPr>
              <a:t>Elevations  6,000 to 14,000 +</a:t>
            </a:r>
          </a:p>
          <a:p>
            <a:pPr>
              <a:spcBef>
                <a:spcPts val="560"/>
              </a:spcBef>
              <a:buClr>
                <a:schemeClr val="dk1"/>
              </a:buClr>
              <a:buSzPct val="101190"/>
            </a:pPr>
            <a:r>
              <a:rPr lang="en" sz="2400" dirty="0">
                <a:solidFill>
                  <a:schemeClr val="dk1"/>
                </a:solidFill>
                <a:latin typeface="Calibri"/>
                <a:ea typeface="Calibri"/>
                <a:cs typeface="Calibri"/>
                <a:sym typeface="Calibri"/>
              </a:rPr>
              <a:t>Wide diversity of habitat</a:t>
            </a:r>
          </a:p>
          <a:p>
            <a:endParaRPr sz="2400" dirty="0">
              <a:latin typeface="Calibri"/>
              <a:cs typeface="Calibri"/>
            </a:endParaRPr>
          </a:p>
        </p:txBody>
      </p:sp>
      <p:sp>
        <p:nvSpPr>
          <p:cNvPr id="2" name="Title 1"/>
          <p:cNvSpPr>
            <a:spLocks noGrp="1"/>
          </p:cNvSpPr>
          <p:nvPr>
            <p:ph type="title"/>
          </p:nvPr>
        </p:nvSpPr>
        <p:spPr/>
        <p:txBody>
          <a:bodyPr/>
          <a:lstStyle/>
          <a:p>
            <a:r>
              <a:rPr lang="en-US" dirty="0"/>
              <a:t>The GMUG NF:</a:t>
            </a:r>
          </a:p>
        </p:txBody>
      </p:sp>
      <p:sp>
        <p:nvSpPr>
          <p:cNvPr id="516" name="Shape 516"/>
          <p:cNvSpPr/>
          <p:nvPr/>
        </p:nvSpPr>
        <p:spPr>
          <a:xfrm>
            <a:off x="1981200" y="3167462"/>
            <a:ext cx="4247842" cy="2895599"/>
          </a:xfrm>
          <a:prstGeom prst="rect">
            <a:avLst/>
          </a:prstGeom>
          <a:blipFill>
            <a:blip r:embed="rId3"/>
            <a:stretch>
              <a:fillRect/>
            </a:stretch>
          </a:blipFill>
        </p:spPr>
      </p:sp>
      <p:sp>
        <p:nvSpPr>
          <p:cNvPr id="518" name="Shape 518"/>
          <p:cNvSpPr/>
          <p:nvPr/>
        </p:nvSpPr>
        <p:spPr>
          <a:xfrm>
            <a:off x="6330951" y="1192771"/>
            <a:ext cx="3888953" cy="3077667"/>
          </a:xfrm>
          <a:prstGeom prst="rect">
            <a:avLst/>
          </a:prstGeom>
          <a:blipFill>
            <a:blip r:embed="rId4"/>
            <a:stretch>
              <a:fillRect/>
            </a:stretch>
          </a:blipFill>
        </p:spPr>
      </p:sp>
      <p:sp>
        <p:nvSpPr>
          <p:cNvPr id="517" name="Shape 517"/>
          <p:cNvSpPr/>
          <p:nvPr/>
        </p:nvSpPr>
        <p:spPr>
          <a:xfrm>
            <a:off x="5737473" y="3810000"/>
            <a:ext cx="4184650" cy="2869474"/>
          </a:xfrm>
          <a:prstGeom prst="rect">
            <a:avLst/>
          </a:prstGeom>
          <a:blipFill>
            <a:blip r:embed="rId5"/>
            <a:stretch>
              <a:fillRect/>
            </a:stretch>
          </a:blipFill>
        </p:spPr>
      </p:sp>
    </p:spTree>
    <p:extLst>
      <p:ext uri="{BB962C8B-B14F-4D97-AF65-F5344CB8AC3E}">
        <p14:creationId xmlns:p14="http://schemas.microsoft.com/office/powerpoint/2010/main" val="3958235995"/>
      </p:ext>
    </p:extLst>
  </p:cSld>
  <p:clrMapOvr>
    <a:masterClrMapping/>
  </p:clrMapOvr>
  <p:transition spd="slow">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5" name="Shape 525"/>
          <p:cNvSpPr txBox="1">
            <a:spLocks noGrp="1"/>
          </p:cNvSpPr>
          <p:nvPr>
            <p:ph idx="1"/>
          </p:nvPr>
        </p:nvSpPr>
        <p:spPr>
          <a:prstGeom prst="rect">
            <a:avLst/>
          </a:prstGeom>
          <a:noFill/>
          <a:ln>
            <a:noFill/>
          </a:ln>
        </p:spPr>
        <p:txBody>
          <a:bodyPr vert="horz" lIns="91425" tIns="45700" rIns="91425" bIns="45700" rtlCol="0" anchor="t" anchorCtr="0">
            <a:noAutofit/>
          </a:bodyPr>
          <a:lstStyle/>
          <a:p>
            <a:pPr>
              <a:spcBef>
                <a:spcPts val="560"/>
              </a:spcBef>
              <a:buClr>
                <a:schemeClr val="dk1"/>
              </a:buClr>
            </a:pPr>
            <a:r>
              <a:rPr lang="en" sz="2400" dirty="0">
                <a:latin typeface="Calibri"/>
                <a:cs typeface="Calibri"/>
              </a:rPr>
              <a:t>1.3 </a:t>
            </a:r>
            <a:r>
              <a:rPr lang="en" sz="2400" dirty="0">
                <a:solidFill>
                  <a:schemeClr val="dk1"/>
                </a:solidFill>
                <a:latin typeface="Calibri"/>
                <a:ea typeface="Calibri"/>
                <a:cs typeface="Calibri"/>
                <a:sym typeface="Calibri"/>
              </a:rPr>
              <a:t>million </a:t>
            </a:r>
            <a:r>
              <a:rPr lang="en" sz="2400" dirty="0">
                <a:latin typeface="Calibri"/>
                <a:cs typeface="Calibri"/>
              </a:rPr>
              <a:t>Ha</a:t>
            </a:r>
          </a:p>
          <a:p>
            <a:pPr>
              <a:spcBef>
                <a:spcPts val="560"/>
              </a:spcBef>
              <a:buClr>
                <a:schemeClr val="dk1"/>
              </a:buClr>
            </a:pPr>
            <a:r>
              <a:rPr lang="en" sz="2400" dirty="0">
                <a:solidFill>
                  <a:schemeClr val="accent1"/>
                </a:solidFill>
                <a:latin typeface="Calibri"/>
                <a:ea typeface="Calibri"/>
                <a:cs typeface="Calibri"/>
                <a:sym typeface="Calibri"/>
              </a:rPr>
              <a:t>Elevations  6,000 to 14,000 +</a:t>
            </a:r>
          </a:p>
          <a:p>
            <a:pPr>
              <a:spcBef>
                <a:spcPts val="560"/>
              </a:spcBef>
              <a:buClr>
                <a:schemeClr val="dk1"/>
              </a:buClr>
            </a:pPr>
            <a:r>
              <a:rPr lang="en" sz="2400" dirty="0">
                <a:solidFill>
                  <a:schemeClr val="dk1"/>
                </a:solidFill>
                <a:latin typeface="Calibri"/>
                <a:ea typeface="Calibri"/>
                <a:cs typeface="Calibri"/>
                <a:sym typeface="Calibri"/>
              </a:rPr>
              <a:t>Wide diversity of habitat</a:t>
            </a:r>
          </a:p>
          <a:p>
            <a:pPr>
              <a:spcBef>
                <a:spcPts val="1400"/>
              </a:spcBef>
              <a:buClr>
                <a:schemeClr val="dk1"/>
              </a:buClr>
            </a:pPr>
            <a:r>
              <a:rPr lang="en" sz="2400" dirty="0">
                <a:solidFill>
                  <a:schemeClr val="accent1"/>
                </a:solidFill>
                <a:latin typeface="Calibri"/>
                <a:ea typeface="Calibri"/>
                <a:cs typeface="Calibri"/>
                <a:sym typeface="Calibri"/>
              </a:rPr>
              <a:t>2.9 million acre-feet annually</a:t>
            </a:r>
          </a:p>
          <a:p>
            <a:pPr>
              <a:spcBef>
                <a:spcPts val="1400"/>
              </a:spcBef>
              <a:buClr>
                <a:schemeClr val="dk1"/>
              </a:buClr>
            </a:pPr>
            <a:r>
              <a:rPr lang="en" sz="2400" dirty="0">
                <a:solidFill>
                  <a:schemeClr val="dk1"/>
                </a:solidFill>
                <a:latin typeface="Calibri"/>
                <a:ea typeface="Calibri"/>
                <a:cs typeface="Calibri"/>
                <a:sym typeface="Calibri"/>
              </a:rPr>
              <a:t>3,500 miles of streams</a:t>
            </a:r>
          </a:p>
          <a:p>
            <a:pPr>
              <a:spcBef>
                <a:spcPts val="1400"/>
              </a:spcBef>
              <a:buClr>
                <a:schemeClr val="dk1"/>
              </a:buClr>
            </a:pPr>
            <a:r>
              <a:rPr lang="en" sz="2400" dirty="0">
                <a:solidFill>
                  <a:schemeClr val="accent1"/>
                </a:solidFill>
                <a:latin typeface="Calibri"/>
                <a:ea typeface="Calibri"/>
                <a:cs typeface="Calibri"/>
                <a:sym typeface="Calibri"/>
              </a:rPr>
              <a:t>1.7 million acre-feet storage</a:t>
            </a:r>
          </a:p>
          <a:p>
            <a:endParaRPr sz="2400" dirty="0">
              <a:latin typeface="Calibri"/>
              <a:cs typeface="Calibri"/>
            </a:endParaRPr>
          </a:p>
        </p:txBody>
      </p:sp>
      <p:sp>
        <p:nvSpPr>
          <p:cNvPr id="2" name="Title 1"/>
          <p:cNvSpPr>
            <a:spLocks noGrp="1"/>
          </p:cNvSpPr>
          <p:nvPr>
            <p:ph type="title"/>
          </p:nvPr>
        </p:nvSpPr>
        <p:spPr/>
        <p:txBody>
          <a:bodyPr/>
          <a:lstStyle/>
          <a:p>
            <a:r>
              <a:rPr lang="en-US" dirty="0"/>
              <a:t>The GMUG NF:</a:t>
            </a:r>
          </a:p>
        </p:txBody>
      </p:sp>
      <p:sp>
        <p:nvSpPr>
          <p:cNvPr id="527" name="Shape 527"/>
          <p:cNvSpPr/>
          <p:nvPr/>
        </p:nvSpPr>
        <p:spPr>
          <a:xfrm>
            <a:off x="1895034" y="4253417"/>
            <a:ext cx="4648200" cy="2209800"/>
          </a:xfrm>
          <a:prstGeom prst="rect">
            <a:avLst/>
          </a:prstGeom>
          <a:blipFill>
            <a:blip r:embed="rId3"/>
            <a:stretch>
              <a:fillRect/>
            </a:stretch>
          </a:blipFill>
        </p:spPr>
      </p:sp>
      <p:sp>
        <p:nvSpPr>
          <p:cNvPr id="3" name="TextBox 2"/>
          <p:cNvSpPr txBox="1"/>
          <p:nvPr/>
        </p:nvSpPr>
        <p:spPr>
          <a:xfrm>
            <a:off x="3909778" y="6463218"/>
            <a:ext cx="2041562" cy="307777"/>
          </a:xfrm>
          <a:prstGeom prst="rect">
            <a:avLst/>
          </a:prstGeom>
          <a:noFill/>
        </p:spPr>
        <p:txBody>
          <a:bodyPr wrap="square" rtlCol="0">
            <a:spAutoFit/>
          </a:bodyPr>
          <a:lstStyle/>
          <a:p>
            <a:r>
              <a:rPr lang="en-US" sz="1400" dirty="0"/>
              <a:t>USFS photo</a:t>
            </a:r>
          </a:p>
        </p:txBody>
      </p:sp>
    </p:spTree>
    <p:extLst>
      <p:ext uri="{BB962C8B-B14F-4D97-AF65-F5344CB8AC3E}">
        <p14:creationId xmlns:p14="http://schemas.microsoft.com/office/powerpoint/2010/main" val="317695492"/>
      </p:ext>
    </p:extLst>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Shape 533"/>
          <p:cNvSpPr>
            <a:spLocks noChangeAspect="1"/>
          </p:cNvSpPr>
          <p:nvPr/>
        </p:nvSpPr>
        <p:spPr>
          <a:xfrm>
            <a:off x="1828800" y="-161319"/>
            <a:ext cx="9317646" cy="7200000"/>
          </a:xfrm>
          <a:prstGeom prst="rect">
            <a:avLst/>
          </a:prstGeom>
          <a:blipFill>
            <a:blip r:embed="rId3"/>
            <a:stretch>
              <a:fillRect/>
            </a:stretch>
          </a:blipFill>
        </p:spPr>
      </p:sp>
      <p:sp>
        <p:nvSpPr>
          <p:cNvPr id="535" name="Shape 535"/>
          <p:cNvSpPr txBox="1"/>
          <p:nvPr/>
        </p:nvSpPr>
        <p:spPr>
          <a:xfrm>
            <a:off x="6723732" y="1292786"/>
            <a:ext cx="2499882" cy="491713"/>
          </a:xfrm>
          <a:prstGeom prst="rect">
            <a:avLst/>
          </a:prstGeom>
          <a:solidFill>
            <a:schemeClr val="lt1"/>
          </a:solidFill>
          <a:ln>
            <a:noFill/>
          </a:ln>
        </p:spPr>
        <p:txBody>
          <a:bodyPr lIns="91425" tIns="45700" rIns="91425" bIns="45700" anchor="t" anchorCtr="0">
            <a:noAutofit/>
          </a:bodyPr>
          <a:lstStyle/>
          <a:p>
            <a:pPr>
              <a:buSzPct val="25000"/>
            </a:pPr>
            <a:r>
              <a:rPr lang="en" dirty="0">
                <a:solidFill>
                  <a:schemeClr val="dk1"/>
                </a:solidFill>
                <a:latin typeface="Calibri"/>
                <a:ea typeface="Calibri"/>
                <a:cs typeface="Calibri"/>
                <a:sym typeface="Calibri"/>
              </a:rPr>
              <a:t>Subwatersheds (HUC6)</a:t>
            </a:r>
          </a:p>
        </p:txBody>
      </p:sp>
      <p:sp>
        <p:nvSpPr>
          <p:cNvPr id="2" name="Title 1"/>
          <p:cNvSpPr>
            <a:spLocks noGrp="1"/>
          </p:cNvSpPr>
          <p:nvPr>
            <p:ph type="title"/>
          </p:nvPr>
        </p:nvSpPr>
        <p:spPr/>
        <p:txBody>
          <a:bodyPr>
            <a:normAutofit/>
          </a:bodyPr>
          <a:lstStyle/>
          <a:p>
            <a:r>
              <a:rPr lang="en-US" dirty="0"/>
              <a:t>Scales of Assessment</a:t>
            </a:r>
          </a:p>
        </p:txBody>
      </p:sp>
    </p:spTree>
    <p:extLst>
      <p:ext uri="{BB962C8B-B14F-4D97-AF65-F5344CB8AC3E}">
        <p14:creationId xmlns:p14="http://schemas.microsoft.com/office/powerpoint/2010/main" val="1319332609"/>
      </p:ext>
    </p:extLst>
  </p:cSld>
  <p:clrMapOvr>
    <a:masterClrMapping/>
  </p:clrMapOvr>
  <p:transition spd="slow">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Shape 541"/>
          <p:cNvSpPr>
            <a:spLocks noChangeAspect="1"/>
          </p:cNvSpPr>
          <p:nvPr/>
        </p:nvSpPr>
        <p:spPr>
          <a:xfrm>
            <a:off x="1962151" y="-161319"/>
            <a:ext cx="9402356" cy="7200000"/>
          </a:xfrm>
          <a:prstGeom prst="rect">
            <a:avLst/>
          </a:prstGeom>
          <a:blipFill>
            <a:blip r:embed="rId3"/>
            <a:stretch>
              <a:fillRect/>
            </a:stretch>
          </a:blipFill>
        </p:spPr>
      </p:sp>
      <p:sp>
        <p:nvSpPr>
          <p:cNvPr id="543" name="Shape 543"/>
          <p:cNvSpPr txBox="1"/>
          <p:nvPr/>
        </p:nvSpPr>
        <p:spPr>
          <a:xfrm>
            <a:off x="7239000" y="1327666"/>
            <a:ext cx="2154708" cy="369332"/>
          </a:xfrm>
          <a:prstGeom prst="rect">
            <a:avLst/>
          </a:prstGeom>
          <a:solidFill>
            <a:schemeClr val="lt1"/>
          </a:solidFill>
          <a:ln>
            <a:noFill/>
          </a:ln>
        </p:spPr>
        <p:txBody>
          <a:bodyPr lIns="91425" tIns="45700" rIns="91425" bIns="45700" anchor="t" anchorCtr="0">
            <a:noAutofit/>
          </a:bodyPr>
          <a:lstStyle/>
          <a:p>
            <a:pPr>
              <a:buSzPct val="25000"/>
            </a:pPr>
            <a:r>
              <a:rPr lang="en" dirty="0">
                <a:solidFill>
                  <a:schemeClr val="dk1"/>
                </a:solidFill>
                <a:latin typeface="Calibri"/>
                <a:ea typeface="Calibri"/>
                <a:cs typeface="Calibri"/>
                <a:sym typeface="Calibri"/>
              </a:rPr>
              <a:t>Watersheds (HUC5)</a:t>
            </a:r>
          </a:p>
        </p:txBody>
      </p:sp>
      <p:sp>
        <p:nvSpPr>
          <p:cNvPr id="2" name="Title 1"/>
          <p:cNvSpPr>
            <a:spLocks noGrp="1"/>
          </p:cNvSpPr>
          <p:nvPr>
            <p:ph type="title"/>
          </p:nvPr>
        </p:nvSpPr>
        <p:spPr/>
        <p:txBody>
          <a:bodyPr>
            <a:normAutofit/>
          </a:bodyPr>
          <a:lstStyle/>
          <a:p>
            <a:r>
              <a:rPr lang="en-US" dirty="0"/>
              <a:t>Scales of Assessment</a:t>
            </a:r>
          </a:p>
        </p:txBody>
      </p:sp>
    </p:spTree>
    <p:extLst>
      <p:ext uri="{BB962C8B-B14F-4D97-AF65-F5344CB8AC3E}">
        <p14:creationId xmlns:p14="http://schemas.microsoft.com/office/powerpoint/2010/main" val="121075239"/>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lstStyle/>
          <a:p>
            <a:pPr marL="514350" indent="-514350">
              <a:buFont typeface="+mj-lt"/>
              <a:buAutoNum type="arabicPeriod"/>
            </a:pPr>
            <a:r>
              <a:rPr lang="en-US" dirty="0"/>
              <a:t>Terminology </a:t>
            </a:r>
          </a:p>
          <a:p>
            <a:pPr marL="514350" indent="-514350">
              <a:buFont typeface="+mj-lt"/>
              <a:buAutoNum type="arabicPeriod"/>
            </a:pPr>
            <a:r>
              <a:rPr lang="en-US" dirty="0"/>
              <a:t>What is “vulnerability”?</a:t>
            </a:r>
          </a:p>
          <a:p>
            <a:pPr marL="514350" indent="-514350">
              <a:buFont typeface="+mj-lt"/>
              <a:buAutoNum type="arabicPeriod"/>
            </a:pPr>
            <a:r>
              <a:rPr lang="en-US" dirty="0"/>
              <a:t>Conceptual Model</a:t>
            </a:r>
          </a:p>
          <a:p>
            <a:pPr marL="514350" indent="-514350">
              <a:buFont typeface="+mj-lt"/>
              <a:buAutoNum type="arabicPeriod"/>
            </a:pPr>
            <a:r>
              <a:rPr lang="en-US" dirty="0"/>
              <a:t>Why assess vulnerability</a:t>
            </a:r>
          </a:p>
          <a:p>
            <a:pPr marL="514350" indent="-514350">
              <a:buFont typeface="+mj-lt"/>
              <a:buAutoNum type="arabicPeriod"/>
            </a:pPr>
            <a:r>
              <a:rPr lang="en-US" dirty="0"/>
              <a:t>How to conduct an assessment</a:t>
            </a:r>
          </a:p>
          <a:p>
            <a:pPr marL="514350" indent="-514350">
              <a:buFont typeface="+mj-lt"/>
              <a:buAutoNum type="arabicPeriod"/>
            </a:pPr>
            <a:r>
              <a:rPr lang="en-US" dirty="0"/>
              <a:t>Case Studies</a:t>
            </a:r>
          </a:p>
          <a:p>
            <a:pPr marL="514350" indent="-514350">
              <a:buFont typeface="+mj-lt"/>
              <a:buAutoNum type="arabicPeriod"/>
            </a:pPr>
            <a:endParaRPr lang="en-US" dirty="0"/>
          </a:p>
          <a:p>
            <a:pPr marL="514350" indent="-514350">
              <a:buFont typeface="+mj-lt"/>
              <a:buAutoNum type="arabicPeriod"/>
            </a:pPr>
            <a:endParaRPr lang="vi-VN" dirty="0"/>
          </a:p>
        </p:txBody>
      </p:sp>
      <p:sp>
        <p:nvSpPr>
          <p:cNvPr id="2" name="Title 1"/>
          <p:cNvSpPr>
            <a:spLocks noGrp="1"/>
          </p:cNvSpPr>
          <p:nvPr>
            <p:ph type="title"/>
          </p:nvPr>
        </p:nvSpPr>
        <p:spPr/>
        <p:txBody>
          <a:bodyPr/>
          <a:lstStyle/>
          <a:p>
            <a:r>
              <a:rPr lang="en-US" dirty="0">
                <a:solidFill>
                  <a:srgbClr val="008000"/>
                </a:solidFill>
              </a:rPr>
              <a:t>Outline</a:t>
            </a:r>
            <a:endParaRPr lang="vi-VN" dirty="0">
              <a:solidFill>
                <a:srgbClr val="008000"/>
              </a:solidFill>
            </a:endParaRPr>
          </a:p>
        </p:txBody>
      </p:sp>
    </p:spTree>
    <p:extLst>
      <p:ext uri="{BB962C8B-B14F-4D97-AF65-F5344CB8AC3E}">
        <p14:creationId xmlns:p14="http://schemas.microsoft.com/office/powerpoint/2010/main" val="35951694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Shape 549"/>
          <p:cNvSpPr>
            <a:spLocks noChangeAspect="1"/>
          </p:cNvSpPr>
          <p:nvPr/>
        </p:nvSpPr>
        <p:spPr>
          <a:xfrm>
            <a:off x="1498772" y="89631"/>
            <a:ext cx="9876925" cy="7200000"/>
          </a:xfrm>
          <a:prstGeom prst="rect">
            <a:avLst/>
          </a:prstGeom>
          <a:blipFill>
            <a:blip r:embed="rId3"/>
            <a:stretch>
              <a:fillRect/>
            </a:stretch>
          </a:blipFill>
        </p:spPr>
      </p:sp>
      <p:sp>
        <p:nvSpPr>
          <p:cNvPr id="550" name="Shape 550"/>
          <p:cNvSpPr txBox="1"/>
          <p:nvPr/>
        </p:nvSpPr>
        <p:spPr>
          <a:xfrm>
            <a:off x="2876550" y="1143000"/>
            <a:ext cx="1383264" cy="369332"/>
          </a:xfrm>
          <a:prstGeom prst="rect">
            <a:avLst/>
          </a:prstGeom>
          <a:noFill/>
          <a:ln>
            <a:noFill/>
          </a:ln>
        </p:spPr>
        <p:txBody>
          <a:bodyPr lIns="91425" tIns="45700" rIns="91425" bIns="45700" anchor="t" anchorCtr="0">
            <a:noAutofit/>
          </a:bodyPr>
          <a:lstStyle/>
          <a:p>
            <a:pPr>
              <a:buSzPct val="25000"/>
            </a:pPr>
            <a:r>
              <a:rPr lang="en" dirty="0">
                <a:solidFill>
                  <a:schemeClr val="dk1"/>
                </a:solidFill>
                <a:latin typeface="Calibri"/>
                <a:ea typeface="Calibri"/>
                <a:cs typeface="Calibri"/>
                <a:sym typeface="Calibri"/>
              </a:rPr>
              <a:t>Grand Mesa</a:t>
            </a:r>
          </a:p>
        </p:txBody>
      </p:sp>
      <p:sp>
        <p:nvSpPr>
          <p:cNvPr id="551" name="Shape 551"/>
          <p:cNvSpPr txBox="1"/>
          <p:nvPr/>
        </p:nvSpPr>
        <p:spPr>
          <a:xfrm>
            <a:off x="1969218" y="5193268"/>
            <a:ext cx="1598964" cy="369332"/>
          </a:xfrm>
          <a:prstGeom prst="rect">
            <a:avLst/>
          </a:prstGeom>
          <a:noFill/>
          <a:ln>
            <a:noFill/>
          </a:ln>
        </p:spPr>
        <p:txBody>
          <a:bodyPr lIns="91425" tIns="45700" rIns="91425" bIns="45700" anchor="t" anchorCtr="0">
            <a:noAutofit/>
          </a:bodyPr>
          <a:lstStyle/>
          <a:p>
            <a:pPr>
              <a:buSzPct val="25000"/>
            </a:pPr>
            <a:r>
              <a:rPr lang="en" dirty="0">
                <a:solidFill>
                  <a:schemeClr val="dk1"/>
                </a:solidFill>
                <a:latin typeface="Calibri"/>
                <a:ea typeface="Calibri"/>
                <a:cs typeface="Calibri"/>
                <a:sym typeface="Calibri"/>
              </a:rPr>
              <a:t>Uncompahgre</a:t>
            </a:r>
          </a:p>
        </p:txBody>
      </p:sp>
      <p:sp>
        <p:nvSpPr>
          <p:cNvPr id="552" name="Shape 552"/>
          <p:cNvSpPr txBox="1"/>
          <p:nvPr/>
        </p:nvSpPr>
        <p:spPr>
          <a:xfrm>
            <a:off x="5867400" y="6324600"/>
            <a:ext cx="1139670" cy="369332"/>
          </a:xfrm>
          <a:prstGeom prst="rect">
            <a:avLst/>
          </a:prstGeom>
          <a:noFill/>
          <a:ln>
            <a:noFill/>
          </a:ln>
        </p:spPr>
        <p:txBody>
          <a:bodyPr lIns="91425" tIns="45700" rIns="91425" bIns="45700" anchor="t" anchorCtr="0">
            <a:noAutofit/>
          </a:bodyPr>
          <a:lstStyle/>
          <a:p>
            <a:pPr>
              <a:buSzPct val="25000"/>
            </a:pPr>
            <a:r>
              <a:rPr lang="en">
                <a:solidFill>
                  <a:schemeClr val="dk1"/>
                </a:solidFill>
                <a:latin typeface="Calibri"/>
                <a:ea typeface="Calibri"/>
                <a:cs typeface="Calibri"/>
                <a:sym typeface="Calibri"/>
              </a:rPr>
              <a:t>San Juans</a:t>
            </a:r>
          </a:p>
        </p:txBody>
      </p:sp>
      <p:sp>
        <p:nvSpPr>
          <p:cNvPr id="553" name="Shape 553"/>
          <p:cNvSpPr txBox="1"/>
          <p:nvPr/>
        </p:nvSpPr>
        <p:spPr>
          <a:xfrm>
            <a:off x="8686800" y="5562600"/>
            <a:ext cx="1250854" cy="369332"/>
          </a:xfrm>
          <a:prstGeom prst="rect">
            <a:avLst/>
          </a:prstGeom>
          <a:noFill/>
          <a:ln>
            <a:noFill/>
          </a:ln>
        </p:spPr>
        <p:txBody>
          <a:bodyPr lIns="91425" tIns="45700" rIns="91425" bIns="45700" anchor="t" anchorCtr="0">
            <a:noAutofit/>
          </a:bodyPr>
          <a:lstStyle/>
          <a:p>
            <a:pPr>
              <a:buSzPct val="25000"/>
            </a:pPr>
            <a:r>
              <a:rPr lang="en">
                <a:solidFill>
                  <a:schemeClr val="dk1"/>
                </a:solidFill>
                <a:latin typeface="Calibri"/>
                <a:ea typeface="Calibri"/>
                <a:cs typeface="Calibri"/>
                <a:sym typeface="Calibri"/>
              </a:rPr>
              <a:t>Cochetopa</a:t>
            </a:r>
          </a:p>
        </p:txBody>
      </p:sp>
      <p:sp>
        <p:nvSpPr>
          <p:cNvPr id="554" name="Shape 554"/>
          <p:cNvSpPr txBox="1"/>
          <p:nvPr/>
        </p:nvSpPr>
        <p:spPr>
          <a:xfrm>
            <a:off x="8458200" y="2057400"/>
            <a:ext cx="1472582" cy="369332"/>
          </a:xfrm>
          <a:prstGeom prst="rect">
            <a:avLst/>
          </a:prstGeom>
          <a:noFill/>
          <a:ln>
            <a:noFill/>
          </a:ln>
        </p:spPr>
        <p:txBody>
          <a:bodyPr lIns="91425" tIns="45700" rIns="91425" bIns="45700" anchor="t" anchorCtr="0">
            <a:noAutofit/>
          </a:bodyPr>
          <a:lstStyle/>
          <a:p>
            <a:pPr>
              <a:buSzPct val="25000"/>
            </a:pPr>
            <a:r>
              <a:rPr lang="en">
                <a:solidFill>
                  <a:schemeClr val="dk1"/>
                </a:solidFill>
                <a:latin typeface="Calibri"/>
                <a:ea typeface="Calibri"/>
                <a:cs typeface="Calibri"/>
                <a:sym typeface="Calibri"/>
              </a:rPr>
              <a:t>Upper Taylor</a:t>
            </a:r>
          </a:p>
        </p:txBody>
      </p:sp>
      <p:sp>
        <p:nvSpPr>
          <p:cNvPr id="555" name="Shape 555"/>
          <p:cNvSpPr txBox="1"/>
          <p:nvPr/>
        </p:nvSpPr>
        <p:spPr>
          <a:xfrm>
            <a:off x="5105400" y="3254015"/>
            <a:ext cx="1156534" cy="369332"/>
          </a:xfrm>
          <a:prstGeom prst="rect">
            <a:avLst/>
          </a:prstGeom>
          <a:noFill/>
          <a:ln>
            <a:noFill/>
          </a:ln>
        </p:spPr>
        <p:txBody>
          <a:bodyPr lIns="91425" tIns="45700" rIns="91425" bIns="45700" anchor="t" anchorCtr="0">
            <a:noAutofit/>
          </a:bodyPr>
          <a:lstStyle/>
          <a:p>
            <a:pPr>
              <a:buSzPct val="25000"/>
            </a:pPr>
            <a:r>
              <a:rPr lang="en" dirty="0">
                <a:solidFill>
                  <a:schemeClr val="dk1"/>
                </a:solidFill>
                <a:latin typeface="Calibri"/>
                <a:ea typeface="Calibri"/>
                <a:cs typeface="Calibri"/>
                <a:sym typeface="Calibri"/>
              </a:rPr>
              <a:t>West Elks</a:t>
            </a:r>
          </a:p>
        </p:txBody>
      </p:sp>
      <p:sp>
        <p:nvSpPr>
          <p:cNvPr id="12" name="Title 1"/>
          <p:cNvSpPr>
            <a:spLocks noGrp="1"/>
          </p:cNvSpPr>
          <p:nvPr>
            <p:ph type="title"/>
          </p:nvPr>
        </p:nvSpPr>
        <p:spPr/>
        <p:txBody>
          <a:bodyPr>
            <a:normAutofit/>
          </a:bodyPr>
          <a:lstStyle/>
          <a:p>
            <a:r>
              <a:rPr lang="en-US" dirty="0"/>
              <a:t>Scales of Assessment</a:t>
            </a:r>
          </a:p>
        </p:txBody>
      </p:sp>
    </p:spTree>
    <p:extLst>
      <p:ext uri="{BB962C8B-B14F-4D97-AF65-F5344CB8AC3E}">
        <p14:creationId xmlns:p14="http://schemas.microsoft.com/office/powerpoint/2010/main" val="2488740683"/>
      </p:ext>
    </p:extLst>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7" name="Content Placeholder 6"/>
          <p:cNvSpPr>
            <a:spLocks noGrp="1"/>
          </p:cNvSpPr>
          <p:nvPr>
            <p:ph idx="1"/>
          </p:nvPr>
        </p:nvSpPr>
        <p:spPr/>
        <p:txBody>
          <a:bodyPr/>
          <a:lstStyle/>
          <a:p>
            <a:r>
              <a:rPr lang="en" b="1" dirty="0">
                <a:solidFill>
                  <a:schemeClr val="dk1"/>
                </a:solidFill>
                <a:ea typeface="Calibri"/>
                <a:cs typeface="Calibri"/>
                <a:sym typeface="Calibri"/>
              </a:rPr>
              <a:t>Aquatic Values</a:t>
            </a:r>
            <a:br>
              <a:rPr lang="en" b="1" dirty="0">
                <a:solidFill>
                  <a:schemeClr val="dk1"/>
                </a:solidFill>
                <a:ea typeface="Calibri"/>
                <a:cs typeface="Calibri"/>
                <a:sym typeface="Calibri"/>
              </a:rPr>
            </a:br>
            <a:r>
              <a:rPr lang="en" dirty="0">
                <a:solidFill>
                  <a:srgbClr val="0000FF"/>
                </a:solidFill>
                <a:ea typeface="Calibri"/>
                <a:cs typeface="Calibri"/>
                <a:sym typeface="Calibri"/>
              </a:rPr>
              <a:t>Water Uses</a:t>
            </a:r>
            <a:br>
              <a:rPr lang="en" dirty="0">
                <a:solidFill>
                  <a:srgbClr val="0000FF"/>
                </a:solidFill>
                <a:ea typeface="Calibri"/>
                <a:cs typeface="Calibri"/>
                <a:sym typeface="Calibri"/>
              </a:rPr>
            </a:br>
            <a:r>
              <a:rPr lang="en" dirty="0">
                <a:solidFill>
                  <a:srgbClr val="0000FF"/>
                </a:solidFill>
                <a:ea typeface="Calibri"/>
                <a:cs typeface="Calibri"/>
                <a:sym typeface="Calibri"/>
              </a:rPr>
              <a:t>Infrastructure</a:t>
            </a:r>
            <a:br>
              <a:rPr lang="en" dirty="0">
                <a:solidFill>
                  <a:srgbClr val="0000FF"/>
                </a:solidFill>
                <a:ea typeface="Calibri"/>
                <a:cs typeface="Calibri"/>
                <a:sym typeface="Calibri"/>
              </a:rPr>
            </a:br>
            <a:r>
              <a:rPr lang="en" dirty="0">
                <a:solidFill>
                  <a:srgbClr val="0000FF"/>
                </a:solidFill>
                <a:ea typeface="Calibri"/>
                <a:cs typeface="Calibri"/>
                <a:sym typeface="Calibri"/>
              </a:rPr>
              <a:t>Species &amp; Habitats</a:t>
            </a:r>
            <a:endParaRPr lang="en-US" dirty="0"/>
          </a:p>
        </p:txBody>
      </p:sp>
      <p:sp>
        <p:nvSpPr>
          <p:cNvPr id="562" name="Shape 562"/>
          <p:cNvSpPr/>
          <p:nvPr/>
        </p:nvSpPr>
        <p:spPr>
          <a:xfrm>
            <a:off x="6096001" y="3429001"/>
            <a:ext cx="4571999" cy="3428999"/>
          </a:xfrm>
          <a:prstGeom prst="rect">
            <a:avLst/>
          </a:prstGeom>
          <a:blipFill>
            <a:blip r:embed="rId3"/>
            <a:stretch>
              <a:fillRect/>
            </a:stretch>
          </a:blipFill>
        </p:spPr>
      </p:sp>
      <p:sp>
        <p:nvSpPr>
          <p:cNvPr id="6" name="Title 5"/>
          <p:cNvSpPr>
            <a:spLocks noGrp="1"/>
          </p:cNvSpPr>
          <p:nvPr>
            <p:ph type="title"/>
          </p:nvPr>
        </p:nvSpPr>
        <p:spPr/>
        <p:txBody>
          <a:bodyPr/>
          <a:lstStyle/>
          <a:p>
            <a:r>
              <a:rPr lang="de-DE" dirty="0"/>
              <a:t>Aquatic Values</a:t>
            </a:r>
            <a:endParaRPr lang="en-US" dirty="0"/>
          </a:p>
        </p:txBody>
      </p:sp>
      <p:sp>
        <p:nvSpPr>
          <p:cNvPr id="564" name="Shape 564"/>
          <p:cNvSpPr/>
          <p:nvPr/>
        </p:nvSpPr>
        <p:spPr>
          <a:xfrm>
            <a:off x="1537488" y="74736"/>
            <a:ext cx="4569852" cy="3354265"/>
          </a:xfrm>
          <a:prstGeom prst="rect">
            <a:avLst/>
          </a:prstGeom>
          <a:blipFill>
            <a:blip r:embed="rId4"/>
            <a:stretch>
              <a:fillRect/>
            </a:stretch>
          </a:blipFill>
        </p:spPr>
      </p:sp>
      <p:sp>
        <p:nvSpPr>
          <p:cNvPr id="566" name="Shape 566"/>
          <p:cNvSpPr/>
          <p:nvPr/>
        </p:nvSpPr>
        <p:spPr>
          <a:xfrm>
            <a:off x="1524001" y="3429000"/>
            <a:ext cx="4571999" cy="3429000"/>
          </a:xfrm>
          <a:prstGeom prst="rect">
            <a:avLst/>
          </a:prstGeom>
          <a:blipFill>
            <a:blip r:embed="rId5"/>
            <a:stretch>
              <a:fillRect/>
            </a:stretch>
          </a:blipFill>
        </p:spPr>
      </p:sp>
      <p:sp>
        <p:nvSpPr>
          <p:cNvPr id="568" name="Shape 568"/>
          <p:cNvSpPr txBox="1"/>
          <p:nvPr/>
        </p:nvSpPr>
        <p:spPr>
          <a:xfrm>
            <a:off x="4495800" y="2971801"/>
            <a:ext cx="1447800" cy="400109"/>
          </a:xfrm>
          <a:prstGeom prst="rect">
            <a:avLst/>
          </a:prstGeom>
          <a:noFill/>
          <a:ln>
            <a:noFill/>
          </a:ln>
        </p:spPr>
        <p:txBody>
          <a:bodyPr lIns="91425" tIns="45700" rIns="91425" bIns="45700" anchor="t" anchorCtr="0">
            <a:noAutofit/>
          </a:bodyPr>
          <a:lstStyle/>
          <a:p>
            <a:pPr>
              <a:buSzPct val="25000"/>
            </a:pPr>
            <a:r>
              <a:rPr lang="en" sz="2000" dirty="0">
                <a:solidFill>
                  <a:schemeClr val="dk2"/>
                </a:solidFill>
                <a:latin typeface="Calibri"/>
                <a:ea typeface="Calibri"/>
                <a:cs typeface="Calibri"/>
                <a:sym typeface="Calibri"/>
              </a:rPr>
              <a:t>Water Uses</a:t>
            </a:r>
          </a:p>
        </p:txBody>
      </p:sp>
      <p:sp>
        <p:nvSpPr>
          <p:cNvPr id="569" name="Shape 569"/>
          <p:cNvSpPr txBox="1"/>
          <p:nvPr/>
        </p:nvSpPr>
        <p:spPr>
          <a:xfrm>
            <a:off x="4343399" y="6429173"/>
            <a:ext cx="1752600" cy="400109"/>
          </a:xfrm>
          <a:prstGeom prst="rect">
            <a:avLst/>
          </a:prstGeom>
          <a:noFill/>
          <a:ln>
            <a:noFill/>
          </a:ln>
        </p:spPr>
        <p:txBody>
          <a:bodyPr lIns="91425" tIns="45700" rIns="91425" bIns="45700" anchor="t" anchorCtr="0">
            <a:noAutofit/>
          </a:bodyPr>
          <a:lstStyle/>
          <a:p>
            <a:pPr>
              <a:buSzPct val="25000"/>
            </a:pPr>
            <a:r>
              <a:rPr lang="en" sz="2000" dirty="0">
                <a:solidFill>
                  <a:schemeClr val="dk2"/>
                </a:solidFill>
                <a:latin typeface="Calibri"/>
                <a:ea typeface="Calibri"/>
                <a:cs typeface="Calibri"/>
                <a:sym typeface="Calibri"/>
              </a:rPr>
              <a:t>Infrastructure</a:t>
            </a:r>
          </a:p>
        </p:txBody>
      </p:sp>
      <p:sp>
        <p:nvSpPr>
          <p:cNvPr id="570" name="Shape 570"/>
          <p:cNvSpPr txBox="1"/>
          <p:nvPr/>
        </p:nvSpPr>
        <p:spPr>
          <a:xfrm>
            <a:off x="8686801" y="6457890"/>
            <a:ext cx="1981199" cy="400109"/>
          </a:xfrm>
          <a:prstGeom prst="rect">
            <a:avLst/>
          </a:prstGeom>
          <a:noFill/>
          <a:ln>
            <a:noFill/>
          </a:ln>
        </p:spPr>
        <p:txBody>
          <a:bodyPr lIns="91425" tIns="45700" rIns="91425" bIns="45700" anchor="t" anchorCtr="0">
            <a:noAutofit/>
          </a:bodyPr>
          <a:lstStyle/>
          <a:p>
            <a:pPr>
              <a:buSzPct val="25000"/>
            </a:pPr>
            <a:r>
              <a:rPr lang="en" sz="2000">
                <a:solidFill>
                  <a:schemeClr val="dk2"/>
                </a:solidFill>
                <a:latin typeface="Calibri"/>
                <a:ea typeface="Calibri"/>
                <a:cs typeface="Calibri"/>
                <a:sym typeface="Calibri"/>
              </a:rPr>
              <a:t>Species/Habitat</a:t>
            </a:r>
          </a:p>
        </p:txBody>
      </p:sp>
      <p:sp>
        <p:nvSpPr>
          <p:cNvPr id="8" name="TextBox 7"/>
          <p:cNvSpPr txBox="1"/>
          <p:nvPr/>
        </p:nvSpPr>
        <p:spPr>
          <a:xfrm>
            <a:off x="6454609" y="663477"/>
            <a:ext cx="4560660" cy="2308324"/>
          </a:xfrm>
          <a:prstGeom prst="rect">
            <a:avLst/>
          </a:prstGeom>
          <a:noFill/>
        </p:spPr>
        <p:txBody>
          <a:bodyPr wrap="square" rtlCol="0">
            <a:spAutoFit/>
          </a:bodyPr>
          <a:lstStyle/>
          <a:p>
            <a:r>
              <a:rPr lang="en" sz="3600" b="1" dirty="0">
                <a:solidFill>
                  <a:schemeClr val="dk1"/>
                </a:solidFill>
                <a:ea typeface="Calibri"/>
                <a:cs typeface="Calibri"/>
                <a:sym typeface="Calibri"/>
              </a:rPr>
              <a:t>Aquatic Values</a:t>
            </a:r>
            <a:br>
              <a:rPr lang="en" sz="3600" b="1" dirty="0">
                <a:solidFill>
                  <a:schemeClr val="dk1"/>
                </a:solidFill>
                <a:ea typeface="Calibri"/>
                <a:cs typeface="Calibri"/>
                <a:sym typeface="Calibri"/>
              </a:rPr>
            </a:br>
            <a:r>
              <a:rPr lang="en" sz="3600" dirty="0">
                <a:solidFill>
                  <a:srgbClr val="0000FF"/>
                </a:solidFill>
                <a:ea typeface="Calibri"/>
                <a:cs typeface="Calibri"/>
                <a:sym typeface="Calibri"/>
              </a:rPr>
              <a:t>Water Uses</a:t>
            </a:r>
            <a:br>
              <a:rPr lang="en" sz="3600" dirty="0">
                <a:solidFill>
                  <a:srgbClr val="0000FF"/>
                </a:solidFill>
                <a:ea typeface="Calibri"/>
                <a:cs typeface="Calibri"/>
                <a:sym typeface="Calibri"/>
              </a:rPr>
            </a:br>
            <a:r>
              <a:rPr lang="en" sz="3600" dirty="0">
                <a:solidFill>
                  <a:srgbClr val="0000FF"/>
                </a:solidFill>
                <a:ea typeface="Calibri"/>
                <a:cs typeface="Calibri"/>
                <a:sym typeface="Calibri"/>
              </a:rPr>
              <a:t>Infrastructure</a:t>
            </a:r>
            <a:br>
              <a:rPr lang="en" sz="3600" dirty="0">
                <a:solidFill>
                  <a:srgbClr val="0000FF"/>
                </a:solidFill>
                <a:ea typeface="Calibri"/>
                <a:cs typeface="Calibri"/>
                <a:sym typeface="Calibri"/>
              </a:rPr>
            </a:br>
            <a:r>
              <a:rPr lang="en" sz="3600" dirty="0">
                <a:solidFill>
                  <a:srgbClr val="0000FF"/>
                </a:solidFill>
                <a:ea typeface="Calibri"/>
                <a:cs typeface="Calibri"/>
                <a:sym typeface="Calibri"/>
              </a:rPr>
              <a:t>Species &amp; Habitats</a:t>
            </a:r>
            <a:endParaRPr lang="en-US" sz="3600" dirty="0"/>
          </a:p>
        </p:txBody>
      </p:sp>
    </p:spTree>
    <p:extLst>
      <p:ext uri="{BB962C8B-B14F-4D97-AF65-F5344CB8AC3E}">
        <p14:creationId xmlns:p14="http://schemas.microsoft.com/office/powerpoint/2010/main" val="2857845400"/>
      </p:ext>
    </p:extLst>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7" name="Shape 577"/>
          <p:cNvSpPr>
            <a:spLocks noChangeAspect="1"/>
          </p:cNvSpPr>
          <p:nvPr/>
        </p:nvSpPr>
        <p:spPr>
          <a:xfrm>
            <a:off x="1266600" y="190813"/>
            <a:ext cx="10868250" cy="6501669"/>
          </a:xfrm>
          <a:prstGeom prst="rect">
            <a:avLst/>
          </a:prstGeom>
          <a:blipFill>
            <a:blip r:embed="rId3"/>
            <a:stretch>
              <a:fillRect/>
            </a:stretch>
          </a:blipFill>
        </p:spPr>
      </p:sp>
      <p:sp>
        <p:nvSpPr>
          <p:cNvPr id="2" name="Title 1"/>
          <p:cNvSpPr>
            <a:spLocks noGrp="1"/>
          </p:cNvSpPr>
          <p:nvPr>
            <p:ph type="title"/>
          </p:nvPr>
        </p:nvSpPr>
        <p:spPr/>
        <p:txBody>
          <a:bodyPr/>
          <a:lstStyle/>
          <a:p>
            <a:r>
              <a:rPr lang="en-US" dirty="0"/>
              <a:t>Exposure</a:t>
            </a:r>
          </a:p>
        </p:txBody>
      </p:sp>
    </p:spTree>
    <p:extLst>
      <p:ext uri="{BB962C8B-B14F-4D97-AF65-F5344CB8AC3E}">
        <p14:creationId xmlns:p14="http://schemas.microsoft.com/office/powerpoint/2010/main" val="553776239"/>
      </p:ext>
    </p:extLst>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584" name="Shape 584"/>
          <p:cNvSpPr>
            <a:spLocks noChangeAspect="1"/>
          </p:cNvSpPr>
          <p:nvPr/>
        </p:nvSpPr>
        <p:spPr>
          <a:xfrm>
            <a:off x="1809750" y="108681"/>
            <a:ext cx="9888299" cy="6694908"/>
          </a:xfrm>
          <a:prstGeom prst="rect">
            <a:avLst/>
          </a:prstGeom>
          <a:blipFill>
            <a:blip r:embed="rId3"/>
            <a:srcRect/>
            <a:stretch>
              <a:fillRect/>
            </a:stretch>
          </a:blipFill>
        </p:spPr>
      </p:sp>
      <p:sp>
        <p:nvSpPr>
          <p:cNvPr id="2" name="Title 1"/>
          <p:cNvSpPr>
            <a:spLocks noGrp="1"/>
          </p:cNvSpPr>
          <p:nvPr>
            <p:ph type="title"/>
          </p:nvPr>
        </p:nvSpPr>
        <p:spPr/>
        <p:txBody>
          <a:bodyPr/>
          <a:lstStyle/>
          <a:p>
            <a:r>
              <a:rPr lang="en-US" dirty="0"/>
              <a:t>Exposure – Aridity Index</a:t>
            </a:r>
          </a:p>
        </p:txBody>
      </p:sp>
    </p:spTree>
    <p:extLst>
      <p:ext uri="{BB962C8B-B14F-4D97-AF65-F5344CB8AC3E}">
        <p14:creationId xmlns:p14="http://schemas.microsoft.com/office/powerpoint/2010/main" val="342293156"/>
      </p:ext>
    </p:extLst>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1" name="Shape 591"/>
          <p:cNvSpPr/>
          <p:nvPr/>
        </p:nvSpPr>
        <p:spPr>
          <a:xfrm>
            <a:off x="2286000" y="1066800"/>
            <a:ext cx="7772400" cy="5791198"/>
          </a:xfrm>
          <a:prstGeom prst="rect">
            <a:avLst/>
          </a:prstGeom>
          <a:blipFill>
            <a:blip r:embed="rId3"/>
            <a:stretch>
              <a:fillRect/>
            </a:stretch>
          </a:blipFill>
        </p:spPr>
      </p:sp>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a:t>Exposure ranking</a:t>
            </a:r>
          </a:p>
        </p:txBody>
      </p:sp>
    </p:spTree>
    <p:extLst>
      <p:ext uri="{BB962C8B-B14F-4D97-AF65-F5344CB8AC3E}">
        <p14:creationId xmlns:p14="http://schemas.microsoft.com/office/powerpoint/2010/main" val="2018074898"/>
      </p:ext>
    </p:extLst>
  </p:cSld>
  <p:clrMapOvr>
    <a:masterClrMapping/>
  </p:clrMapOvr>
  <p:transition spd="slow">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Shape 598"/>
          <p:cNvSpPr/>
          <p:nvPr/>
        </p:nvSpPr>
        <p:spPr>
          <a:xfrm>
            <a:off x="1524000" y="1"/>
            <a:ext cx="4572000" cy="3428999"/>
          </a:xfrm>
          <a:prstGeom prst="rect">
            <a:avLst/>
          </a:prstGeom>
          <a:blipFill>
            <a:blip r:embed="rId3"/>
            <a:stretch>
              <a:fillRect/>
            </a:stretch>
          </a:blipFill>
        </p:spPr>
      </p:sp>
      <p:sp>
        <p:nvSpPr>
          <p:cNvPr id="600" name="Shape 600"/>
          <p:cNvSpPr/>
          <p:nvPr/>
        </p:nvSpPr>
        <p:spPr>
          <a:xfrm>
            <a:off x="1524000" y="3429001"/>
            <a:ext cx="4572000" cy="3428999"/>
          </a:xfrm>
          <a:prstGeom prst="rect">
            <a:avLst/>
          </a:prstGeom>
          <a:blipFill>
            <a:blip r:embed="rId4"/>
            <a:stretch>
              <a:fillRect/>
            </a:stretch>
          </a:blipFill>
        </p:spPr>
      </p:sp>
      <p:sp>
        <p:nvSpPr>
          <p:cNvPr id="602" name="Shape 602"/>
          <p:cNvSpPr txBox="1"/>
          <p:nvPr/>
        </p:nvSpPr>
        <p:spPr>
          <a:xfrm>
            <a:off x="1524000" y="3048000"/>
            <a:ext cx="4572000" cy="369332"/>
          </a:xfrm>
          <a:prstGeom prst="rect">
            <a:avLst/>
          </a:prstGeom>
          <a:noFill/>
          <a:ln>
            <a:noFill/>
          </a:ln>
        </p:spPr>
        <p:txBody>
          <a:bodyPr lIns="91425" tIns="45700" rIns="91425" bIns="45700" anchor="t" anchorCtr="0">
            <a:noAutofit/>
          </a:bodyPr>
          <a:lstStyle/>
          <a:p>
            <a:pPr>
              <a:buSzPct val="25000"/>
            </a:pPr>
            <a:r>
              <a:rPr lang="en">
                <a:solidFill>
                  <a:schemeClr val="dk2"/>
                </a:solidFill>
                <a:latin typeface="Calibri"/>
                <a:ea typeface="Calibri"/>
                <a:cs typeface="Calibri"/>
                <a:sym typeface="Calibri"/>
              </a:rPr>
              <a:t>Erosion / Sediment Production </a:t>
            </a:r>
            <a:r>
              <a:rPr lang="en">
                <a:solidFill>
                  <a:srgbClr val="00B0F0"/>
                </a:solidFill>
                <a:latin typeface="Calibri"/>
                <a:ea typeface="Calibri"/>
                <a:cs typeface="Calibri"/>
                <a:sym typeface="Calibri"/>
              </a:rPr>
              <a:t>(Sensitivity)</a:t>
            </a:r>
          </a:p>
        </p:txBody>
      </p:sp>
      <p:sp>
        <p:nvSpPr>
          <p:cNvPr id="603" name="Shape 603"/>
          <p:cNvSpPr txBox="1"/>
          <p:nvPr/>
        </p:nvSpPr>
        <p:spPr>
          <a:xfrm>
            <a:off x="1524000" y="6488667"/>
            <a:ext cx="3123546" cy="369332"/>
          </a:xfrm>
          <a:prstGeom prst="rect">
            <a:avLst/>
          </a:prstGeom>
          <a:noFill/>
          <a:ln>
            <a:noFill/>
          </a:ln>
        </p:spPr>
        <p:txBody>
          <a:bodyPr lIns="91425" tIns="45700" rIns="91425" bIns="45700" anchor="t" anchorCtr="0">
            <a:noAutofit/>
          </a:bodyPr>
          <a:lstStyle/>
          <a:p>
            <a:pPr>
              <a:buSzPct val="25000"/>
            </a:pPr>
            <a:r>
              <a:rPr lang="en">
                <a:solidFill>
                  <a:schemeClr val="dk2"/>
                </a:solidFill>
                <a:latin typeface="Calibri"/>
                <a:ea typeface="Calibri"/>
                <a:cs typeface="Calibri"/>
                <a:sym typeface="Calibri"/>
              </a:rPr>
              <a:t>Runoff Response </a:t>
            </a:r>
            <a:r>
              <a:rPr lang="en">
                <a:solidFill>
                  <a:srgbClr val="00B0F0"/>
                </a:solidFill>
                <a:latin typeface="Calibri"/>
                <a:ea typeface="Calibri"/>
                <a:cs typeface="Calibri"/>
                <a:sym typeface="Calibri"/>
              </a:rPr>
              <a:t>(Sensitivity)</a:t>
            </a:r>
          </a:p>
        </p:txBody>
      </p:sp>
      <p:sp>
        <p:nvSpPr>
          <p:cNvPr id="604" name="Shape 604"/>
          <p:cNvSpPr/>
          <p:nvPr/>
        </p:nvSpPr>
        <p:spPr>
          <a:xfrm>
            <a:off x="6096000" y="3429001"/>
            <a:ext cx="4572000" cy="3428999"/>
          </a:xfrm>
          <a:prstGeom prst="rect">
            <a:avLst/>
          </a:prstGeom>
          <a:blipFill>
            <a:blip r:embed="rId5"/>
            <a:stretch>
              <a:fillRect/>
            </a:stretch>
          </a:blipFill>
        </p:spPr>
      </p:sp>
      <p:sp>
        <p:nvSpPr>
          <p:cNvPr id="605" name="Shape 605"/>
          <p:cNvSpPr txBox="1"/>
          <p:nvPr/>
        </p:nvSpPr>
        <p:spPr>
          <a:xfrm>
            <a:off x="6096001" y="6553200"/>
            <a:ext cx="2227341" cy="369332"/>
          </a:xfrm>
          <a:prstGeom prst="rect">
            <a:avLst/>
          </a:prstGeom>
          <a:noFill/>
          <a:ln>
            <a:noFill/>
          </a:ln>
        </p:spPr>
        <p:txBody>
          <a:bodyPr lIns="91425" tIns="45700" rIns="91425" bIns="45700" anchor="t" anchorCtr="0">
            <a:noAutofit/>
          </a:bodyPr>
          <a:lstStyle/>
          <a:p>
            <a:pPr>
              <a:buSzPct val="25000"/>
            </a:pPr>
            <a:r>
              <a:rPr lang="en">
                <a:solidFill>
                  <a:schemeClr val="dk2"/>
                </a:solidFill>
                <a:latin typeface="Calibri"/>
                <a:ea typeface="Calibri"/>
                <a:cs typeface="Calibri"/>
                <a:sym typeface="Calibri"/>
              </a:rPr>
              <a:t>Activities </a:t>
            </a:r>
            <a:r>
              <a:rPr lang="en">
                <a:solidFill>
                  <a:srgbClr val="00B0F0"/>
                </a:solidFill>
                <a:latin typeface="Calibri"/>
                <a:ea typeface="Calibri"/>
                <a:cs typeface="Calibri"/>
                <a:sym typeface="Calibri"/>
              </a:rPr>
              <a:t>(Stressors)</a:t>
            </a:r>
          </a:p>
        </p:txBody>
      </p:sp>
      <p:sp>
        <p:nvSpPr>
          <p:cNvPr id="606" name="Shape 606"/>
          <p:cNvSpPr txBox="1"/>
          <p:nvPr/>
        </p:nvSpPr>
        <p:spPr>
          <a:xfrm>
            <a:off x="6400800" y="1295401"/>
            <a:ext cx="4013476" cy="768521"/>
          </a:xfrm>
          <a:prstGeom prst="rect">
            <a:avLst/>
          </a:prstGeom>
          <a:noFill/>
          <a:ln>
            <a:noFill/>
          </a:ln>
        </p:spPr>
        <p:txBody>
          <a:bodyPr lIns="0" tIns="45700" rIns="0" bIns="0" anchor="b" anchorCtr="0">
            <a:noAutofit/>
          </a:bodyPr>
          <a:lstStyle/>
          <a:p>
            <a:pPr>
              <a:buClr>
                <a:schemeClr val="dk1"/>
              </a:buClr>
              <a:buSzPct val="25000"/>
            </a:pPr>
            <a:r>
              <a:rPr lang="en" sz="2700" b="1" dirty="0">
                <a:solidFill>
                  <a:schemeClr val="dk2"/>
                </a:solidFill>
                <a:latin typeface="Calibri"/>
                <a:ea typeface="Calibri"/>
                <a:cs typeface="Calibri"/>
                <a:sym typeface="Calibri"/>
              </a:rPr>
              <a:t>Watershed Risk</a:t>
            </a:r>
            <a:r>
              <a:rPr lang="en" sz="2700" dirty="0">
                <a:solidFill>
                  <a:schemeClr val="dk2"/>
                </a:solidFill>
                <a:latin typeface="Calibri"/>
                <a:ea typeface="Calibri"/>
                <a:cs typeface="Calibri"/>
                <a:sym typeface="Calibri"/>
              </a:rPr>
              <a:t> - </a:t>
            </a:r>
            <a:r>
              <a:rPr lang="en" sz="2700" dirty="0">
                <a:solidFill>
                  <a:schemeClr val="accent3"/>
                </a:solidFill>
                <a:latin typeface="Calibri"/>
                <a:ea typeface="Calibri"/>
                <a:cs typeface="Calibri"/>
                <a:sym typeface="Calibri"/>
              </a:rPr>
              <a:t>Sensitivity                     &amp; Stressors</a:t>
            </a:r>
          </a:p>
        </p:txBody>
      </p:sp>
    </p:spTree>
    <p:extLst>
      <p:ext uri="{BB962C8B-B14F-4D97-AF65-F5344CB8AC3E}">
        <p14:creationId xmlns:p14="http://schemas.microsoft.com/office/powerpoint/2010/main" val="2903260175"/>
      </p:ext>
    </p:extLst>
  </p:cSld>
  <p:clrMapOvr>
    <a:masterClrMapping/>
  </p:clrMapOvr>
  <p:transition spd="slow">
    <p:cu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Shape 612"/>
          <p:cNvSpPr txBox="1">
            <a:spLocks noGrp="1"/>
          </p:cNvSpPr>
          <p:nvPr>
            <p:ph type="title" idx="4294967295"/>
          </p:nvPr>
        </p:nvSpPr>
        <p:spPr>
          <a:xfrm>
            <a:off x="6019799" y="904446"/>
            <a:ext cx="4114800" cy="1524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en" sz="2700" b="1" dirty="0">
                <a:solidFill>
                  <a:schemeClr val="accent1">
                    <a:lumMod val="50000"/>
                  </a:schemeClr>
                </a:solidFill>
                <a:latin typeface="Calibri"/>
                <a:ea typeface="Calibri"/>
                <a:cs typeface="Calibri"/>
                <a:sym typeface="Calibri"/>
              </a:rPr>
              <a:t>Watershed Risk </a:t>
            </a:r>
            <a:r>
              <a:rPr lang="en" sz="2700" b="1" dirty="0">
                <a:solidFill>
                  <a:schemeClr val="accent3"/>
                </a:solidFill>
                <a:latin typeface="Calibri"/>
                <a:ea typeface="Calibri"/>
                <a:cs typeface="Calibri"/>
                <a:sym typeface="Calibri"/>
              </a:rPr>
              <a:t>– </a:t>
            </a:r>
            <a:r>
              <a:rPr lang="en" sz="2700" dirty="0">
                <a:solidFill>
                  <a:schemeClr val="accent3"/>
                </a:solidFill>
                <a:latin typeface="Calibri"/>
                <a:ea typeface="Calibri"/>
                <a:cs typeface="Calibri"/>
                <a:sym typeface="Calibri"/>
              </a:rPr>
              <a:t>Ranking</a:t>
            </a:r>
          </a:p>
        </p:txBody>
      </p:sp>
      <p:sp>
        <p:nvSpPr>
          <p:cNvPr id="613" name="Shape 613"/>
          <p:cNvSpPr/>
          <p:nvPr/>
        </p:nvSpPr>
        <p:spPr>
          <a:xfrm>
            <a:off x="1637397" y="21140"/>
            <a:ext cx="4267199" cy="2702560"/>
          </a:xfrm>
          <a:prstGeom prst="rect">
            <a:avLst/>
          </a:prstGeom>
          <a:blipFill>
            <a:blip r:embed="rId3"/>
            <a:stretch>
              <a:fillRect/>
            </a:stretch>
          </a:blipFill>
        </p:spPr>
      </p:sp>
      <p:sp>
        <p:nvSpPr>
          <p:cNvPr id="615" name="Shape 615"/>
          <p:cNvSpPr/>
          <p:nvPr/>
        </p:nvSpPr>
        <p:spPr>
          <a:xfrm>
            <a:off x="1524000" y="2667000"/>
            <a:ext cx="4572000" cy="4191000"/>
          </a:xfrm>
          <a:prstGeom prst="rect">
            <a:avLst/>
          </a:prstGeom>
          <a:blipFill>
            <a:blip r:embed="rId4"/>
            <a:stretch>
              <a:fillRect/>
            </a:stretch>
          </a:blipFill>
        </p:spPr>
      </p:sp>
      <p:sp>
        <p:nvSpPr>
          <p:cNvPr id="616" name="Shape 616"/>
          <p:cNvSpPr/>
          <p:nvPr/>
        </p:nvSpPr>
        <p:spPr>
          <a:xfrm>
            <a:off x="6096001" y="2667001"/>
            <a:ext cx="4571999" cy="4190999"/>
          </a:xfrm>
          <a:prstGeom prst="rect">
            <a:avLst/>
          </a:prstGeom>
          <a:blipFill>
            <a:blip r:embed="rId5"/>
            <a:stretch>
              <a:fillRect/>
            </a:stretch>
          </a:blipFill>
        </p:spPr>
      </p:sp>
      <p:sp>
        <p:nvSpPr>
          <p:cNvPr id="617" name="Shape 617"/>
          <p:cNvSpPr txBox="1"/>
          <p:nvPr/>
        </p:nvSpPr>
        <p:spPr>
          <a:xfrm>
            <a:off x="3886201" y="6477000"/>
            <a:ext cx="2133599" cy="381000"/>
          </a:xfrm>
          <a:prstGeom prst="rect">
            <a:avLst/>
          </a:prstGeom>
          <a:noFill/>
          <a:ln>
            <a:noFill/>
          </a:ln>
        </p:spPr>
        <p:txBody>
          <a:bodyPr lIns="91425" tIns="45700" rIns="91425" bIns="45700" anchor="t" anchorCtr="0">
            <a:noAutofit/>
          </a:bodyPr>
          <a:lstStyle/>
          <a:p>
            <a:pPr marL="274320" indent="-274320">
              <a:spcBef>
                <a:spcPts val="400"/>
              </a:spcBef>
              <a:buSzPct val="25000"/>
            </a:pPr>
            <a:r>
              <a:rPr lang="en" sz="2000">
                <a:solidFill>
                  <a:schemeClr val="dk1"/>
                </a:solidFill>
                <a:latin typeface="Calibri"/>
                <a:ea typeface="Calibri"/>
                <a:cs typeface="Calibri"/>
                <a:sym typeface="Calibri"/>
              </a:rPr>
              <a:t>Erosion X Stressors</a:t>
            </a:r>
          </a:p>
        </p:txBody>
      </p:sp>
      <p:sp>
        <p:nvSpPr>
          <p:cNvPr id="618" name="Shape 618"/>
          <p:cNvSpPr txBox="1"/>
          <p:nvPr/>
        </p:nvSpPr>
        <p:spPr>
          <a:xfrm>
            <a:off x="8534401" y="6477000"/>
            <a:ext cx="2133599" cy="381000"/>
          </a:xfrm>
          <a:prstGeom prst="rect">
            <a:avLst/>
          </a:prstGeom>
          <a:noFill/>
          <a:ln>
            <a:noFill/>
          </a:ln>
        </p:spPr>
        <p:txBody>
          <a:bodyPr lIns="91425" tIns="45700" rIns="91425" bIns="45700" anchor="t" anchorCtr="0">
            <a:noAutofit/>
          </a:bodyPr>
          <a:lstStyle/>
          <a:p>
            <a:pPr marL="274320" indent="-274320">
              <a:spcBef>
                <a:spcPts val="400"/>
              </a:spcBef>
              <a:buSzPct val="25000"/>
            </a:pPr>
            <a:r>
              <a:rPr lang="en" sz="2000">
                <a:solidFill>
                  <a:schemeClr val="dk1"/>
                </a:solidFill>
                <a:latin typeface="Calibri"/>
                <a:ea typeface="Calibri"/>
                <a:cs typeface="Calibri"/>
                <a:sym typeface="Calibri"/>
              </a:rPr>
              <a:t>Runoff  X Stressors</a:t>
            </a:r>
          </a:p>
        </p:txBody>
      </p:sp>
    </p:spTree>
    <p:extLst>
      <p:ext uri="{BB962C8B-B14F-4D97-AF65-F5344CB8AC3E}">
        <p14:creationId xmlns:p14="http://schemas.microsoft.com/office/powerpoint/2010/main" val="1439210744"/>
      </p:ext>
    </p:extLst>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Shape 624"/>
          <p:cNvSpPr txBox="1">
            <a:spLocks noGrp="1"/>
          </p:cNvSpPr>
          <p:nvPr>
            <p:ph type="title" idx="4294967295"/>
          </p:nvPr>
        </p:nvSpPr>
        <p:spPr>
          <a:xfrm>
            <a:off x="6095999" y="1037450"/>
            <a:ext cx="4380716" cy="188595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en" sz="2700" b="1" dirty="0">
                <a:solidFill>
                  <a:srgbClr val="254061"/>
                </a:solidFill>
                <a:latin typeface="Calibri"/>
                <a:ea typeface="Calibri"/>
                <a:cs typeface="Calibri"/>
                <a:sym typeface="Calibri"/>
              </a:rPr>
              <a:t>Aquatic Values </a:t>
            </a:r>
            <a:br>
              <a:rPr lang="en" sz="2700" b="1" dirty="0">
                <a:solidFill>
                  <a:srgbClr val="254061"/>
                </a:solidFill>
                <a:latin typeface="Calibri"/>
                <a:ea typeface="Calibri"/>
                <a:cs typeface="Calibri"/>
                <a:sym typeface="Calibri"/>
              </a:rPr>
            </a:br>
            <a:r>
              <a:rPr lang="en" sz="2700" b="1" dirty="0">
                <a:solidFill>
                  <a:srgbClr val="254061"/>
                </a:solidFill>
                <a:latin typeface="Calibri"/>
                <a:ea typeface="Calibri"/>
                <a:cs typeface="Calibri"/>
                <a:sym typeface="Calibri"/>
              </a:rPr>
              <a:t>X Watershed Risk </a:t>
            </a:r>
            <a:r>
              <a:rPr lang="en" sz="2700" dirty="0">
                <a:solidFill>
                  <a:schemeClr val="accent3"/>
                </a:solidFill>
                <a:latin typeface="Calibri"/>
                <a:ea typeface="Calibri"/>
                <a:cs typeface="Calibri"/>
                <a:sym typeface="Calibri"/>
              </a:rPr>
              <a:t>- Ranking</a:t>
            </a:r>
          </a:p>
        </p:txBody>
      </p:sp>
      <p:sp>
        <p:nvSpPr>
          <p:cNvPr id="625" name="Shape 625"/>
          <p:cNvSpPr/>
          <p:nvPr/>
        </p:nvSpPr>
        <p:spPr>
          <a:xfrm>
            <a:off x="1885938" y="76200"/>
            <a:ext cx="3733799" cy="2895600"/>
          </a:xfrm>
          <a:prstGeom prst="rect">
            <a:avLst/>
          </a:prstGeom>
          <a:blipFill>
            <a:blip r:embed="rId3"/>
            <a:stretch>
              <a:fillRect/>
            </a:stretch>
          </a:blipFill>
        </p:spPr>
      </p:sp>
      <p:sp>
        <p:nvSpPr>
          <p:cNvPr id="627" name="Shape 627"/>
          <p:cNvSpPr/>
          <p:nvPr/>
        </p:nvSpPr>
        <p:spPr>
          <a:xfrm>
            <a:off x="1524001" y="2895601"/>
            <a:ext cx="4571999" cy="3962399"/>
          </a:xfrm>
          <a:prstGeom prst="rect">
            <a:avLst/>
          </a:prstGeom>
          <a:blipFill>
            <a:blip r:embed="rId4"/>
            <a:stretch>
              <a:fillRect/>
            </a:stretch>
          </a:blipFill>
        </p:spPr>
      </p:sp>
      <p:sp>
        <p:nvSpPr>
          <p:cNvPr id="628" name="Shape 628"/>
          <p:cNvSpPr/>
          <p:nvPr/>
        </p:nvSpPr>
        <p:spPr>
          <a:xfrm>
            <a:off x="6096001" y="2895600"/>
            <a:ext cx="4571999" cy="3962400"/>
          </a:xfrm>
          <a:prstGeom prst="rect">
            <a:avLst/>
          </a:prstGeom>
          <a:blipFill>
            <a:blip r:embed="rId5"/>
            <a:stretch>
              <a:fillRect/>
            </a:stretch>
          </a:blipFill>
        </p:spPr>
      </p:sp>
      <p:sp>
        <p:nvSpPr>
          <p:cNvPr id="629" name="Shape 629"/>
          <p:cNvSpPr txBox="1"/>
          <p:nvPr/>
        </p:nvSpPr>
        <p:spPr>
          <a:xfrm>
            <a:off x="1580700" y="2949120"/>
            <a:ext cx="3429000" cy="276998"/>
          </a:xfrm>
          <a:prstGeom prst="rect">
            <a:avLst/>
          </a:prstGeom>
          <a:solidFill>
            <a:schemeClr val="lt1"/>
          </a:solidFill>
          <a:ln>
            <a:noFill/>
          </a:ln>
        </p:spPr>
        <p:txBody>
          <a:bodyPr lIns="91425" tIns="45700" rIns="91425" bIns="45700" anchor="t" anchorCtr="0">
            <a:noAutofit/>
          </a:bodyPr>
          <a:lstStyle/>
          <a:p>
            <a:pPr>
              <a:buSzPct val="25000"/>
            </a:pPr>
            <a:r>
              <a:rPr lang="en" sz="1600" dirty="0">
                <a:solidFill>
                  <a:schemeClr val="dk1"/>
                </a:solidFill>
                <a:latin typeface="Calibri"/>
                <a:ea typeface="Calibri"/>
                <a:cs typeface="Calibri"/>
                <a:sym typeface="Calibri"/>
              </a:rPr>
              <a:t>Species/Habitats X Erosion X Stressors</a:t>
            </a:r>
          </a:p>
        </p:txBody>
      </p:sp>
      <p:sp>
        <p:nvSpPr>
          <p:cNvPr id="630" name="Shape 630"/>
          <p:cNvSpPr txBox="1"/>
          <p:nvPr/>
        </p:nvSpPr>
        <p:spPr>
          <a:xfrm>
            <a:off x="6172201" y="2923400"/>
            <a:ext cx="4038599" cy="276998"/>
          </a:xfrm>
          <a:prstGeom prst="rect">
            <a:avLst/>
          </a:prstGeom>
          <a:solidFill>
            <a:schemeClr val="lt1"/>
          </a:solidFill>
          <a:ln>
            <a:noFill/>
          </a:ln>
        </p:spPr>
        <p:txBody>
          <a:bodyPr lIns="91425" tIns="45700" rIns="91425" bIns="45700" anchor="t" anchorCtr="0">
            <a:noAutofit/>
          </a:bodyPr>
          <a:lstStyle/>
          <a:p>
            <a:pPr>
              <a:buSzPct val="25000"/>
            </a:pPr>
            <a:r>
              <a:rPr lang="en" sz="1200">
                <a:solidFill>
                  <a:schemeClr val="dk1"/>
                </a:solidFill>
                <a:latin typeface="Calibri"/>
                <a:ea typeface="Calibri"/>
                <a:cs typeface="Calibri"/>
                <a:sym typeface="Calibri"/>
              </a:rPr>
              <a:t>Species/Habitats X Runoff Response X Stressors</a:t>
            </a:r>
          </a:p>
        </p:txBody>
      </p:sp>
    </p:spTree>
    <p:extLst>
      <p:ext uri="{BB962C8B-B14F-4D97-AF65-F5344CB8AC3E}">
        <p14:creationId xmlns:p14="http://schemas.microsoft.com/office/powerpoint/2010/main" val="798421398"/>
      </p:ext>
    </p:extLst>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7" name="Shape 637"/>
          <p:cNvSpPr>
            <a:spLocks noChangeAspect="1"/>
          </p:cNvSpPr>
          <p:nvPr/>
        </p:nvSpPr>
        <p:spPr>
          <a:xfrm>
            <a:off x="1991291" y="1134000"/>
            <a:ext cx="8209421" cy="5724000"/>
          </a:xfrm>
          <a:prstGeom prst="rect">
            <a:avLst/>
          </a:prstGeom>
          <a:blipFill>
            <a:blip r:embed="rId3"/>
            <a:stretch>
              <a:fillRect/>
            </a:stretch>
          </a:blipFill>
        </p:spPr>
      </p:sp>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r>
              <a:rPr lang="en-US" dirty="0"/>
              <a:t>Vulnerability</a:t>
            </a:r>
          </a:p>
        </p:txBody>
      </p:sp>
    </p:spTree>
    <p:extLst>
      <p:ext uri="{BB962C8B-B14F-4D97-AF65-F5344CB8AC3E}">
        <p14:creationId xmlns:p14="http://schemas.microsoft.com/office/powerpoint/2010/main" val="3054641595"/>
      </p:ext>
    </p:extLst>
  </p:cSld>
  <p:clrMapOvr>
    <a:masterClrMapping/>
  </p:clrMapOvr>
  <p:transition spd="slow">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Shape 643"/>
          <p:cNvSpPr>
            <a:spLocks noChangeAspect="1"/>
          </p:cNvSpPr>
          <p:nvPr/>
        </p:nvSpPr>
        <p:spPr>
          <a:xfrm>
            <a:off x="1543050" y="108681"/>
            <a:ext cx="8724900" cy="6304936"/>
          </a:xfrm>
          <a:prstGeom prst="rect">
            <a:avLst/>
          </a:prstGeom>
          <a:blipFill>
            <a:blip r:embed="rId3"/>
            <a:stretch>
              <a:fillRect/>
            </a:stretch>
          </a:blipFill>
        </p:spPr>
      </p:sp>
      <p:graphicFrame>
        <p:nvGraphicFramePr>
          <p:cNvPr id="645" name="Shape 645"/>
          <p:cNvGraphicFramePr/>
          <p:nvPr>
            <p:extLst>
              <p:ext uri="{D42A27DB-BD31-4B8C-83A1-F6EECF244321}">
                <p14:modId xmlns:p14="http://schemas.microsoft.com/office/powerpoint/2010/main" val="3560893904"/>
              </p:ext>
            </p:extLst>
          </p:nvPr>
        </p:nvGraphicFramePr>
        <p:xfrm>
          <a:off x="8305825" y="4282723"/>
          <a:ext cx="3886175" cy="2590775"/>
        </p:xfrm>
        <a:graphic>
          <a:graphicData uri="http://schemas.openxmlformats.org/drawingml/2006/table">
            <a:tbl>
              <a:tblPr>
                <a:noFill/>
              </a:tblPr>
              <a:tblGrid>
                <a:gridCol w="1084725">
                  <a:extLst>
                    <a:ext uri="{9D8B030D-6E8A-4147-A177-3AD203B41FA5}">
                      <a16:colId xmlns:a16="http://schemas.microsoft.com/office/drawing/2014/main" val="20000"/>
                    </a:ext>
                  </a:extLst>
                </a:gridCol>
                <a:gridCol w="808400">
                  <a:extLst>
                    <a:ext uri="{9D8B030D-6E8A-4147-A177-3AD203B41FA5}">
                      <a16:colId xmlns:a16="http://schemas.microsoft.com/office/drawing/2014/main" val="20001"/>
                    </a:ext>
                  </a:extLst>
                </a:gridCol>
                <a:gridCol w="876000">
                  <a:extLst>
                    <a:ext uri="{9D8B030D-6E8A-4147-A177-3AD203B41FA5}">
                      <a16:colId xmlns:a16="http://schemas.microsoft.com/office/drawing/2014/main" val="20002"/>
                    </a:ext>
                  </a:extLst>
                </a:gridCol>
                <a:gridCol w="1117050">
                  <a:extLst>
                    <a:ext uri="{9D8B030D-6E8A-4147-A177-3AD203B41FA5}">
                      <a16:colId xmlns:a16="http://schemas.microsoft.com/office/drawing/2014/main" val="20003"/>
                    </a:ext>
                  </a:extLst>
                </a:gridCol>
              </a:tblGrid>
              <a:tr h="1036325">
                <a:tc>
                  <a:txBody>
                    <a:bodyPr/>
                    <a:lstStyle/>
                    <a:p>
                      <a:pPr marL="0" marR="0" lvl="0" rtl="0">
                        <a:lnSpc>
                          <a:spcPct val="115000"/>
                        </a:lnSpc>
                        <a:spcBef>
                          <a:spcPts val="0"/>
                        </a:spcBef>
                        <a:spcAft>
                          <a:spcPts val="1000"/>
                        </a:spcAft>
                        <a:buSzPct val="25000"/>
                        <a:buNone/>
                      </a:pPr>
                      <a:r>
                        <a:rPr lang="en" sz="1100" b="1">
                          <a:latin typeface="Times New Roman"/>
                          <a:ea typeface="Times New Roman"/>
                          <a:cs typeface="Times New Roman"/>
                          <a:sym typeface="Times New Roman"/>
                        </a:rPr>
                        <a:t>Geographic Areas</a:t>
                      </a:r>
                    </a:p>
                  </a:txBody>
                  <a:tcPr marL="68575" marR="68575" marT="0" marB="0" anchor="ctr">
                    <a:lnL w="12700" cap="flat">
                      <a:solidFill>
                        <a:srgbClr val="000000"/>
                      </a:solidFill>
                      <a:prstDash val="solid"/>
                      <a:round/>
                      <a:headEnd type="none" w="med" len="med"/>
                      <a:tailEnd type="none" w="med" len="med"/>
                    </a:lnL>
                    <a:lnR w="12700" cap="flat">
                      <a:solidFill>
                        <a:srgbClr val="000000"/>
                      </a:solidFill>
                      <a:prstDash val="solid"/>
                      <a:round/>
                      <a:headEnd type="none" w="med" len="med"/>
                      <a:tailEnd type="none" w="med" len="med"/>
                    </a:lnR>
                    <a:lnT w="12700" cap="flat">
                      <a:solidFill>
                        <a:srgbClr val="000000"/>
                      </a:solidFill>
                      <a:prstDash val="solid"/>
                      <a:round/>
                      <a:headEnd type="none" w="med" len="med"/>
                      <a:tailEnd type="none" w="med" len="med"/>
                    </a:lnT>
                    <a:lnB w="12700" cap="flat">
                      <a:solidFill>
                        <a:srgbClr val="000000"/>
                      </a:solidFill>
                      <a:prstDash val="solid"/>
                      <a:round/>
                      <a:headEnd type="none" w="med" len="med"/>
                      <a:tailEnd type="none" w="med" len="med"/>
                    </a:lnB>
                    <a:solidFill>
                      <a:schemeClr val="lt1"/>
                    </a:solidFill>
                  </a:tcPr>
                </a:tc>
                <a:tc>
                  <a:txBody>
                    <a:bodyPr/>
                    <a:lstStyle/>
                    <a:p>
                      <a:pPr marL="0" marR="0" lvl="0" rtl="0">
                        <a:lnSpc>
                          <a:spcPct val="115000"/>
                        </a:lnSpc>
                        <a:spcBef>
                          <a:spcPts val="0"/>
                        </a:spcBef>
                        <a:spcAft>
                          <a:spcPts val="1000"/>
                        </a:spcAft>
                        <a:buSzPct val="25000"/>
                        <a:buNone/>
                      </a:pPr>
                      <a:r>
                        <a:rPr lang="en" sz="1100" b="1">
                          <a:latin typeface="Times New Roman"/>
                          <a:ea typeface="Times New Roman"/>
                          <a:cs typeface="Times New Roman"/>
                          <a:sym typeface="Times New Roman"/>
                        </a:rPr>
                        <a:t>Exposure </a:t>
                      </a:r>
                      <a:br>
                        <a:rPr lang="en" sz="1100" b="1">
                          <a:latin typeface="Times New Roman"/>
                          <a:ea typeface="Times New Roman"/>
                          <a:cs typeface="Times New Roman"/>
                          <a:sym typeface="Times New Roman"/>
                        </a:rPr>
                      </a:br>
                      <a:r>
                        <a:rPr lang="en" sz="1100" b="1">
                          <a:latin typeface="Times New Roman"/>
                          <a:ea typeface="Times New Roman"/>
                          <a:cs typeface="Times New Roman"/>
                          <a:sym typeface="Times New Roman"/>
                        </a:rPr>
                        <a:t>Ranking</a:t>
                      </a:r>
                    </a:p>
                  </a:txBody>
                  <a:tcPr marL="68575" marR="68575" marT="0" marB="0" anchor="ctr">
                    <a:lnL w="12700" cap="flat">
                      <a:solidFill>
                        <a:srgbClr val="000000"/>
                      </a:solidFill>
                      <a:prstDash val="solid"/>
                      <a:round/>
                      <a:headEnd type="none" w="med" len="med"/>
                      <a:tailEnd type="none" w="med" len="med"/>
                    </a:lnL>
                    <a:lnR w="12700" cap="flat">
                      <a:solidFill>
                        <a:srgbClr val="000000"/>
                      </a:solidFill>
                      <a:prstDash val="solid"/>
                      <a:round/>
                      <a:headEnd type="none" w="med" len="med"/>
                      <a:tailEnd type="none" w="med" len="med"/>
                    </a:lnR>
                    <a:lnT w="12700" cap="flat">
                      <a:solidFill>
                        <a:srgbClr val="000000"/>
                      </a:solidFill>
                      <a:prstDash val="solid"/>
                      <a:round/>
                      <a:headEnd type="none" w="med" len="med"/>
                      <a:tailEnd type="none" w="med" len="med"/>
                    </a:lnT>
                    <a:lnB w="12700" cap="flat">
                      <a:solidFill>
                        <a:srgbClr val="000000"/>
                      </a:solidFill>
                      <a:prstDash val="solid"/>
                      <a:round/>
                      <a:headEnd type="none" w="med" len="med"/>
                      <a:tailEnd type="none" w="med" len="med"/>
                    </a:lnB>
                    <a:solidFill>
                      <a:schemeClr val="lt1"/>
                    </a:solidFill>
                  </a:tcPr>
                </a:tc>
                <a:tc>
                  <a:txBody>
                    <a:bodyPr/>
                    <a:lstStyle/>
                    <a:p>
                      <a:pPr marL="0" marR="0" lvl="0" rtl="0">
                        <a:lnSpc>
                          <a:spcPct val="115000"/>
                        </a:lnSpc>
                        <a:spcBef>
                          <a:spcPts val="0"/>
                        </a:spcBef>
                        <a:spcAft>
                          <a:spcPts val="1000"/>
                        </a:spcAft>
                        <a:buSzPct val="25000"/>
                        <a:buNone/>
                      </a:pPr>
                      <a:r>
                        <a:rPr lang="en" sz="1100" b="1">
                          <a:latin typeface="Times New Roman"/>
                          <a:ea typeface="Times New Roman"/>
                          <a:cs typeface="Times New Roman"/>
                          <a:sym typeface="Times New Roman"/>
                        </a:rPr>
                        <a:t>Value Risk Ranking </a:t>
                      </a:r>
                    </a:p>
                  </a:txBody>
                  <a:tcPr marL="68575" marR="68575" marT="0" marB="0" anchor="ctr">
                    <a:lnL w="12700" cap="flat">
                      <a:solidFill>
                        <a:srgbClr val="000000"/>
                      </a:solidFill>
                      <a:prstDash val="solid"/>
                      <a:round/>
                      <a:headEnd type="none" w="med" len="med"/>
                      <a:tailEnd type="none" w="med" len="med"/>
                    </a:lnL>
                    <a:lnR w="12700" cap="flat">
                      <a:solidFill>
                        <a:srgbClr val="000000"/>
                      </a:solidFill>
                      <a:prstDash val="solid"/>
                      <a:round/>
                      <a:headEnd type="none" w="med" len="med"/>
                      <a:tailEnd type="none" w="med" len="med"/>
                    </a:lnR>
                    <a:lnT w="12700" cap="flat">
                      <a:solidFill>
                        <a:srgbClr val="000000"/>
                      </a:solidFill>
                      <a:prstDash val="solid"/>
                      <a:round/>
                      <a:headEnd type="none" w="med" len="med"/>
                      <a:tailEnd type="none" w="med" len="med"/>
                    </a:lnT>
                    <a:lnB w="12700" cap="flat">
                      <a:solidFill>
                        <a:srgbClr val="000000"/>
                      </a:solidFill>
                      <a:prstDash val="solid"/>
                      <a:round/>
                      <a:headEnd type="none" w="med" len="med"/>
                      <a:tailEnd type="none" w="med" len="med"/>
                    </a:lnB>
                    <a:solidFill>
                      <a:schemeClr val="lt1"/>
                    </a:solidFill>
                  </a:tcPr>
                </a:tc>
                <a:tc>
                  <a:txBody>
                    <a:bodyPr/>
                    <a:lstStyle/>
                    <a:p>
                      <a:pPr marL="0" marR="0" lvl="0" rtl="0">
                        <a:lnSpc>
                          <a:spcPct val="115000"/>
                        </a:lnSpc>
                        <a:spcBef>
                          <a:spcPts val="0"/>
                        </a:spcBef>
                        <a:spcAft>
                          <a:spcPts val="1000"/>
                        </a:spcAft>
                        <a:buSzPct val="25000"/>
                        <a:buNone/>
                      </a:pPr>
                      <a:r>
                        <a:rPr lang="en" sz="1100" b="1">
                          <a:latin typeface="Times New Roman"/>
                          <a:ea typeface="Times New Roman"/>
                          <a:cs typeface="Times New Roman"/>
                          <a:sym typeface="Times New Roman"/>
                        </a:rPr>
                        <a:t>Adjusted Vulnerability Ranking</a:t>
                      </a:r>
                    </a:p>
                  </a:txBody>
                  <a:tcPr marL="68575" marR="68575" marT="0" marB="0" anchor="ctr">
                    <a:lnL w="12700" cap="flat">
                      <a:solidFill>
                        <a:srgbClr val="000000"/>
                      </a:solidFill>
                      <a:prstDash val="solid"/>
                      <a:round/>
                      <a:headEnd type="none" w="med" len="med"/>
                      <a:tailEnd type="none" w="med" len="med"/>
                    </a:lnL>
                    <a:lnR w="12700" cap="flat">
                      <a:solidFill>
                        <a:srgbClr val="000000"/>
                      </a:solidFill>
                      <a:prstDash val="solid"/>
                      <a:round/>
                      <a:headEnd type="none" w="med" len="med"/>
                      <a:tailEnd type="none" w="med" len="med"/>
                    </a:lnR>
                    <a:lnT w="12700" cap="flat">
                      <a:solidFill>
                        <a:srgbClr val="000000"/>
                      </a:solidFill>
                      <a:prstDash val="solid"/>
                      <a:round/>
                      <a:headEnd type="none" w="med" len="med"/>
                      <a:tailEnd type="none" w="med" len="med"/>
                    </a:lnT>
                    <a:lnB w="12700" cap="flat">
                      <a:solidFill>
                        <a:srgbClr val="000000"/>
                      </a:solidFill>
                      <a:prstDash val="solid"/>
                      <a:round/>
                      <a:headEnd type="none" w="med" len="med"/>
                      <a:tailEnd type="none" w="med" len="med"/>
                    </a:lnB>
                    <a:solidFill>
                      <a:schemeClr val="lt1"/>
                    </a:solidFill>
                  </a:tcPr>
                </a:tc>
                <a:extLst>
                  <a:ext uri="{0D108BD9-81ED-4DB2-BD59-A6C34878D82A}">
                    <a16:rowId xmlns:a16="http://schemas.microsoft.com/office/drawing/2014/main" val="10000"/>
                  </a:ext>
                </a:extLst>
              </a:tr>
              <a:tr h="259075">
                <a:tc>
                  <a:txBody>
                    <a:bodyPr/>
                    <a:lstStyle/>
                    <a:p>
                      <a:pPr marL="0" marR="0" lvl="0" rtl="0">
                        <a:spcBef>
                          <a:spcPts val="0"/>
                        </a:spcBef>
                        <a:spcAft>
                          <a:spcPts val="0"/>
                        </a:spcAft>
                        <a:buSzPct val="25000"/>
                        <a:buNone/>
                      </a:pPr>
                      <a:r>
                        <a:rPr lang="en" sz="1100" b="1">
                          <a:latin typeface="Times New Roman"/>
                          <a:ea typeface="Times New Roman"/>
                          <a:cs typeface="Times New Roman"/>
                          <a:sym typeface="Times New Roman"/>
                        </a:rPr>
                        <a:t>Uncompahgre</a:t>
                      </a:r>
                    </a:p>
                  </a:txBody>
                  <a:tcPr marL="68575" marR="68575" marT="0" marB="0" anchor="ctr">
                    <a:lnL w="12700" cap="flat">
                      <a:solidFill>
                        <a:srgbClr val="000000"/>
                      </a:solidFill>
                      <a:prstDash val="solid"/>
                      <a:round/>
                      <a:headEnd type="none" w="med" len="med"/>
                      <a:tailEnd type="none" w="med" len="med"/>
                    </a:lnL>
                    <a:lnR w="12700" cap="flat">
                      <a:solidFill>
                        <a:srgbClr val="000000"/>
                      </a:solidFill>
                      <a:prstDash val="solid"/>
                      <a:round/>
                      <a:headEnd type="none" w="med" len="med"/>
                      <a:tailEnd type="none" w="med" len="med"/>
                    </a:lnR>
                    <a:lnT w="12700" cap="flat">
                      <a:solidFill>
                        <a:srgbClr val="000000"/>
                      </a:solidFill>
                      <a:prstDash val="solid"/>
                      <a:round/>
                      <a:headEnd type="none" w="med" len="med"/>
                      <a:tailEnd type="none" w="med" len="med"/>
                    </a:lnT>
                    <a:lnB w="12700" cap="flat">
                      <a:solidFill>
                        <a:srgbClr val="000000"/>
                      </a:solidFill>
                      <a:prstDash val="solid"/>
                      <a:round/>
                      <a:headEnd type="none" w="med" len="med"/>
                      <a:tailEnd type="none" w="med" len="med"/>
                    </a:lnB>
                    <a:solidFill>
                      <a:schemeClr val="lt1"/>
                    </a:solidFill>
                  </a:tcPr>
                </a:tc>
                <a:tc>
                  <a:txBody>
                    <a:bodyPr/>
                    <a:lstStyle/>
                    <a:p>
                      <a:pPr marL="0" marR="0" lvl="0" algn="ctr" rtl="0">
                        <a:lnSpc>
                          <a:spcPct val="115000"/>
                        </a:lnSpc>
                        <a:spcBef>
                          <a:spcPts val="0"/>
                        </a:spcBef>
                        <a:spcAft>
                          <a:spcPts val="1000"/>
                        </a:spcAft>
                        <a:buSzPct val="25000"/>
                        <a:buNone/>
                      </a:pPr>
                      <a:r>
                        <a:rPr lang="en" sz="1200" b="1">
                          <a:solidFill>
                            <a:srgbClr val="FF0000"/>
                          </a:solidFill>
                          <a:latin typeface="Times New Roman"/>
                          <a:ea typeface="Times New Roman"/>
                          <a:cs typeface="Times New Roman"/>
                          <a:sym typeface="Times New Roman"/>
                        </a:rPr>
                        <a:t>6</a:t>
                      </a:r>
                    </a:p>
                  </a:txBody>
                  <a:tcPr marL="68575" marR="68575" marT="0" marB="0">
                    <a:lnL w="12700" cap="flat">
                      <a:solidFill>
                        <a:srgbClr val="000000"/>
                      </a:solidFill>
                      <a:prstDash val="solid"/>
                      <a:round/>
                      <a:headEnd type="none" w="med" len="med"/>
                      <a:tailEnd type="none" w="med" len="med"/>
                    </a:lnL>
                    <a:lnR w="12700" cap="flat">
                      <a:solidFill>
                        <a:srgbClr val="000000"/>
                      </a:solidFill>
                      <a:prstDash val="solid"/>
                      <a:round/>
                      <a:headEnd type="none" w="med" len="med"/>
                      <a:tailEnd type="none" w="med" len="med"/>
                    </a:lnR>
                    <a:lnT w="12700" cap="flat">
                      <a:solidFill>
                        <a:srgbClr val="000000"/>
                      </a:solidFill>
                      <a:prstDash val="solid"/>
                      <a:round/>
                      <a:headEnd type="none" w="med" len="med"/>
                      <a:tailEnd type="none" w="med" len="med"/>
                    </a:lnT>
                    <a:lnB w="12700" cap="flat">
                      <a:solidFill>
                        <a:srgbClr val="000000"/>
                      </a:solidFill>
                      <a:prstDash val="solid"/>
                      <a:round/>
                      <a:headEnd type="none" w="med" len="med"/>
                      <a:tailEnd type="none" w="med" len="med"/>
                    </a:lnB>
                    <a:solidFill>
                      <a:schemeClr val="lt1"/>
                    </a:solidFill>
                  </a:tcPr>
                </a:tc>
                <a:tc>
                  <a:txBody>
                    <a:bodyPr/>
                    <a:lstStyle/>
                    <a:p>
                      <a:pPr marL="0" marR="0" lvl="0" algn="ctr" rtl="0">
                        <a:lnSpc>
                          <a:spcPct val="115000"/>
                        </a:lnSpc>
                        <a:spcBef>
                          <a:spcPts val="0"/>
                        </a:spcBef>
                        <a:spcAft>
                          <a:spcPts val="1000"/>
                        </a:spcAft>
                        <a:buSzPct val="25000"/>
                        <a:buNone/>
                      </a:pPr>
                      <a:r>
                        <a:rPr lang="en" sz="1100">
                          <a:latin typeface="Times New Roman"/>
                          <a:ea typeface="Times New Roman"/>
                          <a:cs typeface="Times New Roman"/>
                          <a:sym typeface="Times New Roman"/>
                        </a:rPr>
                        <a:t>1</a:t>
                      </a:r>
                    </a:p>
                  </a:txBody>
                  <a:tcPr marL="68575" marR="68575" marT="0" marB="0">
                    <a:lnL w="12700" cap="flat">
                      <a:solidFill>
                        <a:srgbClr val="000000"/>
                      </a:solidFill>
                      <a:prstDash val="solid"/>
                      <a:round/>
                      <a:headEnd type="none" w="med" len="med"/>
                      <a:tailEnd type="none" w="med" len="med"/>
                    </a:lnL>
                    <a:lnR w="12700" cap="flat">
                      <a:solidFill>
                        <a:srgbClr val="000000"/>
                      </a:solidFill>
                      <a:prstDash val="solid"/>
                      <a:round/>
                      <a:headEnd type="none" w="med" len="med"/>
                      <a:tailEnd type="none" w="med" len="med"/>
                    </a:lnR>
                    <a:lnT w="12700" cap="flat">
                      <a:solidFill>
                        <a:srgbClr val="000000"/>
                      </a:solidFill>
                      <a:prstDash val="solid"/>
                      <a:round/>
                      <a:headEnd type="none" w="med" len="med"/>
                      <a:tailEnd type="none" w="med" len="med"/>
                    </a:lnT>
                    <a:lnB w="12700" cap="flat">
                      <a:solidFill>
                        <a:srgbClr val="000000"/>
                      </a:solidFill>
                      <a:prstDash val="solid"/>
                      <a:round/>
                      <a:headEnd type="none" w="med" len="med"/>
                      <a:tailEnd type="none" w="med" len="med"/>
                    </a:lnB>
                    <a:solidFill>
                      <a:schemeClr val="lt1"/>
                    </a:solidFill>
                  </a:tcPr>
                </a:tc>
                <a:tc>
                  <a:txBody>
                    <a:bodyPr/>
                    <a:lstStyle/>
                    <a:p>
                      <a:pPr marL="0" marR="0" lvl="0" algn="ctr" rtl="0">
                        <a:lnSpc>
                          <a:spcPct val="115000"/>
                        </a:lnSpc>
                        <a:spcBef>
                          <a:spcPts val="0"/>
                        </a:spcBef>
                        <a:spcAft>
                          <a:spcPts val="1000"/>
                        </a:spcAft>
                        <a:buSzPct val="25000"/>
                        <a:buNone/>
                      </a:pPr>
                      <a:r>
                        <a:rPr lang="en" sz="1100">
                          <a:latin typeface="Times New Roman"/>
                          <a:ea typeface="Times New Roman"/>
                          <a:cs typeface="Times New Roman"/>
                          <a:sym typeface="Times New Roman"/>
                        </a:rPr>
                        <a:t>3</a:t>
                      </a:r>
                    </a:p>
                  </a:txBody>
                  <a:tcPr marL="68575" marR="68575" marT="0" marB="0">
                    <a:lnL w="12700" cap="flat">
                      <a:solidFill>
                        <a:srgbClr val="000000"/>
                      </a:solidFill>
                      <a:prstDash val="solid"/>
                      <a:round/>
                      <a:headEnd type="none" w="med" len="med"/>
                      <a:tailEnd type="none" w="med" len="med"/>
                    </a:lnL>
                    <a:lnR w="12700" cap="flat">
                      <a:solidFill>
                        <a:srgbClr val="000000"/>
                      </a:solidFill>
                      <a:prstDash val="solid"/>
                      <a:round/>
                      <a:headEnd type="none" w="med" len="med"/>
                      <a:tailEnd type="none" w="med" len="med"/>
                    </a:lnR>
                    <a:lnT w="12700" cap="flat">
                      <a:solidFill>
                        <a:srgbClr val="000000"/>
                      </a:solidFill>
                      <a:prstDash val="solid"/>
                      <a:round/>
                      <a:headEnd type="none" w="med" len="med"/>
                      <a:tailEnd type="none" w="med" len="med"/>
                    </a:lnT>
                    <a:lnB w="12700" cap="flat">
                      <a:solidFill>
                        <a:srgbClr val="000000"/>
                      </a:solidFill>
                      <a:prstDash val="solid"/>
                      <a:round/>
                      <a:headEnd type="none" w="med" len="med"/>
                      <a:tailEnd type="none" w="med" len="med"/>
                    </a:lnB>
                    <a:solidFill>
                      <a:schemeClr val="lt1"/>
                    </a:solidFill>
                  </a:tcPr>
                </a:tc>
                <a:extLst>
                  <a:ext uri="{0D108BD9-81ED-4DB2-BD59-A6C34878D82A}">
                    <a16:rowId xmlns:a16="http://schemas.microsoft.com/office/drawing/2014/main" val="10001"/>
                  </a:ext>
                </a:extLst>
              </a:tr>
              <a:tr h="259075">
                <a:tc>
                  <a:txBody>
                    <a:bodyPr/>
                    <a:lstStyle/>
                    <a:p>
                      <a:pPr marL="0" marR="0" lvl="0" rtl="0">
                        <a:spcBef>
                          <a:spcPts val="0"/>
                        </a:spcBef>
                        <a:spcAft>
                          <a:spcPts val="0"/>
                        </a:spcAft>
                        <a:buSzPct val="25000"/>
                        <a:buNone/>
                      </a:pPr>
                      <a:r>
                        <a:rPr lang="en" sz="1100" b="1">
                          <a:latin typeface="Times New Roman"/>
                          <a:ea typeface="Times New Roman"/>
                          <a:cs typeface="Times New Roman"/>
                          <a:sym typeface="Times New Roman"/>
                        </a:rPr>
                        <a:t>Grand Mesa</a:t>
                      </a:r>
                    </a:p>
                  </a:txBody>
                  <a:tcPr marL="68575" marR="68575" marT="0" marB="0" anchor="ctr">
                    <a:lnL w="12700" cap="flat">
                      <a:solidFill>
                        <a:srgbClr val="000000"/>
                      </a:solidFill>
                      <a:prstDash val="solid"/>
                      <a:round/>
                      <a:headEnd type="none" w="med" len="med"/>
                      <a:tailEnd type="none" w="med" len="med"/>
                    </a:lnL>
                    <a:lnR w="12700" cap="flat">
                      <a:solidFill>
                        <a:srgbClr val="000000"/>
                      </a:solidFill>
                      <a:prstDash val="solid"/>
                      <a:round/>
                      <a:headEnd type="none" w="med" len="med"/>
                      <a:tailEnd type="none" w="med" len="med"/>
                    </a:lnR>
                    <a:lnT w="12700" cap="flat">
                      <a:solidFill>
                        <a:srgbClr val="000000"/>
                      </a:solidFill>
                      <a:prstDash val="solid"/>
                      <a:round/>
                      <a:headEnd type="none" w="med" len="med"/>
                      <a:tailEnd type="none" w="med" len="med"/>
                    </a:lnT>
                    <a:lnB w="12700" cap="flat">
                      <a:solidFill>
                        <a:srgbClr val="000000"/>
                      </a:solidFill>
                      <a:prstDash val="solid"/>
                      <a:round/>
                      <a:headEnd type="none" w="med" len="med"/>
                      <a:tailEnd type="none" w="med" len="med"/>
                    </a:lnB>
                    <a:solidFill>
                      <a:schemeClr val="lt1"/>
                    </a:solidFill>
                  </a:tcPr>
                </a:tc>
                <a:tc>
                  <a:txBody>
                    <a:bodyPr/>
                    <a:lstStyle/>
                    <a:p>
                      <a:pPr marL="0" marR="0" lvl="0" algn="ctr" rtl="0">
                        <a:lnSpc>
                          <a:spcPct val="115000"/>
                        </a:lnSpc>
                        <a:spcBef>
                          <a:spcPts val="0"/>
                        </a:spcBef>
                        <a:spcAft>
                          <a:spcPts val="1000"/>
                        </a:spcAft>
                        <a:buSzPct val="25000"/>
                        <a:buNone/>
                      </a:pPr>
                      <a:r>
                        <a:rPr lang="en" sz="1200" b="1">
                          <a:solidFill>
                            <a:srgbClr val="FF0000"/>
                          </a:solidFill>
                          <a:latin typeface="Times New Roman"/>
                          <a:ea typeface="Times New Roman"/>
                          <a:cs typeface="Times New Roman"/>
                          <a:sym typeface="Times New Roman"/>
                        </a:rPr>
                        <a:t>5</a:t>
                      </a:r>
                    </a:p>
                  </a:txBody>
                  <a:tcPr marL="68575" marR="68575" marT="0" marB="0">
                    <a:lnL w="12700" cap="flat">
                      <a:solidFill>
                        <a:srgbClr val="000000"/>
                      </a:solidFill>
                      <a:prstDash val="solid"/>
                      <a:round/>
                      <a:headEnd type="none" w="med" len="med"/>
                      <a:tailEnd type="none" w="med" len="med"/>
                    </a:lnL>
                    <a:lnR w="12700" cap="flat">
                      <a:solidFill>
                        <a:srgbClr val="000000"/>
                      </a:solidFill>
                      <a:prstDash val="solid"/>
                      <a:round/>
                      <a:headEnd type="none" w="med" len="med"/>
                      <a:tailEnd type="none" w="med" len="med"/>
                    </a:lnR>
                    <a:lnT w="12700" cap="flat">
                      <a:solidFill>
                        <a:srgbClr val="000000"/>
                      </a:solidFill>
                      <a:prstDash val="solid"/>
                      <a:round/>
                      <a:headEnd type="none" w="med" len="med"/>
                      <a:tailEnd type="none" w="med" len="med"/>
                    </a:lnT>
                    <a:lnB w="12700" cap="flat">
                      <a:solidFill>
                        <a:srgbClr val="000000"/>
                      </a:solidFill>
                      <a:prstDash val="solid"/>
                      <a:round/>
                      <a:headEnd type="none" w="med" len="med"/>
                      <a:tailEnd type="none" w="med" len="med"/>
                    </a:lnB>
                    <a:solidFill>
                      <a:schemeClr val="lt1"/>
                    </a:solidFill>
                  </a:tcPr>
                </a:tc>
                <a:tc>
                  <a:txBody>
                    <a:bodyPr/>
                    <a:lstStyle/>
                    <a:p>
                      <a:pPr marL="0" marR="0" lvl="0" algn="ctr" rtl="0">
                        <a:lnSpc>
                          <a:spcPct val="115000"/>
                        </a:lnSpc>
                        <a:spcBef>
                          <a:spcPts val="0"/>
                        </a:spcBef>
                        <a:spcAft>
                          <a:spcPts val="1000"/>
                        </a:spcAft>
                        <a:buSzPct val="25000"/>
                        <a:buNone/>
                      </a:pPr>
                      <a:r>
                        <a:rPr lang="en" sz="1100">
                          <a:latin typeface="Times New Roman"/>
                          <a:ea typeface="Times New Roman"/>
                          <a:cs typeface="Times New Roman"/>
                          <a:sym typeface="Times New Roman"/>
                        </a:rPr>
                        <a:t>2</a:t>
                      </a:r>
                    </a:p>
                  </a:txBody>
                  <a:tcPr marL="68575" marR="68575" marT="0" marB="0">
                    <a:lnL w="12700" cap="flat">
                      <a:solidFill>
                        <a:srgbClr val="000000"/>
                      </a:solidFill>
                      <a:prstDash val="solid"/>
                      <a:round/>
                      <a:headEnd type="none" w="med" len="med"/>
                      <a:tailEnd type="none" w="med" len="med"/>
                    </a:lnL>
                    <a:lnR w="12700" cap="flat">
                      <a:solidFill>
                        <a:srgbClr val="000000"/>
                      </a:solidFill>
                      <a:prstDash val="solid"/>
                      <a:round/>
                      <a:headEnd type="none" w="med" len="med"/>
                      <a:tailEnd type="none" w="med" len="med"/>
                    </a:lnR>
                    <a:lnT w="12700" cap="flat">
                      <a:solidFill>
                        <a:srgbClr val="000000"/>
                      </a:solidFill>
                      <a:prstDash val="solid"/>
                      <a:round/>
                      <a:headEnd type="none" w="med" len="med"/>
                      <a:tailEnd type="none" w="med" len="med"/>
                    </a:lnT>
                    <a:lnB w="12700" cap="flat">
                      <a:solidFill>
                        <a:srgbClr val="000000"/>
                      </a:solidFill>
                      <a:prstDash val="solid"/>
                      <a:round/>
                      <a:headEnd type="none" w="med" len="med"/>
                      <a:tailEnd type="none" w="med" len="med"/>
                    </a:lnB>
                    <a:solidFill>
                      <a:schemeClr val="lt1"/>
                    </a:solidFill>
                  </a:tcPr>
                </a:tc>
                <a:tc>
                  <a:txBody>
                    <a:bodyPr/>
                    <a:lstStyle/>
                    <a:p>
                      <a:pPr marL="0" marR="0" lvl="0" algn="ctr" rtl="0">
                        <a:lnSpc>
                          <a:spcPct val="115000"/>
                        </a:lnSpc>
                        <a:spcBef>
                          <a:spcPts val="0"/>
                        </a:spcBef>
                        <a:spcAft>
                          <a:spcPts val="1000"/>
                        </a:spcAft>
                        <a:buSzPct val="25000"/>
                        <a:buNone/>
                      </a:pPr>
                      <a:r>
                        <a:rPr lang="en" sz="1200">
                          <a:solidFill>
                            <a:srgbClr val="FF0000"/>
                          </a:solidFill>
                          <a:latin typeface="Times New Roman"/>
                          <a:ea typeface="Times New Roman"/>
                          <a:cs typeface="Times New Roman"/>
                          <a:sym typeface="Times New Roman"/>
                        </a:rPr>
                        <a:t>4</a:t>
                      </a:r>
                    </a:p>
                  </a:txBody>
                  <a:tcPr marL="68575" marR="68575" marT="0" marB="0">
                    <a:lnL w="12700" cap="flat">
                      <a:solidFill>
                        <a:srgbClr val="000000"/>
                      </a:solidFill>
                      <a:prstDash val="solid"/>
                      <a:round/>
                      <a:headEnd type="none" w="med" len="med"/>
                      <a:tailEnd type="none" w="med" len="med"/>
                    </a:lnL>
                    <a:lnR w="12700" cap="flat">
                      <a:solidFill>
                        <a:srgbClr val="000000"/>
                      </a:solidFill>
                      <a:prstDash val="solid"/>
                      <a:round/>
                      <a:headEnd type="none" w="med" len="med"/>
                      <a:tailEnd type="none" w="med" len="med"/>
                    </a:lnR>
                    <a:lnT w="12700" cap="flat">
                      <a:solidFill>
                        <a:srgbClr val="000000"/>
                      </a:solidFill>
                      <a:prstDash val="solid"/>
                      <a:round/>
                      <a:headEnd type="none" w="med" len="med"/>
                      <a:tailEnd type="none" w="med" len="med"/>
                    </a:lnT>
                    <a:lnB w="12700" cap="flat">
                      <a:solidFill>
                        <a:srgbClr val="000000"/>
                      </a:solidFill>
                      <a:prstDash val="solid"/>
                      <a:round/>
                      <a:headEnd type="none" w="med" len="med"/>
                      <a:tailEnd type="none" w="med" len="med"/>
                    </a:lnB>
                    <a:solidFill>
                      <a:schemeClr val="lt1"/>
                    </a:solidFill>
                  </a:tcPr>
                </a:tc>
                <a:extLst>
                  <a:ext uri="{0D108BD9-81ED-4DB2-BD59-A6C34878D82A}">
                    <a16:rowId xmlns:a16="http://schemas.microsoft.com/office/drawing/2014/main" val="10002"/>
                  </a:ext>
                </a:extLst>
              </a:tr>
              <a:tr h="259075">
                <a:tc>
                  <a:txBody>
                    <a:bodyPr/>
                    <a:lstStyle/>
                    <a:p>
                      <a:pPr marL="0" marR="0" lvl="0" rtl="0">
                        <a:spcBef>
                          <a:spcPts val="0"/>
                        </a:spcBef>
                        <a:spcAft>
                          <a:spcPts val="0"/>
                        </a:spcAft>
                        <a:buSzPct val="25000"/>
                        <a:buNone/>
                      </a:pPr>
                      <a:r>
                        <a:rPr lang="en" sz="1100" b="1">
                          <a:latin typeface="Times New Roman"/>
                          <a:ea typeface="Times New Roman"/>
                          <a:cs typeface="Times New Roman"/>
                          <a:sym typeface="Times New Roman"/>
                        </a:rPr>
                        <a:t>San Juans</a:t>
                      </a:r>
                    </a:p>
                  </a:txBody>
                  <a:tcPr marL="68575" marR="68575" marT="0" marB="0" anchor="ctr">
                    <a:lnL w="12700" cap="flat">
                      <a:solidFill>
                        <a:srgbClr val="000000"/>
                      </a:solidFill>
                      <a:prstDash val="solid"/>
                      <a:round/>
                      <a:headEnd type="none" w="med" len="med"/>
                      <a:tailEnd type="none" w="med" len="med"/>
                    </a:lnL>
                    <a:lnR w="12700" cap="flat">
                      <a:solidFill>
                        <a:srgbClr val="000000"/>
                      </a:solidFill>
                      <a:prstDash val="solid"/>
                      <a:round/>
                      <a:headEnd type="none" w="med" len="med"/>
                      <a:tailEnd type="none" w="med" len="med"/>
                    </a:lnR>
                    <a:lnT w="12700" cap="flat">
                      <a:solidFill>
                        <a:srgbClr val="000000"/>
                      </a:solidFill>
                      <a:prstDash val="solid"/>
                      <a:round/>
                      <a:headEnd type="none" w="med" len="med"/>
                      <a:tailEnd type="none" w="med" len="med"/>
                    </a:lnT>
                    <a:lnB w="12700" cap="flat">
                      <a:solidFill>
                        <a:srgbClr val="000000"/>
                      </a:solidFill>
                      <a:prstDash val="solid"/>
                      <a:round/>
                      <a:headEnd type="none" w="med" len="med"/>
                      <a:tailEnd type="none" w="med" len="med"/>
                    </a:lnB>
                    <a:solidFill>
                      <a:schemeClr val="lt1"/>
                    </a:solidFill>
                  </a:tcPr>
                </a:tc>
                <a:tc>
                  <a:txBody>
                    <a:bodyPr/>
                    <a:lstStyle/>
                    <a:p>
                      <a:pPr marL="0" marR="0" lvl="0" algn="ctr" rtl="0">
                        <a:lnSpc>
                          <a:spcPct val="115000"/>
                        </a:lnSpc>
                        <a:spcBef>
                          <a:spcPts val="0"/>
                        </a:spcBef>
                        <a:spcAft>
                          <a:spcPts val="1000"/>
                        </a:spcAft>
                        <a:buSzPct val="25000"/>
                        <a:buNone/>
                      </a:pPr>
                      <a:r>
                        <a:rPr lang="en" sz="1200" b="1" dirty="0">
                          <a:solidFill>
                            <a:srgbClr val="FF0000"/>
                          </a:solidFill>
                          <a:latin typeface="Times New Roman"/>
                          <a:ea typeface="Times New Roman"/>
                          <a:cs typeface="Times New Roman"/>
                          <a:sym typeface="Times New Roman"/>
                        </a:rPr>
                        <a:t>4</a:t>
                      </a:r>
                    </a:p>
                  </a:txBody>
                  <a:tcPr marL="68575" marR="68575" marT="0" marB="0">
                    <a:lnL w="12700" cap="flat">
                      <a:solidFill>
                        <a:srgbClr val="000000"/>
                      </a:solidFill>
                      <a:prstDash val="solid"/>
                      <a:round/>
                      <a:headEnd type="none" w="med" len="med"/>
                      <a:tailEnd type="none" w="med" len="med"/>
                    </a:lnL>
                    <a:lnR w="12700" cap="flat">
                      <a:solidFill>
                        <a:srgbClr val="000000"/>
                      </a:solidFill>
                      <a:prstDash val="solid"/>
                      <a:round/>
                      <a:headEnd type="none" w="med" len="med"/>
                      <a:tailEnd type="none" w="med" len="med"/>
                    </a:lnR>
                    <a:lnT w="12700" cap="flat">
                      <a:solidFill>
                        <a:srgbClr val="000000"/>
                      </a:solidFill>
                      <a:prstDash val="solid"/>
                      <a:round/>
                      <a:headEnd type="none" w="med" len="med"/>
                      <a:tailEnd type="none" w="med" len="med"/>
                    </a:lnT>
                    <a:lnB w="12700" cap="flat">
                      <a:solidFill>
                        <a:srgbClr val="000000"/>
                      </a:solidFill>
                      <a:prstDash val="solid"/>
                      <a:round/>
                      <a:headEnd type="none" w="med" len="med"/>
                      <a:tailEnd type="none" w="med" len="med"/>
                    </a:lnB>
                    <a:solidFill>
                      <a:schemeClr val="lt1"/>
                    </a:solidFill>
                  </a:tcPr>
                </a:tc>
                <a:tc>
                  <a:txBody>
                    <a:bodyPr/>
                    <a:lstStyle/>
                    <a:p>
                      <a:pPr marL="0" marR="0" lvl="0" algn="ctr" rtl="0">
                        <a:lnSpc>
                          <a:spcPct val="115000"/>
                        </a:lnSpc>
                        <a:spcBef>
                          <a:spcPts val="0"/>
                        </a:spcBef>
                        <a:spcAft>
                          <a:spcPts val="1000"/>
                        </a:spcAft>
                        <a:buSzPct val="25000"/>
                        <a:buNone/>
                      </a:pPr>
                      <a:r>
                        <a:rPr lang="en" sz="1200" b="1">
                          <a:solidFill>
                            <a:srgbClr val="FF0000"/>
                          </a:solidFill>
                          <a:latin typeface="Times New Roman"/>
                          <a:ea typeface="Times New Roman"/>
                          <a:cs typeface="Times New Roman"/>
                          <a:sym typeface="Times New Roman"/>
                        </a:rPr>
                        <a:t>6</a:t>
                      </a:r>
                    </a:p>
                  </a:txBody>
                  <a:tcPr marL="68575" marR="68575" marT="0" marB="0">
                    <a:lnL w="12700" cap="flat">
                      <a:solidFill>
                        <a:srgbClr val="000000"/>
                      </a:solidFill>
                      <a:prstDash val="solid"/>
                      <a:round/>
                      <a:headEnd type="none" w="med" len="med"/>
                      <a:tailEnd type="none" w="med" len="med"/>
                    </a:lnL>
                    <a:lnR w="12700" cap="flat">
                      <a:solidFill>
                        <a:srgbClr val="000000"/>
                      </a:solidFill>
                      <a:prstDash val="solid"/>
                      <a:round/>
                      <a:headEnd type="none" w="med" len="med"/>
                      <a:tailEnd type="none" w="med" len="med"/>
                    </a:lnR>
                    <a:lnT w="12700" cap="flat">
                      <a:solidFill>
                        <a:srgbClr val="000000"/>
                      </a:solidFill>
                      <a:prstDash val="solid"/>
                      <a:round/>
                      <a:headEnd type="none" w="med" len="med"/>
                      <a:tailEnd type="none" w="med" len="med"/>
                    </a:lnT>
                    <a:lnB w="12700" cap="flat">
                      <a:solidFill>
                        <a:srgbClr val="000000"/>
                      </a:solidFill>
                      <a:prstDash val="solid"/>
                      <a:round/>
                      <a:headEnd type="none" w="med" len="med"/>
                      <a:tailEnd type="none" w="med" len="med"/>
                    </a:lnB>
                    <a:solidFill>
                      <a:schemeClr val="lt1"/>
                    </a:solidFill>
                  </a:tcPr>
                </a:tc>
                <a:tc>
                  <a:txBody>
                    <a:bodyPr/>
                    <a:lstStyle/>
                    <a:p>
                      <a:pPr marL="0" marR="0" lvl="0" algn="ctr" rtl="0">
                        <a:lnSpc>
                          <a:spcPct val="115000"/>
                        </a:lnSpc>
                        <a:spcBef>
                          <a:spcPts val="0"/>
                        </a:spcBef>
                        <a:spcAft>
                          <a:spcPts val="1000"/>
                        </a:spcAft>
                        <a:buSzPct val="25000"/>
                        <a:buNone/>
                      </a:pPr>
                      <a:r>
                        <a:rPr lang="en" sz="1400" b="1">
                          <a:solidFill>
                            <a:srgbClr val="FF0000"/>
                          </a:solidFill>
                          <a:latin typeface="Times New Roman"/>
                          <a:ea typeface="Times New Roman"/>
                          <a:cs typeface="Times New Roman"/>
                          <a:sym typeface="Times New Roman"/>
                        </a:rPr>
                        <a:t>6</a:t>
                      </a:r>
                    </a:p>
                  </a:txBody>
                  <a:tcPr marL="68575" marR="68575" marT="0" marB="0">
                    <a:lnL w="12700" cap="flat">
                      <a:solidFill>
                        <a:srgbClr val="000000"/>
                      </a:solidFill>
                      <a:prstDash val="solid"/>
                      <a:round/>
                      <a:headEnd type="none" w="med" len="med"/>
                      <a:tailEnd type="none" w="med" len="med"/>
                    </a:lnL>
                    <a:lnR w="12700" cap="flat">
                      <a:solidFill>
                        <a:srgbClr val="000000"/>
                      </a:solidFill>
                      <a:prstDash val="solid"/>
                      <a:round/>
                      <a:headEnd type="none" w="med" len="med"/>
                      <a:tailEnd type="none" w="med" len="med"/>
                    </a:lnR>
                    <a:lnT w="12700" cap="flat">
                      <a:solidFill>
                        <a:srgbClr val="000000"/>
                      </a:solidFill>
                      <a:prstDash val="solid"/>
                      <a:round/>
                      <a:headEnd type="none" w="med" len="med"/>
                      <a:tailEnd type="none" w="med" len="med"/>
                    </a:lnT>
                    <a:lnB w="12700" cap="flat">
                      <a:solidFill>
                        <a:srgbClr val="000000"/>
                      </a:solidFill>
                      <a:prstDash val="solid"/>
                      <a:round/>
                      <a:headEnd type="none" w="med" len="med"/>
                      <a:tailEnd type="none" w="med" len="med"/>
                    </a:lnB>
                    <a:solidFill>
                      <a:schemeClr val="lt1"/>
                    </a:solidFill>
                  </a:tcPr>
                </a:tc>
                <a:extLst>
                  <a:ext uri="{0D108BD9-81ED-4DB2-BD59-A6C34878D82A}">
                    <a16:rowId xmlns:a16="http://schemas.microsoft.com/office/drawing/2014/main" val="10003"/>
                  </a:ext>
                </a:extLst>
              </a:tr>
              <a:tr h="259075">
                <a:tc>
                  <a:txBody>
                    <a:bodyPr/>
                    <a:lstStyle/>
                    <a:p>
                      <a:pPr marL="0" marR="0" lvl="0" rtl="0">
                        <a:spcBef>
                          <a:spcPts val="0"/>
                        </a:spcBef>
                        <a:spcAft>
                          <a:spcPts val="0"/>
                        </a:spcAft>
                        <a:buSzPct val="25000"/>
                        <a:buNone/>
                      </a:pPr>
                      <a:r>
                        <a:rPr lang="en" sz="1100" b="1">
                          <a:latin typeface="Times New Roman"/>
                          <a:ea typeface="Times New Roman"/>
                          <a:cs typeface="Times New Roman"/>
                          <a:sym typeface="Times New Roman"/>
                        </a:rPr>
                        <a:t>West Elk</a:t>
                      </a:r>
                    </a:p>
                  </a:txBody>
                  <a:tcPr marL="68575" marR="68575" marT="0" marB="0" anchor="ctr">
                    <a:lnL w="12700" cap="flat">
                      <a:solidFill>
                        <a:srgbClr val="000000"/>
                      </a:solidFill>
                      <a:prstDash val="solid"/>
                      <a:round/>
                      <a:headEnd type="none" w="med" len="med"/>
                      <a:tailEnd type="none" w="med" len="med"/>
                    </a:lnL>
                    <a:lnR w="12700" cap="flat">
                      <a:solidFill>
                        <a:srgbClr val="000000"/>
                      </a:solidFill>
                      <a:prstDash val="solid"/>
                      <a:round/>
                      <a:headEnd type="none" w="med" len="med"/>
                      <a:tailEnd type="none" w="med" len="med"/>
                    </a:lnR>
                    <a:lnT w="12700" cap="flat">
                      <a:solidFill>
                        <a:srgbClr val="000000"/>
                      </a:solidFill>
                      <a:prstDash val="solid"/>
                      <a:round/>
                      <a:headEnd type="none" w="med" len="med"/>
                      <a:tailEnd type="none" w="med" len="med"/>
                    </a:lnT>
                    <a:lnB w="12700" cap="flat">
                      <a:solidFill>
                        <a:srgbClr val="000000"/>
                      </a:solidFill>
                      <a:prstDash val="solid"/>
                      <a:round/>
                      <a:headEnd type="none" w="med" len="med"/>
                      <a:tailEnd type="none" w="med" len="med"/>
                    </a:lnB>
                    <a:solidFill>
                      <a:schemeClr val="lt1"/>
                    </a:solidFill>
                  </a:tcPr>
                </a:tc>
                <a:tc>
                  <a:txBody>
                    <a:bodyPr/>
                    <a:lstStyle/>
                    <a:p>
                      <a:pPr marL="0" marR="0" lvl="0" algn="ctr" rtl="0">
                        <a:lnSpc>
                          <a:spcPct val="115000"/>
                        </a:lnSpc>
                        <a:spcBef>
                          <a:spcPts val="0"/>
                        </a:spcBef>
                        <a:spcAft>
                          <a:spcPts val="1000"/>
                        </a:spcAft>
                        <a:buSzPct val="25000"/>
                        <a:buNone/>
                      </a:pPr>
                      <a:r>
                        <a:rPr lang="en" sz="1100">
                          <a:latin typeface="Times New Roman"/>
                          <a:ea typeface="Times New Roman"/>
                          <a:cs typeface="Times New Roman"/>
                          <a:sym typeface="Times New Roman"/>
                        </a:rPr>
                        <a:t>3</a:t>
                      </a:r>
                    </a:p>
                  </a:txBody>
                  <a:tcPr marL="68575" marR="68575" marT="0" marB="0">
                    <a:lnL w="12700" cap="flat">
                      <a:solidFill>
                        <a:srgbClr val="000000"/>
                      </a:solidFill>
                      <a:prstDash val="solid"/>
                      <a:round/>
                      <a:headEnd type="none" w="med" len="med"/>
                      <a:tailEnd type="none" w="med" len="med"/>
                    </a:lnL>
                    <a:lnR w="12700" cap="flat">
                      <a:solidFill>
                        <a:srgbClr val="000000"/>
                      </a:solidFill>
                      <a:prstDash val="solid"/>
                      <a:round/>
                      <a:headEnd type="none" w="med" len="med"/>
                      <a:tailEnd type="none" w="med" len="med"/>
                    </a:lnR>
                    <a:lnT w="12700" cap="flat">
                      <a:solidFill>
                        <a:srgbClr val="000000"/>
                      </a:solidFill>
                      <a:prstDash val="solid"/>
                      <a:round/>
                      <a:headEnd type="none" w="med" len="med"/>
                      <a:tailEnd type="none" w="med" len="med"/>
                    </a:lnT>
                    <a:lnB w="12700" cap="flat">
                      <a:solidFill>
                        <a:srgbClr val="000000"/>
                      </a:solidFill>
                      <a:prstDash val="solid"/>
                      <a:round/>
                      <a:headEnd type="none" w="med" len="med"/>
                      <a:tailEnd type="none" w="med" len="med"/>
                    </a:lnB>
                    <a:solidFill>
                      <a:schemeClr val="lt1"/>
                    </a:solidFill>
                  </a:tcPr>
                </a:tc>
                <a:tc>
                  <a:txBody>
                    <a:bodyPr/>
                    <a:lstStyle/>
                    <a:p>
                      <a:pPr marL="0" marR="0" lvl="0" algn="ctr" rtl="0">
                        <a:lnSpc>
                          <a:spcPct val="115000"/>
                        </a:lnSpc>
                        <a:spcBef>
                          <a:spcPts val="0"/>
                        </a:spcBef>
                        <a:spcAft>
                          <a:spcPts val="1000"/>
                        </a:spcAft>
                        <a:buSzPct val="25000"/>
                        <a:buNone/>
                      </a:pPr>
                      <a:r>
                        <a:rPr lang="en" sz="1100">
                          <a:latin typeface="Times New Roman"/>
                          <a:ea typeface="Times New Roman"/>
                          <a:cs typeface="Times New Roman"/>
                          <a:sym typeface="Times New Roman"/>
                        </a:rPr>
                        <a:t>3</a:t>
                      </a:r>
                    </a:p>
                  </a:txBody>
                  <a:tcPr marL="68575" marR="68575" marT="0" marB="0">
                    <a:lnL w="12700" cap="flat">
                      <a:solidFill>
                        <a:srgbClr val="000000"/>
                      </a:solidFill>
                      <a:prstDash val="solid"/>
                      <a:round/>
                      <a:headEnd type="none" w="med" len="med"/>
                      <a:tailEnd type="none" w="med" len="med"/>
                    </a:lnL>
                    <a:lnR w="12700" cap="flat">
                      <a:solidFill>
                        <a:srgbClr val="000000"/>
                      </a:solidFill>
                      <a:prstDash val="solid"/>
                      <a:round/>
                      <a:headEnd type="none" w="med" len="med"/>
                      <a:tailEnd type="none" w="med" len="med"/>
                    </a:lnR>
                    <a:lnT w="12700" cap="flat">
                      <a:solidFill>
                        <a:srgbClr val="000000"/>
                      </a:solidFill>
                      <a:prstDash val="solid"/>
                      <a:round/>
                      <a:headEnd type="none" w="med" len="med"/>
                      <a:tailEnd type="none" w="med" len="med"/>
                    </a:lnT>
                    <a:lnB w="12700" cap="flat">
                      <a:solidFill>
                        <a:srgbClr val="000000"/>
                      </a:solidFill>
                      <a:prstDash val="solid"/>
                      <a:round/>
                      <a:headEnd type="none" w="med" len="med"/>
                      <a:tailEnd type="none" w="med" len="med"/>
                    </a:lnB>
                    <a:solidFill>
                      <a:schemeClr val="lt1"/>
                    </a:solidFill>
                  </a:tcPr>
                </a:tc>
                <a:tc>
                  <a:txBody>
                    <a:bodyPr/>
                    <a:lstStyle/>
                    <a:p>
                      <a:pPr marL="0" marR="0" lvl="0" algn="ctr" rtl="0">
                        <a:lnSpc>
                          <a:spcPct val="115000"/>
                        </a:lnSpc>
                        <a:spcBef>
                          <a:spcPts val="0"/>
                        </a:spcBef>
                        <a:spcAft>
                          <a:spcPts val="1000"/>
                        </a:spcAft>
                        <a:buSzPct val="25000"/>
                        <a:buNone/>
                      </a:pPr>
                      <a:r>
                        <a:rPr lang="en" sz="1100">
                          <a:latin typeface="Times New Roman"/>
                          <a:ea typeface="Times New Roman"/>
                          <a:cs typeface="Times New Roman"/>
                          <a:sym typeface="Times New Roman"/>
                        </a:rPr>
                        <a:t>2</a:t>
                      </a:r>
                    </a:p>
                  </a:txBody>
                  <a:tcPr marL="68575" marR="68575" marT="0" marB="0">
                    <a:lnL w="12700" cap="flat">
                      <a:solidFill>
                        <a:srgbClr val="000000"/>
                      </a:solidFill>
                      <a:prstDash val="solid"/>
                      <a:round/>
                      <a:headEnd type="none" w="med" len="med"/>
                      <a:tailEnd type="none" w="med" len="med"/>
                    </a:lnL>
                    <a:lnR w="12700" cap="flat">
                      <a:solidFill>
                        <a:srgbClr val="000000"/>
                      </a:solidFill>
                      <a:prstDash val="solid"/>
                      <a:round/>
                      <a:headEnd type="none" w="med" len="med"/>
                      <a:tailEnd type="none" w="med" len="med"/>
                    </a:lnR>
                    <a:lnT w="12700" cap="flat">
                      <a:solidFill>
                        <a:srgbClr val="000000"/>
                      </a:solidFill>
                      <a:prstDash val="solid"/>
                      <a:round/>
                      <a:headEnd type="none" w="med" len="med"/>
                      <a:tailEnd type="none" w="med" len="med"/>
                    </a:lnT>
                    <a:lnB w="12700" cap="flat">
                      <a:solidFill>
                        <a:srgbClr val="000000"/>
                      </a:solidFill>
                      <a:prstDash val="solid"/>
                      <a:round/>
                      <a:headEnd type="none" w="med" len="med"/>
                      <a:tailEnd type="none" w="med" len="med"/>
                    </a:lnB>
                    <a:solidFill>
                      <a:schemeClr val="lt1"/>
                    </a:solidFill>
                  </a:tcPr>
                </a:tc>
                <a:extLst>
                  <a:ext uri="{0D108BD9-81ED-4DB2-BD59-A6C34878D82A}">
                    <a16:rowId xmlns:a16="http://schemas.microsoft.com/office/drawing/2014/main" val="10004"/>
                  </a:ext>
                </a:extLst>
              </a:tr>
              <a:tr h="259075">
                <a:tc>
                  <a:txBody>
                    <a:bodyPr/>
                    <a:lstStyle/>
                    <a:p>
                      <a:pPr marL="0" marR="0" lvl="0" rtl="0">
                        <a:spcBef>
                          <a:spcPts val="0"/>
                        </a:spcBef>
                        <a:spcAft>
                          <a:spcPts val="0"/>
                        </a:spcAft>
                        <a:buSzPct val="25000"/>
                        <a:buNone/>
                      </a:pPr>
                      <a:r>
                        <a:rPr lang="en" sz="1100" b="1">
                          <a:latin typeface="Times New Roman"/>
                          <a:ea typeface="Times New Roman"/>
                          <a:cs typeface="Times New Roman"/>
                          <a:sym typeface="Times New Roman"/>
                        </a:rPr>
                        <a:t>Upper Taylor</a:t>
                      </a:r>
                    </a:p>
                  </a:txBody>
                  <a:tcPr marL="68575" marR="68575" marT="0" marB="0" anchor="ctr">
                    <a:lnL w="12700" cap="flat">
                      <a:solidFill>
                        <a:srgbClr val="000000"/>
                      </a:solidFill>
                      <a:prstDash val="solid"/>
                      <a:round/>
                      <a:headEnd type="none" w="med" len="med"/>
                      <a:tailEnd type="none" w="med" len="med"/>
                    </a:lnL>
                    <a:lnR w="12700" cap="flat">
                      <a:solidFill>
                        <a:srgbClr val="000000"/>
                      </a:solidFill>
                      <a:prstDash val="solid"/>
                      <a:round/>
                      <a:headEnd type="none" w="med" len="med"/>
                      <a:tailEnd type="none" w="med" len="med"/>
                    </a:lnR>
                    <a:lnT w="12700" cap="flat">
                      <a:solidFill>
                        <a:srgbClr val="000000"/>
                      </a:solidFill>
                      <a:prstDash val="solid"/>
                      <a:round/>
                      <a:headEnd type="none" w="med" len="med"/>
                      <a:tailEnd type="none" w="med" len="med"/>
                    </a:lnT>
                    <a:lnB w="12700" cap="flat">
                      <a:solidFill>
                        <a:srgbClr val="000000"/>
                      </a:solidFill>
                      <a:prstDash val="solid"/>
                      <a:round/>
                      <a:headEnd type="none" w="med" len="med"/>
                      <a:tailEnd type="none" w="med" len="med"/>
                    </a:lnB>
                    <a:solidFill>
                      <a:schemeClr val="lt1"/>
                    </a:solidFill>
                  </a:tcPr>
                </a:tc>
                <a:tc>
                  <a:txBody>
                    <a:bodyPr/>
                    <a:lstStyle/>
                    <a:p>
                      <a:pPr marL="0" marR="0" lvl="0" algn="ctr" rtl="0">
                        <a:lnSpc>
                          <a:spcPct val="115000"/>
                        </a:lnSpc>
                        <a:spcBef>
                          <a:spcPts val="0"/>
                        </a:spcBef>
                        <a:spcAft>
                          <a:spcPts val="1000"/>
                        </a:spcAft>
                        <a:buSzPct val="25000"/>
                        <a:buNone/>
                      </a:pPr>
                      <a:r>
                        <a:rPr lang="en" sz="1100">
                          <a:latin typeface="Times New Roman"/>
                          <a:ea typeface="Times New Roman"/>
                          <a:cs typeface="Times New Roman"/>
                          <a:sym typeface="Times New Roman"/>
                        </a:rPr>
                        <a:t>2</a:t>
                      </a:r>
                    </a:p>
                  </a:txBody>
                  <a:tcPr marL="68575" marR="68575" marT="0" marB="0">
                    <a:lnL w="12700" cap="flat">
                      <a:solidFill>
                        <a:srgbClr val="000000"/>
                      </a:solidFill>
                      <a:prstDash val="solid"/>
                      <a:round/>
                      <a:headEnd type="none" w="med" len="med"/>
                      <a:tailEnd type="none" w="med" len="med"/>
                    </a:lnL>
                    <a:lnR w="12700" cap="flat">
                      <a:solidFill>
                        <a:srgbClr val="000000"/>
                      </a:solidFill>
                      <a:prstDash val="solid"/>
                      <a:round/>
                      <a:headEnd type="none" w="med" len="med"/>
                      <a:tailEnd type="none" w="med" len="med"/>
                    </a:lnR>
                    <a:lnT w="12700" cap="flat">
                      <a:solidFill>
                        <a:srgbClr val="000000"/>
                      </a:solidFill>
                      <a:prstDash val="solid"/>
                      <a:round/>
                      <a:headEnd type="none" w="med" len="med"/>
                      <a:tailEnd type="none" w="med" len="med"/>
                    </a:lnT>
                    <a:lnB w="12700" cap="flat">
                      <a:solidFill>
                        <a:srgbClr val="000000"/>
                      </a:solidFill>
                      <a:prstDash val="solid"/>
                      <a:round/>
                      <a:headEnd type="none" w="med" len="med"/>
                      <a:tailEnd type="none" w="med" len="med"/>
                    </a:lnB>
                    <a:solidFill>
                      <a:schemeClr val="lt1"/>
                    </a:solidFill>
                  </a:tcPr>
                </a:tc>
                <a:tc>
                  <a:txBody>
                    <a:bodyPr/>
                    <a:lstStyle/>
                    <a:p>
                      <a:pPr marL="0" marR="0" lvl="0" algn="ctr" rtl="0">
                        <a:lnSpc>
                          <a:spcPct val="115000"/>
                        </a:lnSpc>
                        <a:spcBef>
                          <a:spcPts val="0"/>
                        </a:spcBef>
                        <a:spcAft>
                          <a:spcPts val="1000"/>
                        </a:spcAft>
                        <a:buSzPct val="25000"/>
                        <a:buNone/>
                      </a:pPr>
                      <a:r>
                        <a:rPr lang="en" sz="1100" b="1">
                          <a:solidFill>
                            <a:srgbClr val="FF0000"/>
                          </a:solidFill>
                          <a:latin typeface="Times New Roman"/>
                          <a:ea typeface="Times New Roman"/>
                          <a:cs typeface="Times New Roman"/>
                          <a:sym typeface="Times New Roman"/>
                        </a:rPr>
                        <a:t>5</a:t>
                      </a:r>
                    </a:p>
                  </a:txBody>
                  <a:tcPr marL="68575" marR="68575" marT="0" marB="0">
                    <a:lnL w="12700" cap="flat">
                      <a:solidFill>
                        <a:srgbClr val="000000"/>
                      </a:solidFill>
                      <a:prstDash val="solid"/>
                      <a:round/>
                      <a:headEnd type="none" w="med" len="med"/>
                      <a:tailEnd type="none" w="med" len="med"/>
                    </a:lnL>
                    <a:lnR w="12700" cap="flat">
                      <a:solidFill>
                        <a:srgbClr val="000000"/>
                      </a:solidFill>
                      <a:prstDash val="solid"/>
                      <a:round/>
                      <a:headEnd type="none" w="med" len="med"/>
                      <a:tailEnd type="none" w="med" len="med"/>
                    </a:lnR>
                    <a:lnT w="12700" cap="flat">
                      <a:solidFill>
                        <a:srgbClr val="000000"/>
                      </a:solidFill>
                      <a:prstDash val="solid"/>
                      <a:round/>
                      <a:headEnd type="none" w="med" len="med"/>
                      <a:tailEnd type="none" w="med" len="med"/>
                    </a:lnT>
                    <a:lnB w="12700" cap="flat">
                      <a:solidFill>
                        <a:srgbClr val="000000"/>
                      </a:solidFill>
                      <a:prstDash val="solid"/>
                      <a:round/>
                      <a:headEnd type="none" w="med" len="med"/>
                      <a:tailEnd type="none" w="med" len="med"/>
                    </a:lnB>
                    <a:solidFill>
                      <a:schemeClr val="lt1"/>
                    </a:solidFill>
                  </a:tcPr>
                </a:tc>
                <a:tc>
                  <a:txBody>
                    <a:bodyPr/>
                    <a:lstStyle/>
                    <a:p>
                      <a:pPr marL="0" marR="0" lvl="0" algn="ctr" rtl="0">
                        <a:lnSpc>
                          <a:spcPct val="115000"/>
                        </a:lnSpc>
                        <a:spcBef>
                          <a:spcPts val="0"/>
                        </a:spcBef>
                        <a:spcAft>
                          <a:spcPts val="1000"/>
                        </a:spcAft>
                        <a:buSzPct val="25000"/>
                        <a:buNone/>
                      </a:pPr>
                      <a:r>
                        <a:rPr lang="en" sz="1200" b="1">
                          <a:solidFill>
                            <a:srgbClr val="FF0000"/>
                          </a:solidFill>
                          <a:latin typeface="Times New Roman"/>
                          <a:ea typeface="Times New Roman"/>
                          <a:cs typeface="Times New Roman"/>
                          <a:sym typeface="Times New Roman"/>
                        </a:rPr>
                        <a:t>5</a:t>
                      </a:r>
                    </a:p>
                  </a:txBody>
                  <a:tcPr marL="68575" marR="68575" marT="0" marB="0">
                    <a:lnL w="12700" cap="flat">
                      <a:solidFill>
                        <a:srgbClr val="000000"/>
                      </a:solidFill>
                      <a:prstDash val="solid"/>
                      <a:round/>
                      <a:headEnd type="none" w="med" len="med"/>
                      <a:tailEnd type="none" w="med" len="med"/>
                    </a:lnL>
                    <a:lnR w="12700" cap="flat">
                      <a:solidFill>
                        <a:srgbClr val="000000"/>
                      </a:solidFill>
                      <a:prstDash val="solid"/>
                      <a:round/>
                      <a:headEnd type="none" w="med" len="med"/>
                      <a:tailEnd type="none" w="med" len="med"/>
                    </a:lnR>
                    <a:lnT w="12700" cap="flat">
                      <a:solidFill>
                        <a:srgbClr val="000000"/>
                      </a:solidFill>
                      <a:prstDash val="solid"/>
                      <a:round/>
                      <a:headEnd type="none" w="med" len="med"/>
                      <a:tailEnd type="none" w="med" len="med"/>
                    </a:lnT>
                    <a:lnB w="12700" cap="flat">
                      <a:solidFill>
                        <a:srgbClr val="000000"/>
                      </a:solidFill>
                      <a:prstDash val="solid"/>
                      <a:round/>
                      <a:headEnd type="none" w="med" len="med"/>
                      <a:tailEnd type="none" w="med" len="med"/>
                    </a:lnB>
                    <a:solidFill>
                      <a:schemeClr val="lt1"/>
                    </a:solidFill>
                  </a:tcPr>
                </a:tc>
                <a:extLst>
                  <a:ext uri="{0D108BD9-81ED-4DB2-BD59-A6C34878D82A}">
                    <a16:rowId xmlns:a16="http://schemas.microsoft.com/office/drawing/2014/main" val="10005"/>
                  </a:ext>
                </a:extLst>
              </a:tr>
              <a:tr h="259075">
                <a:tc>
                  <a:txBody>
                    <a:bodyPr/>
                    <a:lstStyle/>
                    <a:p>
                      <a:pPr marL="0" marR="0" lvl="0" rtl="0">
                        <a:spcBef>
                          <a:spcPts val="0"/>
                        </a:spcBef>
                        <a:spcAft>
                          <a:spcPts val="0"/>
                        </a:spcAft>
                        <a:buSzPct val="25000"/>
                        <a:buNone/>
                      </a:pPr>
                      <a:r>
                        <a:rPr lang="en" sz="1100" b="1">
                          <a:latin typeface="Times New Roman"/>
                          <a:ea typeface="Times New Roman"/>
                          <a:cs typeface="Times New Roman"/>
                          <a:sym typeface="Times New Roman"/>
                        </a:rPr>
                        <a:t>Cochetopa</a:t>
                      </a:r>
                    </a:p>
                  </a:txBody>
                  <a:tcPr marL="68575" marR="68575" marT="0" marB="0" anchor="ctr">
                    <a:lnL w="12700" cap="flat">
                      <a:solidFill>
                        <a:srgbClr val="000000"/>
                      </a:solidFill>
                      <a:prstDash val="solid"/>
                      <a:round/>
                      <a:headEnd type="none" w="med" len="med"/>
                      <a:tailEnd type="none" w="med" len="med"/>
                    </a:lnL>
                    <a:lnR w="12700" cap="flat">
                      <a:solidFill>
                        <a:srgbClr val="000000"/>
                      </a:solidFill>
                      <a:prstDash val="solid"/>
                      <a:round/>
                      <a:headEnd type="none" w="med" len="med"/>
                      <a:tailEnd type="none" w="med" len="med"/>
                    </a:lnR>
                    <a:lnT w="12700" cap="flat">
                      <a:solidFill>
                        <a:srgbClr val="000000"/>
                      </a:solidFill>
                      <a:prstDash val="solid"/>
                      <a:round/>
                      <a:headEnd type="none" w="med" len="med"/>
                      <a:tailEnd type="none" w="med" len="med"/>
                    </a:lnT>
                    <a:lnB w="12700" cap="flat">
                      <a:solidFill>
                        <a:srgbClr val="000000"/>
                      </a:solidFill>
                      <a:prstDash val="solid"/>
                      <a:round/>
                      <a:headEnd type="none" w="med" len="med"/>
                      <a:tailEnd type="none" w="med" len="med"/>
                    </a:lnB>
                    <a:solidFill>
                      <a:schemeClr val="lt1"/>
                    </a:solidFill>
                  </a:tcPr>
                </a:tc>
                <a:tc>
                  <a:txBody>
                    <a:bodyPr/>
                    <a:lstStyle/>
                    <a:p>
                      <a:pPr marL="0" marR="0" lvl="0" algn="ctr" rtl="0">
                        <a:lnSpc>
                          <a:spcPct val="115000"/>
                        </a:lnSpc>
                        <a:spcBef>
                          <a:spcPts val="0"/>
                        </a:spcBef>
                        <a:spcAft>
                          <a:spcPts val="1000"/>
                        </a:spcAft>
                        <a:buSzPct val="25000"/>
                        <a:buNone/>
                      </a:pPr>
                      <a:r>
                        <a:rPr lang="en" sz="1100">
                          <a:latin typeface="Times New Roman"/>
                          <a:ea typeface="Times New Roman"/>
                          <a:cs typeface="Times New Roman"/>
                          <a:sym typeface="Times New Roman"/>
                        </a:rPr>
                        <a:t>1</a:t>
                      </a:r>
                    </a:p>
                  </a:txBody>
                  <a:tcPr marL="68575" marR="68575" marT="0" marB="0">
                    <a:lnL w="12700" cap="flat">
                      <a:solidFill>
                        <a:srgbClr val="000000"/>
                      </a:solidFill>
                      <a:prstDash val="solid"/>
                      <a:round/>
                      <a:headEnd type="none" w="med" len="med"/>
                      <a:tailEnd type="none" w="med" len="med"/>
                    </a:lnL>
                    <a:lnR w="12700" cap="flat">
                      <a:solidFill>
                        <a:srgbClr val="000000"/>
                      </a:solidFill>
                      <a:prstDash val="solid"/>
                      <a:round/>
                      <a:headEnd type="none" w="med" len="med"/>
                      <a:tailEnd type="none" w="med" len="med"/>
                    </a:lnR>
                    <a:lnT w="12700" cap="flat">
                      <a:solidFill>
                        <a:srgbClr val="000000"/>
                      </a:solidFill>
                      <a:prstDash val="solid"/>
                      <a:round/>
                      <a:headEnd type="none" w="med" len="med"/>
                      <a:tailEnd type="none" w="med" len="med"/>
                    </a:lnT>
                    <a:lnB w="12700" cap="flat">
                      <a:solidFill>
                        <a:srgbClr val="000000"/>
                      </a:solidFill>
                      <a:prstDash val="solid"/>
                      <a:round/>
                      <a:headEnd type="none" w="med" len="med"/>
                      <a:tailEnd type="none" w="med" len="med"/>
                    </a:lnB>
                    <a:solidFill>
                      <a:schemeClr val="lt1"/>
                    </a:solidFill>
                  </a:tcPr>
                </a:tc>
                <a:tc>
                  <a:txBody>
                    <a:bodyPr/>
                    <a:lstStyle/>
                    <a:p>
                      <a:pPr marL="0" marR="0" lvl="0" algn="ctr" rtl="0">
                        <a:lnSpc>
                          <a:spcPct val="115000"/>
                        </a:lnSpc>
                        <a:spcBef>
                          <a:spcPts val="0"/>
                        </a:spcBef>
                        <a:spcAft>
                          <a:spcPts val="1000"/>
                        </a:spcAft>
                        <a:buSzPct val="25000"/>
                        <a:buNone/>
                      </a:pPr>
                      <a:r>
                        <a:rPr lang="en" sz="1100" b="1">
                          <a:solidFill>
                            <a:srgbClr val="FF0000"/>
                          </a:solidFill>
                          <a:latin typeface="Times New Roman"/>
                          <a:ea typeface="Times New Roman"/>
                          <a:cs typeface="Times New Roman"/>
                          <a:sym typeface="Times New Roman"/>
                        </a:rPr>
                        <a:t>4</a:t>
                      </a:r>
                    </a:p>
                  </a:txBody>
                  <a:tcPr marL="68575" marR="68575" marT="0" marB="0">
                    <a:lnL w="12700" cap="flat">
                      <a:solidFill>
                        <a:srgbClr val="000000"/>
                      </a:solidFill>
                      <a:prstDash val="solid"/>
                      <a:round/>
                      <a:headEnd type="none" w="med" len="med"/>
                      <a:tailEnd type="none" w="med" len="med"/>
                    </a:lnL>
                    <a:lnR w="12700" cap="flat">
                      <a:solidFill>
                        <a:srgbClr val="000000"/>
                      </a:solidFill>
                      <a:prstDash val="solid"/>
                      <a:round/>
                      <a:headEnd type="none" w="med" len="med"/>
                      <a:tailEnd type="none" w="med" len="med"/>
                    </a:lnR>
                    <a:lnT w="12700" cap="flat">
                      <a:solidFill>
                        <a:srgbClr val="000000"/>
                      </a:solidFill>
                      <a:prstDash val="solid"/>
                      <a:round/>
                      <a:headEnd type="none" w="med" len="med"/>
                      <a:tailEnd type="none" w="med" len="med"/>
                    </a:lnT>
                    <a:lnB w="12700" cap="flat">
                      <a:solidFill>
                        <a:srgbClr val="000000"/>
                      </a:solidFill>
                      <a:prstDash val="solid"/>
                      <a:round/>
                      <a:headEnd type="none" w="med" len="med"/>
                      <a:tailEnd type="none" w="med" len="med"/>
                    </a:lnB>
                    <a:solidFill>
                      <a:schemeClr val="lt1"/>
                    </a:solidFill>
                  </a:tcPr>
                </a:tc>
                <a:tc>
                  <a:txBody>
                    <a:bodyPr/>
                    <a:lstStyle/>
                    <a:p>
                      <a:pPr marL="0" marR="0" lvl="0" algn="ctr" rtl="0">
                        <a:lnSpc>
                          <a:spcPct val="115000"/>
                        </a:lnSpc>
                        <a:spcBef>
                          <a:spcPts val="0"/>
                        </a:spcBef>
                        <a:spcAft>
                          <a:spcPts val="1000"/>
                        </a:spcAft>
                        <a:buSzPct val="25000"/>
                        <a:buNone/>
                      </a:pPr>
                      <a:r>
                        <a:rPr lang="en" sz="1100" dirty="0">
                          <a:latin typeface="Times New Roman"/>
                          <a:ea typeface="Times New Roman"/>
                          <a:cs typeface="Times New Roman"/>
                          <a:sym typeface="Times New Roman"/>
                        </a:rPr>
                        <a:t>1</a:t>
                      </a:r>
                    </a:p>
                  </a:txBody>
                  <a:tcPr marL="68575" marR="68575" marT="0" marB="0">
                    <a:lnL w="12700" cap="flat">
                      <a:solidFill>
                        <a:srgbClr val="000000"/>
                      </a:solidFill>
                      <a:prstDash val="solid"/>
                      <a:round/>
                      <a:headEnd type="none" w="med" len="med"/>
                      <a:tailEnd type="none" w="med" len="med"/>
                    </a:lnL>
                    <a:lnR w="12700" cap="flat">
                      <a:solidFill>
                        <a:srgbClr val="000000"/>
                      </a:solidFill>
                      <a:prstDash val="solid"/>
                      <a:round/>
                      <a:headEnd type="none" w="med" len="med"/>
                      <a:tailEnd type="none" w="med" len="med"/>
                    </a:lnR>
                    <a:lnT w="12700" cap="flat">
                      <a:solidFill>
                        <a:srgbClr val="000000"/>
                      </a:solidFill>
                      <a:prstDash val="solid"/>
                      <a:round/>
                      <a:headEnd type="none" w="med" len="med"/>
                      <a:tailEnd type="none" w="med" len="med"/>
                    </a:lnT>
                    <a:lnB w="12700" cap="flat">
                      <a:solidFill>
                        <a:srgbClr val="000000"/>
                      </a:solidFill>
                      <a:prstDash val="solid"/>
                      <a:round/>
                      <a:headEnd type="none" w="med" len="med"/>
                      <a:tailEnd type="none" w="med" len="med"/>
                    </a:lnB>
                    <a:solidFill>
                      <a:schemeClr val="lt1"/>
                    </a:solidFill>
                  </a:tcPr>
                </a:tc>
                <a:extLst>
                  <a:ext uri="{0D108BD9-81ED-4DB2-BD59-A6C34878D82A}">
                    <a16:rowId xmlns:a16="http://schemas.microsoft.com/office/drawing/2014/main" val="10006"/>
                  </a:ext>
                </a:extLst>
              </a:tr>
            </a:tbl>
          </a:graphicData>
        </a:graphic>
      </p:graphicFrame>
      <p:sp>
        <p:nvSpPr>
          <p:cNvPr id="646" name="Shape 646"/>
          <p:cNvSpPr txBox="1"/>
          <p:nvPr/>
        </p:nvSpPr>
        <p:spPr>
          <a:xfrm>
            <a:off x="8686800" y="2740967"/>
            <a:ext cx="851514" cy="230832"/>
          </a:xfrm>
          <a:prstGeom prst="rect">
            <a:avLst/>
          </a:prstGeom>
          <a:noFill/>
          <a:ln>
            <a:noFill/>
          </a:ln>
        </p:spPr>
        <p:txBody>
          <a:bodyPr lIns="91425" tIns="45700" rIns="91425" bIns="45700" anchor="t" anchorCtr="0">
            <a:noAutofit/>
          </a:bodyPr>
          <a:lstStyle/>
          <a:p>
            <a:pPr>
              <a:buSzPct val="25000"/>
            </a:pPr>
            <a:r>
              <a:rPr lang="en" sz="900">
                <a:solidFill>
                  <a:schemeClr val="dk1"/>
                </a:solidFill>
                <a:latin typeface="Arial"/>
                <a:ea typeface="Arial"/>
                <a:cs typeface="Arial"/>
                <a:sym typeface="Arial"/>
              </a:rPr>
              <a:t>Upper Taylor</a:t>
            </a:r>
          </a:p>
        </p:txBody>
      </p:sp>
      <p:sp>
        <p:nvSpPr>
          <p:cNvPr id="2" name="Title 1"/>
          <p:cNvSpPr>
            <a:spLocks noGrp="1"/>
          </p:cNvSpPr>
          <p:nvPr>
            <p:ph type="title"/>
          </p:nvPr>
        </p:nvSpPr>
        <p:spPr/>
        <p:txBody>
          <a:bodyPr/>
          <a:lstStyle/>
          <a:p>
            <a:r>
              <a:rPr lang="en-US" dirty="0"/>
              <a:t>Vulnerability</a:t>
            </a:r>
          </a:p>
        </p:txBody>
      </p:sp>
    </p:spTree>
    <p:extLst>
      <p:ext uri="{BB962C8B-B14F-4D97-AF65-F5344CB8AC3E}">
        <p14:creationId xmlns:p14="http://schemas.microsoft.com/office/powerpoint/2010/main" val="3764446429"/>
      </p:ext>
    </p:extLst>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a:spcAft>
                <a:spcPts val="600"/>
              </a:spcAft>
            </a:pPr>
            <a:r>
              <a:rPr lang="en-US" sz="2400" dirty="0"/>
              <a:t>Climate change will lead to changes in geophysical, biological and socio-economic systems.</a:t>
            </a:r>
          </a:p>
          <a:p>
            <a:pPr>
              <a:spcAft>
                <a:spcPts val="600"/>
              </a:spcAft>
            </a:pPr>
            <a:r>
              <a:rPr lang="en-US" sz="2400" dirty="0"/>
              <a:t>Vulnerability to climate change is the degree to which these systems are susceptible to, and unable to cope with, adverse impacts.</a:t>
            </a:r>
          </a:p>
          <a:p>
            <a:pPr>
              <a:spcAft>
                <a:spcPts val="600"/>
              </a:spcAft>
            </a:pPr>
            <a:r>
              <a:rPr lang="en-US" sz="2400" dirty="0"/>
              <a:t>Vulnerability of ecosystems and species is partly a function of the expected rapid rate of climate change relative to the resilience of many such systems.</a:t>
            </a:r>
          </a:p>
          <a:p>
            <a:pPr marL="0" indent="0">
              <a:spcAft>
                <a:spcPts val="600"/>
              </a:spcAft>
              <a:buNone/>
            </a:pPr>
            <a:endParaRPr lang="en-US" sz="2400" dirty="0"/>
          </a:p>
        </p:txBody>
      </p:sp>
      <p:sp>
        <p:nvSpPr>
          <p:cNvPr id="4" name="Title 3"/>
          <p:cNvSpPr>
            <a:spLocks noGrp="1"/>
          </p:cNvSpPr>
          <p:nvPr>
            <p:ph type="title"/>
          </p:nvPr>
        </p:nvSpPr>
        <p:spPr/>
        <p:txBody>
          <a:bodyPr/>
          <a:lstStyle/>
          <a:p>
            <a:r>
              <a:rPr lang="en-US" dirty="0"/>
              <a:t>Climate Change and Vulnerability</a:t>
            </a:r>
          </a:p>
        </p:txBody>
      </p:sp>
    </p:spTree>
    <p:extLst>
      <p:ext uri="{BB962C8B-B14F-4D97-AF65-F5344CB8AC3E}">
        <p14:creationId xmlns:p14="http://schemas.microsoft.com/office/powerpoint/2010/main" val="7442543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3" name="Shape 653"/>
          <p:cNvSpPr txBox="1">
            <a:spLocks noGrp="1"/>
          </p:cNvSpPr>
          <p:nvPr>
            <p:ph idx="1"/>
          </p:nvPr>
        </p:nvSpPr>
        <p:spPr>
          <a:xfrm>
            <a:off x="420471" y="1080001"/>
            <a:ext cx="11330608" cy="5083581"/>
          </a:xfrm>
          <a:prstGeom prst="rect">
            <a:avLst/>
          </a:prstGeom>
          <a:noFill/>
          <a:ln>
            <a:noFill/>
          </a:ln>
        </p:spPr>
        <p:txBody>
          <a:bodyPr vert="horz" lIns="91425" tIns="45700" rIns="91425" bIns="45700" rtlCol="0" anchor="t" anchorCtr="0">
            <a:noAutofit/>
          </a:bodyPr>
          <a:lstStyle/>
          <a:p>
            <a:pPr>
              <a:spcBef>
                <a:spcPts val="200"/>
              </a:spcBef>
              <a:spcAft>
                <a:spcPts val="600"/>
              </a:spcAft>
              <a:buClr>
                <a:schemeClr val="dk1"/>
              </a:buClr>
            </a:pPr>
            <a:r>
              <a:rPr lang="en" sz="2000" b="1" dirty="0">
                <a:solidFill>
                  <a:schemeClr val="dk2"/>
                </a:solidFill>
                <a:latin typeface="Calibri"/>
                <a:ea typeface="Calibri"/>
                <a:cs typeface="Calibri"/>
                <a:sym typeface="Calibri"/>
              </a:rPr>
              <a:t>Monitoring and Inventory to fill data gaps</a:t>
            </a:r>
          </a:p>
          <a:p>
            <a:pPr lvl="1">
              <a:spcBef>
                <a:spcPts val="200"/>
              </a:spcBef>
              <a:spcAft>
                <a:spcPts val="600"/>
              </a:spcAft>
              <a:buClr>
                <a:schemeClr val="dk1"/>
              </a:buClr>
            </a:pPr>
            <a:r>
              <a:rPr lang="en" sz="2000" dirty="0">
                <a:solidFill>
                  <a:schemeClr val="dk1"/>
                </a:solidFill>
                <a:latin typeface="Calibri"/>
                <a:ea typeface="Calibri"/>
                <a:cs typeface="Calibri"/>
                <a:sym typeface="Calibri"/>
              </a:rPr>
              <a:t>Culvert inventory - are pipes the right size?</a:t>
            </a:r>
          </a:p>
          <a:p>
            <a:pPr lvl="1">
              <a:spcBef>
                <a:spcPts val="200"/>
              </a:spcBef>
              <a:spcAft>
                <a:spcPts val="600"/>
              </a:spcAft>
              <a:buClr>
                <a:schemeClr val="dk1"/>
              </a:buClr>
            </a:pPr>
            <a:r>
              <a:rPr lang="en" sz="2000" dirty="0">
                <a:solidFill>
                  <a:schemeClr val="dk1"/>
                </a:solidFill>
                <a:latin typeface="Calibri"/>
                <a:ea typeface="Calibri"/>
                <a:cs typeface="Calibri"/>
                <a:sym typeface="Calibri"/>
              </a:rPr>
              <a:t>Stream temperature  - what is it now, how does it change?</a:t>
            </a:r>
          </a:p>
          <a:p>
            <a:pPr lvl="1">
              <a:spcBef>
                <a:spcPts val="200"/>
              </a:spcBef>
              <a:spcAft>
                <a:spcPts val="600"/>
              </a:spcAft>
              <a:buClr>
                <a:schemeClr val="dk1"/>
              </a:buClr>
            </a:pPr>
            <a:r>
              <a:rPr lang="en" sz="2000" dirty="0">
                <a:solidFill>
                  <a:schemeClr val="dk1"/>
                </a:solidFill>
                <a:latin typeface="Calibri"/>
                <a:ea typeface="Calibri"/>
                <a:cs typeface="Calibri"/>
                <a:sym typeface="Calibri"/>
              </a:rPr>
              <a:t>Actual climate changes – same as predicted?</a:t>
            </a:r>
          </a:p>
          <a:p>
            <a:pPr>
              <a:spcBef>
                <a:spcPts val="200"/>
              </a:spcBef>
              <a:spcAft>
                <a:spcPts val="600"/>
              </a:spcAft>
              <a:buClr>
                <a:schemeClr val="dk1"/>
              </a:buClr>
            </a:pPr>
            <a:r>
              <a:rPr lang="en" sz="2000" b="1" dirty="0">
                <a:solidFill>
                  <a:schemeClr val="dk2"/>
                </a:solidFill>
                <a:latin typeface="Calibri"/>
                <a:ea typeface="Calibri"/>
                <a:cs typeface="Calibri"/>
                <a:sym typeface="Calibri"/>
              </a:rPr>
              <a:t>Design Projects to Improve Resilience/Adaptation</a:t>
            </a:r>
          </a:p>
          <a:p>
            <a:pPr lvl="1">
              <a:spcBef>
                <a:spcPts val="200"/>
              </a:spcBef>
              <a:spcAft>
                <a:spcPts val="600"/>
              </a:spcAft>
              <a:buClr>
                <a:schemeClr val="dk1"/>
              </a:buClr>
            </a:pPr>
            <a:r>
              <a:rPr lang="en" sz="2000" dirty="0">
                <a:solidFill>
                  <a:schemeClr val="dk1"/>
                </a:solidFill>
                <a:latin typeface="Calibri"/>
                <a:ea typeface="Calibri"/>
                <a:cs typeface="Calibri"/>
                <a:sym typeface="Calibri"/>
              </a:rPr>
              <a:t>Prioritize route decommissioning in subwatersheds with high road/trail densities in riparian habitats.</a:t>
            </a:r>
          </a:p>
          <a:p>
            <a:pPr lvl="1">
              <a:spcBef>
                <a:spcPts val="200"/>
              </a:spcBef>
              <a:spcAft>
                <a:spcPts val="600"/>
              </a:spcAft>
              <a:buClr>
                <a:schemeClr val="dk1"/>
              </a:buClr>
            </a:pPr>
            <a:r>
              <a:rPr lang="en" sz="2000" dirty="0">
                <a:solidFill>
                  <a:schemeClr val="dk1"/>
                </a:solidFill>
                <a:latin typeface="Calibri"/>
                <a:ea typeface="Calibri"/>
                <a:cs typeface="Calibri"/>
                <a:sym typeface="Calibri"/>
              </a:rPr>
              <a:t>Improve riparian/wetland habitat conditions.</a:t>
            </a:r>
          </a:p>
          <a:p>
            <a:pPr lvl="1">
              <a:spcBef>
                <a:spcPts val="200"/>
              </a:spcBef>
              <a:spcAft>
                <a:spcPts val="600"/>
              </a:spcAft>
              <a:buClr>
                <a:schemeClr val="dk1"/>
              </a:buClr>
            </a:pPr>
            <a:r>
              <a:rPr lang="en" sz="2000" dirty="0">
                <a:solidFill>
                  <a:schemeClr val="dk1"/>
                </a:solidFill>
                <a:latin typeface="Calibri"/>
                <a:ea typeface="Calibri"/>
                <a:cs typeface="Calibri"/>
                <a:sym typeface="Calibri"/>
              </a:rPr>
              <a:t>Identify areas suitable for water storage developments.</a:t>
            </a:r>
          </a:p>
          <a:p>
            <a:pPr>
              <a:spcBef>
                <a:spcPts val="200"/>
              </a:spcBef>
              <a:spcAft>
                <a:spcPts val="600"/>
              </a:spcAft>
              <a:buClr>
                <a:schemeClr val="dk1"/>
              </a:buClr>
            </a:pPr>
            <a:r>
              <a:rPr lang="en" sz="2000" b="1" dirty="0">
                <a:solidFill>
                  <a:schemeClr val="dk2"/>
                </a:solidFill>
                <a:latin typeface="Calibri"/>
                <a:ea typeface="Calibri"/>
                <a:cs typeface="Calibri"/>
                <a:sym typeface="Calibri"/>
              </a:rPr>
              <a:t>Future Assessments – Terrestrial Resources</a:t>
            </a:r>
          </a:p>
          <a:p>
            <a:pPr>
              <a:spcBef>
                <a:spcPts val="200"/>
              </a:spcBef>
              <a:spcAft>
                <a:spcPts val="600"/>
              </a:spcAft>
              <a:buClr>
                <a:schemeClr val="dk1"/>
              </a:buClr>
            </a:pPr>
            <a:r>
              <a:rPr lang="en" sz="2000" b="1" dirty="0">
                <a:solidFill>
                  <a:schemeClr val="dk2"/>
                </a:solidFill>
                <a:latin typeface="Calibri"/>
                <a:ea typeface="Calibri"/>
                <a:cs typeface="Calibri"/>
                <a:sym typeface="Calibri"/>
              </a:rPr>
              <a:t>Link to Watershed Condition Framework</a:t>
            </a:r>
          </a:p>
          <a:p>
            <a:pPr lvl="1">
              <a:spcBef>
                <a:spcPts val="200"/>
              </a:spcBef>
              <a:spcAft>
                <a:spcPts val="600"/>
              </a:spcAft>
              <a:buClr>
                <a:schemeClr val="dk1"/>
              </a:buClr>
            </a:pPr>
            <a:r>
              <a:rPr lang="en" sz="2000" dirty="0">
                <a:solidFill>
                  <a:schemeClr val="dk1"/>
                </a:solidFill>
                <a:latin typeface="Calibri"/>
                <a:ea typeface="Calibri"/>
                <a:cs typeface="Calibri"/>
                <a:sym typeface="Calibri"/>
              </a:rPr>
              <a:t>Prioritize Watersheds</a:t>
            </a:r>
          </a:p>
          <a:p>
            <a:pPr lvl="1">
              <a:spcBef>
                <a:spcPts val="200"/>
              </a:spcBef>
              <a:spcAft>
                <a:spcPts val="600"/>
              </a:spcAft>
              <a:buClr>
                <a:schemeClr val="dk1"/>
              </a:buClr>
            </a:pPr>
            <a:r>
              <a:rPr lang="en" sz="2000" dirty="0">
                <a:solidFill>
                  <a:schemeClr val="dk1"/>
                </a:solidFill>
                <a:latin typeface="Calibri"/>
                <a:ea typeface="Calibri"/>
                <a:cs typeface="Calibri"/>
                <a:sym typeface="Calibri"/>
              </a:rPr>
              <a:t>Incorporate Condition Attributes into Vulnerability</a:t>
            </a:r>
          </a:p>
          <a:p>
            <a:pPr>
              <a:spcBef>
                <a:spcPts val="200"/>
              </a:spcBef>
              <a:spcAft>
                <a:spcPts val="600"/>
              </a:spcAft>
              <a:buClr>
                <a:schemeClr val="dk1"/>
              </a:buClr>
            </a:pPr>
            <a:r>
              <a:rPr lang="en" sz="2000" b="1" dirty="0">
                <a:solidFill>
                  <a:schemeClr val="dk2"/>
                </a:solidFill>
                <a:latin typeface="Calibri"/>
                <a:ea typeface="Calibri"/>
                <a:cs typeface="Calibri"/>
                <a:sym typeface="Calibri"/>
              </a:rPr>
              <a:t>Climate Change Scorecard  (Element 6) √</a:t>
            </a:r>
            <a:endParaRPr sz="2000" dirty="0"/>
          </a:p>
          <a:p>
            <a:pPr>
              <a:spcBef>
                <a:spcPts val="200"/>
              </a:spcBef>
              <a:spcAft>
                <a:spcPts val="600"/>
              </a:spcAft>
            </a:pPr>
            <a:endParaRPr sz="2000" dirty="0"/>
          </a:p>
        </p:txBody>
      </p:sp>
      <p:sp>
        <p:nvSpPr>
          <p:cNvPr id="2" name="Title 1"/>
          <p:cNvSpPr>
            <a:spLocks noGrp="1"/>
          </p:cNvSpPr>
          <p:nvPr>
            <p:ph type="title"/>
          </p:nvPr>
        </p:nvSpPr>
        <p:spPr/>
        <p:txBody>
          <a:bodyPr/>
          <a:lstStyle/>
          <a:p>
            <a:r>
              <a:rPr lang="en-US" dirty="0"/>
              <a:t>Applications</a:t>
            </a:r>
          </a:p>
        </p:txBody>
      </p:sp>
    </p:spTree>
    <p:extLst>
      <p:ext uri="{BB962C8B-B14F-4D97-AF65-F5344CB8AC3E}">
        <p14:creationId xmlns:p14="http://schemas.microsoft.com/office/powerpoint/2010/main" val="336709061"/>
      </p:ext>
    </p:extLst>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Shape 659"/>
          <p:cNvSpPr>
            <a:spLocks noChangeAspect="1"/>
          </p:cNvSpPr>
          <p:nvPr/>
        </p:nvSpPr>
        <p:spPr>
          <a:xfrm>
            <a:off x="1920004" y="966146"/>
            <a:ext cx="8351995" cy="5891855"/>
          </a:xfrm>
          <a:prstGeom prst="rect">
            <a:avLst/>
          </a:prstGeom>
          <a:blipFill>
            <a:blip r:embed="rId3"/>
            <a:srcRect/>
            <a:stretch>
              <a:fillRect t="-3872"/>
            </a:stretch>
          </a:blipFill>
        </p:spPr>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561244039"/>
      </p:ext>
    </p:extLst>
  </p:cSld>
  <p:clrMapOvr>
    <a:masterClrMapping/>
  </p:clrMapOvr>
  <p:transition spd="slow">
    <p:cu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6" name="Shape 666"/>
          <p:cNvSpPr txBox="1">
            <a:spLocks noGrp="1"/>
          </p:cNvSpPr>
          <p:nvPr>
            <p:ph idx="1"/>
          </p:nvPr>
        </p:nvSpPr>
        <p:spPr>
          <a:prstGeom prst="rect">
            <a:avLst/>
          </a:prstGeom>
          <a:noFill/>
          <a:ln>
            <a:noFill/>
          </a:ln>
        </p:spPr>
        <p:txBody>
          <a:bodyPr vert="horz" lIns="91425" tIns="45700" rIns="91425" bIns="45700" rtlCol="0" anchor="t" anchorCtr="0">
            <a:noAutofit/>
          </a:bodyPr>
          <a:lstStyle/>
          <a:p>
            <a:pPr>
              <a:spcBef>
                <a:spcPts val="640"/>
              </a:spcBef>
              <a:buClr>
                <a:schemeClr val="dk1"/>
              </a:buClr>
            </a:pPr>
            <a:r>
              <a:rPr lang="en" sz="2500" dirty="0">
                <a:solidFill>
                  <a:schemeClr val="dk1"/>
                </a:solidFill>
                <a:latin typeface="Calibri"/>
                <a:ea typeface="Calibri"/>
                <a:cs typeface="Calibri"/>
                <a:sym typeface="Calibri"/>
              </a:rPr>
              <a:t>Consumptive Water Uses (Public and Private)</a:t>
            </a:r>
          </a:p>
          <a:p>
            <a:pPr>
              <a:spcBef>
                <a:spcPts val="640"/>
              </a:spcBef>
              <a:buClr>
                <a:schemeClr val="dk1"/>
              </a:buClr>
            </a:pPr>
            <a:r>
              <a:rPr lang="en" sz="2500" dirty="0">
                <a:solidFill>
                  <a:schemeClr val="dk1"/>
                </a:solidFill>
                <a:latin typeface="Calibri"/>
                <a:ea typeface="Calibri"/>
                <a:cs typeface="Calibri"/>
                <a:sym typeface="Calibri"/>
              </a:rPr>
              <a:t>Infrastructure within/adjacent to stream courses</a:t>
            </a:r>
          </a:p>
          <a:p>
            <a:pPr lvl="1">
              <a:spcBef>
                <a:spcPts val="560"/>
              </a:spcBef>
              <a:buClr>
                <a:schemeClr val="dk1"/>
              </a:buClr>
            </a:pPr>
            <a:r>
              <a:rPr lang="en" sz="2200" dirty="0">
                <a:solidFill>
                  <a:schemeClr val="dk1"/>
                </a:solidFill>
                <a:latin typeface="Calibri"/>
                <a:ea typeface="Calibri"/>
                <a:cs typeface="Calibri"/>
                <a:sym typeface="Calibri"/>
              </a:rPr>
              <a:t>Roads, trails, crossings, </a:t>
            </a:r>
          </a:p>
          <a:p>
            <a:pPr lvl="1">
              <a:spcBef>
                <a:spcPts val="560"/>
              </a:spcBef>
              <a:buClr>
                <a:schemeClr val="dk1"/>
              </a:buClr>
            </a:pPr>
            <a:r>
              <a:rPr lang="en" sz="2200" dirty="0">
                <a:solidFill>
                  <a:schemeClr val="dk1"/>
                </a:solidFill>
                <a:latin typeface="Calibri"/>
                <a:ea typeface="Calibri"/>
                <a:cs typeface="Calibri"/>
                <a:sym typeface="Calibri"/>
              </a:rPr>
              <a:t>Recreation Developments</a:t>
            </a:r>
          </a:p>
          <a:p>
            <a:pPr>
              <a:spcBef>
                <a:spcPts val="640"/>
              </a:spcBef>
              <a:buClr>
                <a:schemeClr val="dk1"/>
              </a:buClr>
            </a:pPr>
            <a:r>
              <a:rPr lang="en" sz="2500" dirty="0">
                <a:solidFill>
                  <a:schemeClr val="dk1"/>
                </a:solidFill>
                <a:latin typeface="Calibri"/>
                <a:ea typeface="Calibri"/>
                <a:cs typeface="Calibri"/>
                <a:sym typeface="Calibri"/>
              </a:rPr>
              <a:t>Aquatic Habitats and Species</a:t>
            </a:r>
          </a:p>
          <a:p>
            <a:pPr lvl="1">
              <a:spcBef>
                <a:spcPts val="560"/>
              </a:spcBef>
              <a:buClr>
                <a:schemeClr val="dk1"/>
              </a:buClr>
            </a:pPr>
            <a:r>
              <a:rPr lang="en" sz="2200" dirty="0">
                <a:solidFill>
                  <a:schemeClr val="dk1"/>
                </a:solidFill>
                <a:latin typeface="Calibri"/>
                <a:ea typeface="Calibri"/>
                <a:cs typeface="Calibri"/>
                <a:sym typeface="Calibri"/>
              </a:rPr>
              <a:t>Fens, wetlands, riparian areas</a:t>
            </a:r>
          </a:p>
          <a:p>
            <a:pPr lvl="1">
              <a:spcBef>
                <a:spcPts val="560"/>
              </a:spcBef>
              <a:buClr>
                <a:schemeClr val="dk1"/>
              </a:buClr>
            </a:pPr>
            <a:r>
              <a:rPr lang="en" sz="2200" dirty="0">
                <a:solidFill>
                  <a:schemeClr val="dk1"/>
                </a:solidFill>
                <a:latin typeface="Calibri"/>
                <a:ea typeface="Calibri"/>
                <a:cs typeface="Calibri"/>
                <a:sym typeface="Calibri"/>
              </a:rPr>
              <a:t>Waterbodies</a:t>
            </a:r>
          </a:p>
          <a:p>
            <a:pPr lvl="1">
              <a:spcBef>
                <a:spcPts val="560"/>
              </a:spcBef>
              <a:buClr>
                <a:schemeClr val="dk1"/>
              </a:buClr>
            </a:pPr>
            <a:r>
              <a:rPr lang="en" sz="2200" dirty="0">
                <a:solidFill>
                  <a:schemeClr val="dk1"/>
                </a:solidFill>
                <a:latin typeface="Calibri"/>
                <a:ea typeface="Calibri"/>
                <a:cs typeface="Calibri"/>
                <a:sym typeface="Calibri"/>
              </a:rPr>
              <a:t>Instream Flow Water Rights</a:t>
            </a:r>
          </a:p>
          <a:p>
            <a:pPr lvl="1">
              <a:spcBef>
                <a:spcPts val="560"/>
              </a:spcBef>
              <a:buClr>
                <a:schemeClr val="dk1"/>
              </a:buClr>
            </a:pPr>
            <a:r>
              <a:rPr lang="en" sz="2200" dirty="0">
                <a:solidFill>
                  <a:schemeClr val="dk1"/>
                </a:solidFill>
                <a:latin typeface="Calibri"/>
                <a:ea typeface="Calibri"/>
                <a:cs typeface="Calibri"/>
                <a:sym typeface="Calibri"/>
              </a:rPr>
              <a:t>Cutthroat Trout and other fisheries</a:t>
            </a:r>
          </a:p>
          <a:p>
            <a:endParaRPr sz="2500" dirty="0"/>
          </a:p>
        </p:txBody>
      </p:sp>
      <p:sp>
        <p:nvSpPr>
          <p:cNvPr id="2" name="Title 1"/>
          <p:cNvSpPr>
            <a:spLocks noGrp="1"/>
          </p:cNvSpPr>
          <p:nvPr>
            <p:ph type="title"/>
          </p:nvPr>
        </p:nvSpPr>
        <p:spPr/>
        <p:txBody>
          <a:bodyPr/>
          <a:lstStyle/>
          <a:p>
            <a:r>
              <a:rPr lang="en-US" dirty="0"/>
              <a:t>Water Resource Values</a:t>
            </a:r>
          </a:p>
        </p:txBody>
      </p:sp>
    </p:spTree>
    <p:extLst>
      <p:ext uri="{BB962C8B-B14F-4D97-AF65-F5344CB8AC3E}">
        <p14:creationId xmlns:p14="http://schemas.microsoft.com/office/powerpoint/2010/main" val="4129025849"/>
      </p:ext>
    </p:extLst>
  </p:cSld>
  <p:clrMapOvr>
    <a:masterClrMapping/>
  </p:clrMapOvr>
  <p:transition spd="slow">
    <p:cu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3" name="Shape 673"/>
          <p:cNvSpPr>
            <a:spLocks noChangeAspect="1"/>
          </p:cNvSpPr>
          <p:nvPr/>
        </p:nvSpPr>
        <p:spPr>
          <a:xfrm>
            <a:off x="2816792" y="1098000"/>
            <a:ext cx="6558416" cy="5760000"/>
          </a:xfrm>
          <a:prstGeom prst="rect">
            <a:avLst/>
          </a:prstGeom>
          <a:blipFill>
            <a:blip r:embed="rId3"/>
            <a:stretch>
              <a:fillRect/>
            </a:stretch>
          </a:blipFill>
        </p:spPr>
      </p:sp>
      <p:sp>
        <p:nvSpPr>
          <p:cNvPr id="2" name="Title 1"/>
          <p:cNvSpPr>
            <a:spLocks noGrp="1"/>
          </p:cNvSpPr>
          <p:nvPr>
            <p:ph type="title"/>
          </p:nvPr>
        </p:nvSpPr>
        <p:spPr/>
        <p:txBody>
          <a:bodyPr/>
          <a:lstStyle/>
          <a:p>
            <a:r>
              <a:rPr lang="en-US" dirty="0"/>
              <a:t>Value: water diversions</a:t>
            </a:r>
          </a:p>
        </p:txBody>
      </p:sp>
    </p:spTree>
    <p:extLst>
      <p:ext uri="{BB962C8B-B14F-4D97-AF65-F5344CB8AC3E}">
        <p14:creationId xmlns:p14="http://schemas.microsoft.com/office/powerpoint/2010/main" val="1926866958"/>
      </p:ext>
    </p:extLst>
  </p:cSld>
  <p:clrMapOvr>
    <a:masterClrMapping/>
  </p:clrMapOvr>
  <p:transition spd="slow">
    <p:cu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80" name="Shape 680"/>
          <p:cNvSpPr>
            <a:spLocks noChangeAspect="1"/>
          </p:cNvSpPr>
          <p:nvPr/>
        </p:nvSpPr>
        <p:spPr>
          <a:xfrm>
            <a:off x="3316984" y="738681"/>
            <a:ext cx="5670000" cy="5400000"/>
          </a:xfrm>
          <a:prstGeom prst="rect">
            <a:avLst/>
          </a:prstGeom>
          <a:blipFill>
            <a:blip r:embed="rId3"/>
            <a:stretch>
              <a:fillRect/>
            </a:stretch>
          </a:blipFill>
        </p:spPr>
      </p:sp>
      <p:sp>
        <p:nvSpPr>
          <p:cNvPr id="2" name="Title 1"/>
          <p:cNvSpPr>
            <a:spLocks noGrp="1"/>
          </p:cNvSpPr>
          <p:nvPr>
            <p:ph type="title"/>
          </p:nvPr>
        </p:nvSpPr>
        <p:spPr/>
        <p:txBody>
          <a:bodyPr>
            <a:normAutofit/>
          </a:bodyPr>
          <a:lstStyle/>
          <a:p>
            <a:r>
              <a:rPr lang="en-US" dirty="0"/>
              <a:t>Infrastructure (Amount)</a:t>
            </a:r>
          </a:p>
        </p:txBody>
      </p:sp>
    </p:spTree>
    <p:extLst>
      <p:ext uri="{BB962C8B-B14F-4D97-AF65-F5344CB8AC3E}">
        <p14:creationId xmlns:p14="http://schemas.microsoft.com/office/powerpoint/2010/main" val="4092246250"/>
      </p:ext>
    </p:extLst>
  </p:cSld>
  <p:clrMapOvr>
    <a:masterClrMapping/>
  </p:clrMapOvr>
  <p:transition spd="slow">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Shape 686"/>
          <p:cNvSpPr/>
          <p:nvPr/>
        </p:nvSpPr>
        <p:spPr>
          <a:xfrm>
            <a:off x="2162736" y="1029126"/>
            <a:ext cx="7866528" cy="5828875"/>
          </a:xfrm>
          <a:prstGeom prst="rect">
            <a:avLst/>
          </a:prstGeom>
          <a:blipFill>
            <a:blip r:embed="rId3"/>
            <a:srcRect/>
            <a:stretch>
              <a:fillRect t="-2194" b="-2090"/>
            </a:stretch>
          </a:blipFill>
        </p:spPr>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2520642543"/>
      </p:ext>
    </p:extLst>
  </p:cSld>
  <p:clrMapOvr>
    <a:masterClrMapping/>
  </p:clrMapOvr>
  <p:transition spd="slow">
    <p:cu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Shape 692"/>
          <p:cNvSpPr>
            <a:spLocks noChangeAspect="1"/>
          </p:cNvSpPr>
          <p:nvPr/>
        </p:nvSpPr>
        <p:spPr>
          <a:xfrm>
            <a:off x="2149519" y="1020620"/>
            <a:ext cx="7892962" cy="5837380"/>
          </a:xfrm>
          <a:prstGeom prst="rect">
            <a:avLst/>
          </a:prstGeom>
          <a:blipFill>
            <a:blip r:embed="rId3"/>
            <a:srcRect/>
            <a:stretch>
              <a:fillRect t="-1758"/>
            </a:stretch>
          </a:blipFill>
        </p:spPr>
      </p:sp>
      <p:sp>
        <p:nvSpPr>
          <p:cNvPr id="693" name="Shape 693"/>
          <p:cNvSpPr txBox="1"/>
          <p:nvPr/>
        </p:nvSpPr>
        <p:spPr>
          <a:xfrm>
            <a:off x="2744571" y="1803224"/>
            <a:ext cx="2623567" cy="646331"/>
          </a:xfrm>
          <a:prstGeom prst="rect">
            <a:avLst/>
          </a:prstGeom>
          <a:noFill/>
          <a:ln>
            <a:noFill/>
          </a:ln>
        </p:spPr>
        <p:txBody>
          <a:bodyPr lIns="91425" tIns="45700" rIns="91425" bIns="45700" anchor="t" anchorCtr="0">
            <a:noAutofit/>
          </a:bodyPr>
          <a:lstStyle/>
          <a:p>
            <a:pPr>
              <a:buSzPct val="25000"/>
            </a:pPr>
            <a:r>
              <a:rPr lang="en" dirty="0">
                <a:solidFill>
                  <a:schemeClr val="dk1"/>
                </a:solidFill>
                <a:latin typeface="Calibri"/>
                <a:ea typeface="Calibri"/>
                <a:cs typeface="Calibri"/>
                <a:sym typeface="Calibri"/>
              </a:rPr>
              <a:t>Geometric distribution </a:t>
            </a:r>
          </a:p>
          <a:p>
            <a:pPr>
              <a:buSzPct val="25000"/>
            </a:pPr>
            <a:r>
              <a:rPr lang="en" dirty="0">
                <a:solidFill>
                  <a:schemeClr val="dk1"/>
                </a:solidFill>
                <a:latin typeface="Calibri"/>
                <a:ea typeface="Calibri"/>
                <a:cs typeface="Calibri"/>
                <a:sym typeface="Calibri"/>
              </a:rPr>
              <a:t>&gt;1400 Springs</a:t>
            </a: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848207472"/>
      </p:ext>
    </p:extLst>
  </p:cSld>
  <p:clrMapOvr>
    <a:masterClrMapping/>
  </p:clrMapOvr>
  <p:transition spd="slow">
    <p:cu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701" name="Shape 701"/>
          <p:cNvSpPr>
            <a:spLocks noChangeAspect="1"/>
          </p:cNvSpPr>
          <p:nvPr/>
        </p:nvSpPr>
        <p:spPr>
          <a:xfrm>
            <a:off x="1902867" y="918004"/>
            <a:ext cx="8386266" cy="5939997"/>
          </a:xfrm>
          <a:prstGeom prst="rect">
            <a:avLst/>
          </a:prstGeom>
          <a:blipFill>
            <a:blip r:embed="rId3"/>
            <a:stretch>
              <a:fillRect/>
            </a:stretch>
          </a:blipFill>
        </p:spPr>
      </p:sp>
      <p:sp>
        <p:nvSpPr>
          <p:cNvPr id="702" name="Shape 702"/>
          <p:cNvSpPr txBox="1"/>
          <p:nvPr/>
        </p:nvSpPr>
        <p:spPr>
          <a:xfrm>
            <a:off x="7903929" y="1079772"/>
            <a:ext cx="2209799" cy="2123657"/>
          </a:xfrm>
          <a:prstGeom prst="rect">
            <a:avLst/>
          </a:prstGeom>
          <a:solidFill>
            <a:schemeClr val="lt1"/>
          </a:solidFill>
          <a:ln>
            <a:noFill/>
          </a:ln>
        </p:spPr>
        <p:txBody>
          <a:bodyPr lIns="91425" tIns="45700" rIns="91425" bIns="45700" anchor="t" anchorCtr="0">
            <a:noAutofit/>
          </a:bodyPr>
          <a:lstStyle/>
          <a:p>
            <a:pPr algn="ctr">
              <a:buSzPct val="25000"/>
            </a:pPr>
            <a:r>
              <a:rPr lang="en" sz="3600" dirty="0">
                <a:solidFill>
                  <a:srgbClr val="254061"/>
                </a:solidFill>
                <a:latin typeface="Calibri"/>
                <a:ea typeface="Calibri"/>
                <a:cs typeface="Calibri"/>
                <a:sym typeface="Calibri"/>
              </a:rPr>
              <a:t>Rain on Snow Zones</a:t>
            </a: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765531583"/>
      </p:ext>
    </p:extLst>
  </p:cSld>
  <p:clrMapOvr>
    <a:masterClrMapping/>
  </p:clrMapOvr>
  <p:transition spd="slow">
    <p:cu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10" name="Shape 710"/>
          <p:cNvSpPr>
            <a:spLocks noChangeAspect="1"/>
          </p:cNvSpPr>
          <p:nvPr/>
        </p:nvSpPr>
        <p:spPr>
          <a:xfrm>
            <a:off x="2308456" y="427480"/>
            <a:ext cx="7687059" cy="5726812"/>
          </a:xfrm>
          <a:prstGeom prst="rect">
            <a:avLst/>
          </a:prstGeom>
          <a:blipFill>
            <a:blip r:embed="rId3"/>
            <a:srcRect/>
            <a:stretch>
              <a:fillRect t="-1769" b="-1955"/>
            </a:stretch>
          </a:blipFill>
        </p:spPr>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770484376"/>
      </p:ext>
    </p:extLst>
  </p:cSld>
  <p:clrMapOvr>
    <a:masterClrMapping/>
  </p:clrMapOvr>
  <p:transition spd="slow">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7" name="Shape 717"/>
          <p:cNvSpPr txBox="1">
            <a:spLocks noGrp="1"/>
          </p:cNvSpPr>
          <p:nvPr>
            <p:ph idx="1"/>
          </p:nvPr>
        </p:nvSpPr>
        <p:spPr>
          <a:prstGeom prst="rect">
            <a:avLst/>
          </a:prstGeom>
          <a:noFill/>
          <a:ln>
            <a:noFill/>
          </a:ln>
        </p:spPr>
        <p:txBody>
          <a:bodyPr vert="horz" lIns="91425" tIns="45700" rIns="91425" bIns="45700" rtlCol="0" anchor="t" anchorCtr="0">
            <a:noAutofit/>
          </a:bodyPr>
          <a:lstStyle/>
          <a:p>
            <a:pPr>
              <a:buClr>
                <a:schemeClr val="dk1"/>
              </a:buClr>
            </a:pPr>
            <a:r>
              <a:rPr lang="en" sz="2400" dirty="0">
                <a:solidFill>
                  <a:schemeClr val="dk1"/>
                </a:solidFill>
                <a:latin typeface="Calibri"/>
                <a:ea typeface="Calibri"/>
                <a:cs typeface="Calibri"/>
                <a:sym typeface="Calibri"/>
              </a:rPr>
              <a:t>Stream Miles Below Diversions</a:t>
            </a:r>
          </a:p>
          <a:p>
            <a:pPr>
              <a:buClr>
                <a:schemeClr val="dk1"/>
              </a:buClr>
            </a:pPr>
            <a:r>
              <a:rPr lang="en" sz="2400" dirty="0">
                <a:solidFill>
                  <a:schemeClr val="dk1"/>
                </a:solidFill>
                <a:latin typeface="Calibri"/>
                <a:ea typeface="Calibri"/>
                <a:cs typeface="Calibri"/>
                <a:sym typeface="Calibri"/>
              </a:rPr>
              <a:t>Stream Miles Below Reservoirs</a:t>
            </a:r>
          </a:p>
          <a:p>
            <a:pPr>
              <a:buClr>
                <a:schemeClr val="dk1"/>
              </a:buClr>
            </a:pPr>
            <a:r>
              <a:rPr lang="en" sz="2400" dirty="0">
                <a:solidFill>
                  <a:schemeClr val="dk1"/>
                </a:solidFill>
                <a:latin typeface="Calibri"/>
                <a:ea typeface="Calibri"/>
                <a:cs typeface="Calibri"/>
                <a:sym typeface="Calibri"/>
              </a:rPr>
              <a:t>Stream Miles Innundated by Reservoirs</a:t>
            </a:r>
          </a:p>
          <a:p>
            <a:pPr>
              <a:buClr>
                <a:schemeClr val="dk1"/>
              </a:buClr>
            </a:pPr>
            <a:r>
              <a:rPr lang="en" sz="2400" dirty="0">
                <a:solidFill>
                  <a:schemeClr val="dk1"/>
                </a:solidFill>
                <a:latin typeface="Calibri"/>
                <a:ea typeface="Calibri"/>
                <a:cs typeface="Calibri"/>
                <a:sym typeface="Calibri"/>
              </a:rPr>
              <a:t>Motorized Route Density in Watershed and in Riparian/Floodplain</a:t>
            </a:r>
          </a:p>
          <a:p>
            <a:pPr>
              <a:buClr>
                <a:schemeClr val="dk1"/>
              </a:buClr>
            </a:pPr>
            <a:r>
              <a:rPr lang="en" sz="2400" dirty="0">
                <a:solidFill>
                  <a:schemeClr val="dk1"/>
                </a:solidFill>
                <a:latin typeface="Calibri"/>
                <a:ea typeface="Calibri"/>
                <a:cs typeface="Calibri"/>
                <a:sym typeface="Calibri"/>
              </a:rPr>
              <a:t>Motorized Route Stream Crossings</a:t>
            </a:r>
          </a:p>
          <a:p>
            <a:pPr>
              <a:buClr>
                <a:schemeClr val="dk1"/>
              </a:buClr>
            </a:pPr>
            <a:r>
              <a:rPr lang="en" sz="2400" dirty="0">
                <a:solidFill>
                  <a:schemeClr val="dk1"/>
                </a:solidFill>
                <a:latin typeface="Calibri"/>
                <a:ea typeface="Calibri"/>
                <a:cs typeface="Calibri"/>
                <a:sym typeface="Calibri"/>
              </a:rPr>
              <a:t>Past Vegetation Treatments (included Wildland fire)</a:t>
            </a:r>
          </a:p>
          <a:p>
            <a:pPr>
              <a:buClr>
                <a:schemeClr val="dk1"/>
              </a:buClr>
            </a:pPr>
            <a:r>
              <a:rPr lang="en" sz="2400" dirty="0">
                <a:solidFill>
                  <a:schemeClr val="dk1"/>
                </a:solidFill>
                <a:latin typeface="Calibri"/>
                <a:ea typeface="Calibri"/>
                <a:cs typeface="Calibri"/>
                <a:sym typeface="Calibri"/>
              </a:rPr>
              <a:t>Past Mining Activities</a:t>
            </a:r>
          </a:p>
          <a:p>
            <a:pPr>
              <a:buClr>
                <a:schemeClr val="dk1"/>
              </a:buClr>
            </a:pPr>
            <a:r>
              <a:rPr lang="en" sz="2400" dirty="0">
                <a:solidFill>
                  <a:schemeClr val="dk1"/>
                </a:solidFill>
                <a:latin typeface="Calibri"/>
                <a:ea typeface="Calibri"/>
                <a:cs typeface="Calibri"/>
                <a:sym typeface="Calibri"/>
              </a:rPr>
              <a:t>Areas of High Recreational Use</a:t>
            </a:r>
          </a:p>
          <a:p>
            <a:pPr>
              <a:buClr>
                <a:schemeClr val="dk1"/>
              </a:buClr>
            </a:pPr>
            <a:r>
              <a:rPr lang="en" sz="2400" dirty="0">
                <a:solidFill>
                  <a:schemeClr val="dk1"/>
                </a:solidFill>
                <a:latin typeface="Calibri"/>
                <a:ea typeface="Calibri"/>
                <a:cs typeface="Calibri"/>
                <a:sym typeface="Calibri"/>
              </a:rPr>
              <a:t>Private Inholdings</a:t>
            </a:r>
          </a:p>
        </p:txBody>
      </p:sp>
      <p:sp>
        <p:nvSpPr>
          <p:cNvPr id="2" name="Title 1"/>
          <p:cNvSpPr>
            <a:spLocks noGrp="1"/>
          </p:cNvSpPr>
          <p:nvPr>
            <p:ph type="title"/>
          </p:nvPr>
        </p:nvSpPr>
        <p:spPr/>
        <p:txBody>
          <a:bodyPr>
            <a:normAutofit fontScale="90000"/>
          </a:bodyPr>
          <a:lstStyle/>
          <a:p>
            <a:r>
              <a:rPr lang="en-US" dirty="0"/>
              <a:t>Stressors </a:t>
            </a:r>
            <a:br>
              <a:rPr lang="en-US" dirty="0"/>
            </a:br>
            <a:r>
              <a:rPr lang="en-US" dirty="0"/>
              <a:t>(Land Uses/Management)</a:t>
            </a:r>
          </a:p>
        </p:txBody>
      </p:sp>
    </p:spTree>
    <p:extLst>
      <p:ext uri="{BB962C8B-B14F-4D97-AF65-F5344CB8AC3E}">
        <p14:creationId xmlns:p14="http://schemas.microsoft.com/office/powerpoint/2010/main" val="3274888306"/>
      </p:ext>
    </p:extLst>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4" name="Rectangle 3"/>
          <p:cNvSpPr/>
          <p:nvPr/>
        </p:nvSpPr>
        <p:spPr>
          <a:xfrm>
            <a:off x="2057400" y="5257800"/>
            <a:ext cx="80772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 sz="2800" dirty="0">
                <a:solidFill>
                  <a:schemeClr val="dk1"/>
                </a:solidFill>
                <a:latin typeface="Calibri"/>
                <a:ea typeface="Calibri"/>
                <a:cs typeface="Calibri"/>
                <a:sym typeface="Calibri"/>
              </a:rPr>
              <a:t>To promote </a:t>
            </a:r>
            <a:r>
              <a:rPr lang="en" sz="2800" dirty="0">
                <a:solidFill>
                  <a:srgbClr val="0000FF"/>
                </a:solidFill>
                <a:latin typeface="Calibri"/>
                <a:ea typeface="Calibri"/>
                <a:cs typeface="Calibri"/>
                <a:sym typeface="Calibri"/>
              </a:rPr>
              <a:t>resilience </a:t>
            </a:r>
            <a:r>
              <a:rPr lang="en" sz="2800" dirty="0">
                <a:solidFill>
                  <a:schemeClr val="dk1"/>
                </a:solidFill>
                <a:latin typeface="Calibri"/>
                <a:ea typeface="Calibri"/>
                <a:cs typeface="Calibri"/>
                <a:sym typeface="Calibri"/>
              </a:rPr>
              <a:t>you need to know </a:t>
            </a:r>
            <a:r>
              <a:rPr lang="en" sz="2800" dirty="0">
                <a:solidFill>
                  <a:srgbClr val="0000FF"/>
                </a:solidFill>
                <a:latin typeface="Calibri"/>
                <a:ea typeface="Calibri"/>
                <a:cs typeface="Calibri"/>
                <a:sym typeface="Calibri"/>
              </a:rPr>
              <a:t>vulnerability</a:t>
            </a:r>
          </a:p>
        </p:txBody>
      </p:sp>
      <p:sp>
        <p:nvSpPr>
          <p:cNvPr id="5" name="Oval 4"/>
          <p:cNvSpPr/>
          <p:nvPr/>
        </p:nvSpPr>
        <p:spPr>
          <a:xfrm>
            <a:off x="6934200" y="1447800"/>
            <a:ext cx="3505200" cy="335280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3300" b="1" dirty="0"/>
              <a:t>Vulnerability</a:t>
            </a:r>
            <a:endParaRPr lang="vi-VN" sz="3300" b="1" dirty="0"/>
          </a:p>
        </p:txBody>
      </p:sp>
      <p:sp>
        <p:nvSpPr>
          <p:cNvPr id="6" name="Oval 5"/>
          <p:cNvSpPr/>
          <p:nvPr/>
        </p:nvSpPr>
        <p:spPr>
          <a:xfrm>
            <a:off x="1828800" y="1371600"/>
            <a:ext cx="3505200" cy="342900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3300" b="1" dirty="0"/>
              <a:t>Resilience</a:t>
            </a:r>
            <a:endParaRPr lang="vi-VN" sz="3300" b="1" dirty="0"/>
          </a:p>
        </p:txBody>
      </p:sp>
      <p:sp>
        <p:nvSpPr>
          <p:cNvPr id="8" name="Left-Right Arrow 7"/>
          <p:cNvSpPr/>
          <p:nvPr/>
        </p:nvSpPr>
        <p:spPr>
          <a:xfrm>
            <a:off x="5439102" y="2819400"/>
            <a:ext cx="1371600" cy="6096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p:cNvSpPr txBox="1"/>
          <p:nvPr/>
        </p:nvSpPr>
        <p:spPr>
          <a:xfrm>
            <a:off x="3886201" y="6173579"/>
            <a:ext cx="3900811" cy="461665"/>
          </a:xfrm>
          <a:prstGeom prst="rect">
            <a:avLst/>
          </a:prstGeom>
          <a:noFill/>
        </p:spPr>
        <p:txBody>
          <a:bodyPr wrap="none" rtlCol="0">
            <a:spAutoFit/>
          </a:bodyPr>
          <a:lstStyle/>
          <a:p>
            <a:r>
              <a:rPr lang="en-US" sz="2400" i="1" dirty="0"/>
              <a:t>“Two sides of the same coin.” </a:t>
            </a:r>
          </a:p>
        </p:txBody>
      </p:sp>
      <p:sp>
        <p:nvSpPr>
          <p:cNvPr id="7" name="Title 6"/>
          <p:cNvSpPr>
            <a:spLocks noGrp="1"/>
          </p:cNvSpPr>
          <p:nvPr>
            <p:ph type="title"/>
          </p:nvPr>
        </p:nvSpPr>
        <p:spPr/>
        <p:txBody>
          <a:bodyPr/>
          <a:lstStyle/>
          <a:p>
            <a:r>
              <a:rPr lang="en-US" dirty="0"/>
              <a:t>Terminology</a:t>
            </a:r>
          </a:p>
        </p:txBody>
      </p:sp>
    </p:spTree>
    <p:extLst>
      <p:ext uri="{BB962C8B-B14F-4D97-AF65-F5344CB8AC3E}">
        <p14:creationId xmlns:p14="http://schemas.microsoft.com/office/powerpoint/2010/main" val="3473962946"/>
      </p:ext>
    </p:extLst>
  </p:cSld>
  <p:clrMapOvr>
    <a:masterClrMapping/>
  </p:clrMapOvr>
  <p:transition spd="slow">
    <p:cu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Shape 723"/>
          <p:cNvSpPr/>
          <p:nvPr/>
        </p:nvSpPr>
        <p:spPr>
          <a:xfrm>
            <a:off x="2406109" y="563934"/>
            <a:ext cx="7790328" cy="5749493"/>
          </a:xfrm>
          <a:prstGeom prst="rect">
            <a:avLst/>
          </a:prstGeom>
          <a:blipFill>
            <a:blip r:embed="rId3"/>
            <a:srcRect/>
            <a:stretch>
              <a:fillRect t="-1989" b="-2711"/>
            </a:stretch>
          </a:blipFill>
        </p:spPr>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36868177"/>
      </p:ext>
    </p:extLst>
  </p:cSld>
  <p:clrMapOvr>
    <a:masterClrMapping/>
  </p:clrMapOvr>
  <p:transition spd="slow">
    <p:cu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30" name="Shape 730"/>
          <p:cNvSpPr/>
          <p:nvPr/>
        </p:nvSpPr>
        <p:spPr>
          <a:xfrm>
            <a:off x="2324102" y="1292786"/>
            <a:ext cx="7543799" cy="5420627"/>
          </a:xfrm>
          <a:prstGeom prst="rect">
            <a:avLst/>
          </a:prstGeom>
          <a:blipFill>
            <a:blip r:embed="rId3"/>
            <a:srcRect/>
            <a:stretch>
              <a:fillRect t="-4875" b="-2664"/>
            </a:stretch>
          </a:blipFill>
        </p:spPr>
      </p:sp>
      <p:sp>
        <p:nvSpPr>
          <p:cNvPr id="2" name="Title 1"/>
          <p:cNvSpPr>
            <a:spLocks noGrp="1"/>
          </p:cNvSpPr>
          <p:nvPr>
            <p:ph type="title"/>
          </p:nvPr>
        </p:nvSpPr>
        <p:spPr/>
        <p:txBody>
          <a:bodyPr/>
          <a:lstStyle/>
          <a:p>
            <a:r>
              <a:rPr lang="en-US" dirty="0"/>
              <a:t>Results: Infrastructure</a:t>
            </a:r>
          </a:p>
        </p:txBody>
      </p:sp>
    </p:spTree>
    <p:extLst>
      <p:ext uri="{BB962C8B-B14F-4D97-AF65-F5344CB8AC3E}">
        <p14:creationId xmlns:p14="http://schemas.microsoft.com/office/powerpoint/2010/main" val="3412735007"/>
      </p:ext>
    </p:extLst>
  </p:cSld>
  <p:clrMapOvr>
    <a:masterClrMapping/>
  </p:clrMapOvr>
  <p:transition spd="slow">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7" name="Shape 737"/>
          <p:cNvSpPr/>
          <p:nvPr/>
        </p:nvSpPr>
        <p:spPr>
          <a:xfrm>
            <a:off x="1752600" y="1600200"/>
            <a:ext cx="4141032" cy="3886200"/>
          </a:xfrm>
          <a:prstGeom prst="rect">
            <a:avLst/>
          </a:prstGeom>
          <a:blipFill>
            <a:blip r:embed="rId3"/>
            <a:stretch>
              <a:fillRect/>
            </a:stretch>
          </a:blipFill>
        </p:spPr>
      </p:sp>
      <p:sp>
        <p:nvSpPr>
          <p:cNvPr id="738" name="Shape 738"/>
          <p:cNvSpPr/>
          <p:nvPr/>
        </p:nvSpPr>
        <p:spPr>
          <a:xfrm>
            <a:off x="1752600" y="5486401"/>
            <a:ext cx="4141032" cy="1283713"/>
          </a:xfrm>
          <a:prstGeom prst="rect">
            <a:avLst/>
          </a:prstGeom>
          <a:noFill/>
          <a:ln>
            <a:noFill/>
          </a:ln>
        </p:spPr>
        <p:txBody>
          <a:bodyPr lIns="91425" tIns="45700" rIns="91425" bIns="45700" anchor="ctr" anchorCtr="0">
            <a:noAutofit/>
          </a:bodyPr>
          <a:lstStyle/>
          <a:p>
            <a:pPr>
              <a:buClr>
                <a:schemeClr val="dk1"/>
              </a:buClr>
              <a:buSzPct val="25000"/>
            </a:pPr>
            <a:r>
              <a:rPr lang="en" b="1" dirty="0">
                <a:solidFill>
                  <a:srgbClr val="254061"/>
                </a:solidFill>
                <a:latin typeface="Calibri"/>
                <a:ea typeface="Calibri"/>
                <a:cs typeface="Calibri"/>
                <a:sym typeface="Calibri"/>
              </a:rPr>
              <a:t>Subwatershed Vulnerability</a:t>
            </a:r>
          </a:p>
          <a:p>
            <a:pPr>
              <a:buClr>
                <a:schemeClr val="dk1"/>
              </a:buClr>
              <a:buSzPct val="25000"/>
            </a:pPr>
            <a:r>
              <a:rPr lang="en" dirty="0">
                <a:solidFill>
                  <a:srgbClr val="254061"/>
                </a:solidFill>
                <a:latin typeface="Calibri"/>
                <a:ea typeface="Calibri"/>
                <a:cs typeface="Calibri"/>
                <a:sym typeface="Calibri"/>
              </a:rPr>
              <a:t>% of Subwatershed with Sensitive Landtypes (Inherent surface soil erosion, sediment yield and mass instability) </a:t>
            </a:r>
          </a:p>
        </p:txBody>
      </p:sp>
      <p:sp>
        <p:nvSpPr>
          <p:cNvPr id="739" name="Shape 739"/>
          <p:cNvSpPr/>
          <p:nvPr/>
        </p:nvSpPr>
        <p:spPr>
          <a:xfrm>
            <a:off x="6096000" y="1600200"/>
            <a:ext cx="4292340" cy="3886200"/>
          </a:xfrm>
          <a:prstGeom prst="rect">
            <a:avLst/>
          </a:prstGeom>
          <a:blipFill>
            <a:blip r:embed="rId4"/>
            <a:stretch>
              <a:fillRect/>
            </a:stretch>
          </a:blipFill>
        </p:spPr>
      </p:sp>
      <p:sp>
        <p:nvSpPr>
          <p:cNvPr id="740" name="Shape 740"/>
          <p:cNvSpPr/>
          <p:nvPr/>
        </p:nvSpPr>
        <p:spPr>
          <a:xfrm>
            <a:off x="6096000" y="5486401"/>
            <a:ext cx="4292340" cy="1283713"/>
          </a:xfrm>
          <a:prstGeom prst="rect">
            <a:avLst/>
          </a:prstGeom>
          <a:noFill/>
          <a:ln>
            <a:noFill/>
          </a:ln>
        </p:spPr>
        <p:txBody>
          <a:bodyPr lIns="91425" tIns="45700" rIns="91425" bIns="45700" anchor="t" anchorCtr="0">
            <a:noAutofit/>
          </a:bodyPr>
          <a:lstStyle/>
          <a:p>
            <a:pPr>
              <a:buSzPct val="25000"/>
            </a:pPr>
            <a:r>
              <a:rPr lang="en" b="1" dirty="0">
                <a:solidFill>
                  <a:srgbClr val="254061"/>
                </a:solidFill>
                <a:latin typeface="Calibri"/>
                <a:ea typeface="Calibri"/>
                <a:cs typeface="Calibri"/>
                <a:sym typeface="Calibri"/>
              </a:rPr>
              <a:t>Landslide Prone Terrain</a:t>
            </a:r>
          </a:p>
          <a:p>
            <a:pPr>
              <a:buSzPct val="25000"/>
            </a:pPr>
            <a:r>
              <a:rPr lang="en" dirty="0">
                <a:solidFill>
                  <a:srgbClr val="254061"/>
                </a:solidFill>
                <a:latin typeface="Calibri"/>
                <a:ea typeface="Calibri"/>
                <a:cs typeface="Calibri"/>
                <a:sym typeface="Calibri"/>
              </a:rPr>
              <a:t>Low - 0-9 % of 6th Field</a:t>
            </a:r>
          </a:p>
          <a:p>
            <a:pPr>
              <a:buSzPct val="25000"/>
            </a:pPr>
            <a:r>
              <a:rPr lang="en" dirty="0">
                <a:solidFill>
                  <a:srgbClr val="254061"/>
                </a:solidFill>
                <a:latin typeface="Calibri"/>
                <a:ea typeface="Calibri"/>
                <a:cs typeface="Calibri"/>
                <a:sym typeface="Calibri"/>
              </a:rPr>
              <a:t>Moderate - 9-23% </a:t>
            </a:r>
          </a:p>
          <a:p>
            <a:pPr>
              <a:buSzPct val="25000"/>
            </a:pPr>
            <a:r>
              <a:rPr lang="en" dirty="0">
                <a:solidFill>
                  <a:srgbClr val="254061"/>
                </a:solidFill>
                <a:latin typeface="Calibri"/>
                <a:ea typeface="Calibri"/>
                <a:cs typeface="Calibri"/>
                <a:sym typeface="Calibri"/>
              </a:rPr>
              <a:t>High - &gt; 23%</a:t>
            </a:r>
          </a:p>
        </p:txBody>
      </p:sp>
      <p:sp>
        <p:nvSpPr>
          <p:cNvPr id="2" name="Title 1"/>
          <p:cNvSpPr>
            <a:spLocks noGrp="1"/>
          </p:cNvSpPr>
          <p:nvPr>
            <p:ph type="title"/>
          </p:nvPr>
        </p:nvSpPr>
        <p:spPr/>
        <p:txBody>
          <a:bodyPr/>
          <a:lstStyle/>
          <a:p>
            <a:r>
              <a:rPr lang="en-US" dirty="0"/>
              <a:t>Watershed Sensitivity(Risks)</a:t>
            </a:r>
          </a:p>
        </p:txBody>
      </p:sp>
    </p:spTree>
    <p:extLst>
      <p:ext uri="{BB962C8B-B14F-4D97-AF65-F5344CB8AC3E}">
        <p14:creationId xmlns:p14="http://schemas.microsoft.com/office/powerpoint/2010/main" val="1542374546"/>
      </p:ext>
    </p:extLst>
  </p:cSld>
  <p:clrMapOvr>
    <a:masterClrMapping/>
  </p:clrMapOvr>
  <p:transition spd="slow">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Shape 746"/>
          <p:cNvSpPr>
            <a:spLocks noChangeAspect="1"/>
          </p:cNvSpPr>
          <p:nvPr/>
        </p:nvSpPr>
        <p:spPr>
          <a:xfrm>
            <a:off x="1981200" y="916560"/>
            <a:ext cx="8084210" cy="5760000"/>
          </a:xfrm>
          <a:prstGeom prst="rect">
            <a:avLst/>
          </a:prstGeom>
          <a:blipFill>
            <a:blip r:embed="rId3"/>
            <a:stretch>
              <a:fillRect/>
            </a:stretch>
          </a:blipFill>
        </p:spPr>
      </p:sp>
      <p:sp>
        <p:nvSpPr>
          <p:cNvPr id="747" name="Shape 747"/>
          <p:cNvSpPr txBox="1"/>
          <p:nvPr/>
        </p:nvSpPr>
        <p:spPr>
          <a:xfrm>
            <a:off x="2283756" y="1281445"/>
            <a:ext cx="7484160" cy="4932997"/>
          </a:xfrm>
          <a:prstGeom prst="rect">
            <a:avLst/>
          </a:prstGeom>
          <a:solidFill>
            <a:schemeClr val="accent1">
              <a:lumMod val="50000"/>
              <a:alpha val="44000"/>
            </a:schemeClr>
          </a:solidFill>
          <a:ln>
            <a:noFill/>
          </a:ln>
        </p:spPr>
        <p:txBody>
          <a:bodyPr lIns="91425" tIns="45700" rIns="91425" bIns="45700" anchor="t" anchorCtr="0">
            <a:noAutofit/>
          </a:bodyPr>
          <a:lstStyle/>
          <a:p>
            <a:pPr algn="ctr">
              <a:buSzPct val="25000"/>
            </a:pPr>
            <a:r>
              <a:rPr lang="en" sz="4800" dirty="0">
                <a:solidFill>
                  <a:srgbClr val="FFFF00"/>
                </a:solidFill>
                <a:latin typeface="Calibri"/>
                <a:ea typeface="Calibri"/>
                <a:cs typeface="Calibri"/>
                <a:sym typeface="Calibri"/>
              </a:rPr>
              <a:t>Watershed Vulnerability Assessment for the Umatilla National Forest</a:t>
            </a:r>
          </a:p>
          <a:p>
            <a:endParaRPr dirty="0"/>
          </a:p>
          <a:p>
            <a:pPr algn="ctr">
              <a:buSzPct val="25000"/>
            </a:pPr>
            <a:r>
              <a:rPr lang="en" sz="3600" dirty="0">
                <a:solidFill>
                  <a:srgbClr val="FFFF00"/>
                </a:solidFill>
                <a:latin typeface="Calibri"/>
                <a:ea typeface="Calibri"/>
                <a:cs typeface="Calibri"/>
                <a:sym typeface="Calibri"/>
              </a:rPr>
              <a:t>or</a:t>
            </a:r>
          </a:p>
          <a:p>
            <a:pPr algn="ctr">
              <a:buSzPct val="25000"/>
            </a:pPr>
            <a:r>
              <a:rPr lang="en" sz="3600" dirty="0">
                <a:solidFill>
                  <a:srgbClr val="FFFF00"/>
                </a:solidFill>
                <a:latin typeface="Calibri"/>
                <a:ea typeface="Calibri"/>
                <a:cs typeface="Calibri"/>
                <a:sym typeface="Calibri"/>
              </a:rPr>
              <a:t>How Does Climate Change…</a:t>
            </a:r>
          </a:p>
          <a:p>
            <a:pPr algn="ctr">
              <a:buSzPct val="25000"/>
            </a:pPr>
            <a:r>
              <a:rPr lang="en" sz="3600" dirty="0">
                <a:solidFill>
                  <a:srgbClr val="FFFF00"/>
                </a:solidFill>
                <a:latin typeface="Calibri"/>
                <a:ea typeface="Calibri"/>
                <a:cs typeface="Calibri"/>
                <a:sym typeface="Calibri"/>
              </a:rPr>
              <a:t>Change the Game?</a:t>
            </a:r>
          </a:p>
          <a:p>
            <a:endParaRPr dirty="0"/>
          </a:p>
          <a:p>
            <a:endParaRPr dirty="0"/>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822787582"/>
      </p:ext>
    </p:extLst>
  </p:cSld>
  <p:clrMapOvr>
    <a:masterClrMapping/>
  </p:clrMapOvr>
  <p:transition spd="slow">
    <p:cu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Shape 752"/>
          <p:cNvSpPr txBox="1"/>
          <p:nvPr/>
        </p:nvSpPr>
        <p:spPr>
          <a:xfrm>
            <a:off x="1752601" y="933493"/>
            <a:ext cx="3876349" cy="5292293"/>
          </a:xfrm>
          <a:prstGeom prst="rect">
            <a:avLst/>
          </a:prstGeom>
          <a:noFill/>
          <a:ln>
            <a:noFill/>
          </a:ln>
        </p:spPr>
        <p:txBody>
          <a:bodyPr lIns="91425" tIns="45700" rIns="91425" bIns="45700" anchor="t" anchorCtr="0">
            <a:noAutofit/>
          </a:bodyPr>
          <a:lstStyle/>
          <a:p>
            <a:pPr>
              <a:lnSpc>
                <a:spcPct val="110000"/>
              </a:lnSpc>
              <a:spcBef>
                <a:spcPts val="300"/>
              </a:spcBef>
              <a:spcAft>
                <a:spcPts val="300"/>
              </a:spcAft>
              <a:buSzPct val="25000"/>
            </a:pPr>
            <a:r>
              <a:rPr lang="en" sz="2500" b="1" dirty="0">
                <a:solidFill>
                  <a:schemeClr val="dk2"/>
                </a:solidFill>
                <a:latin typeface="Calibri"/>
                <a:ea typeface="Calibri"/>
                <a:cs typeface="Calibri"/>
                <a:sym typeface="Calibri"/>
              </a:rPr>
              <a:t>Forest Scope:</a:t>
            </a:r>
          </a:p>
          <a:p>
            <a:pPr>
              <a:lnSpc>
                <a:spcPct val="110000"/>
              </a:lnSpc>
              <a:spcBef>
                <a:spcPts val="300"/>
              </a:spcBef>
              <a:spcAft>
                <a:spcPts val="300"/>
              </a:spcAft>
              <a:buSzPct val="25000"/>
            </a:pPr>
            <a:r>
              <a:rPr lang="en" sz="2200" dirty="0">
                <a:solidFill>
                  <a:srgbClr val="000000"/>
                </a:solidFill>
                <a:latin typeface="Calibri"/>
                <a:ea typeface="Calibri"/>
                <a:cs typeface="Calibri"/>
                <a:sym typeface="Calibri"/>
              </a:rPr>
              <a:t>Umatilla National Forest</a:t>
            </a:r>
          </a:p>
          <a:p>
            <a:pPr>
              <a:lnSpc>
                <a:spcPct val="110000"/>
              </a:lnSpc>
              <a:spcBef>
                <a:spcPts val="300"/>
              </a:spcBef>
              <a:spcAft>
                <a:spcPts val="300"/>
              </a:spcAft>
              <a:buSzPct val="25000"/>
            </a:pPr>
            <a:r>
              <a:rPr lang="en" sz="2200" dirty="0">
                <a:solidFill>
                  <a:srgbClr val="000000"/>
                </a:solidFill>
                <a:latin typeface="Calibri"/>
                <a:ea typeface="Calibri"/>
                <a:cs typeface="Calibri"/>
                <a:sym typeface="Calibri"/>
              </a:rPr>
              <a:t>2 States, 3 Basins, 156 Subwatersheds,</a:t>
            </a:r>
          </a:p>
          <a:p>
            <a:pPr>
              <a:lnSpc>
                <a:spcPct val="110000"/>
              </a:lnSpc>
              <a:spcBef>
                <a:spcPts val="300"/>
              </a:spcBef>
              <a:spcAft>
                <a:spcPts val="300"/>
              </a:spcAft>
              <a:buSzPct val="25000"/>
            </a:pPr>
            <a:r>
              <a:rPr lang="en" sz="2200" dirty="0">
                <a:solidFill>
                  <a:srgbClr val="000000"/>
                </a:solidFill>
                <a:latin typeface="Calibri"/>
                <a:ea typeface="Calibri"/>
                <a:cs typeface="Calibri"/>
                <a:sym typeface="Calibri"/>
              </a:rPr>
              <a:t>inland headwaters, low elevation, </a:t>
            </a:r>
          </a:p>
          <a:p>
            <a:pPr>
              <a:lnSpc>
                <a:spcPct val="110000"/>
              </a:lnSpc>
              <a:spcBef>
                <a:spcPts val="300"/>
              </a:spcBef>
              <a:spcAft>
                <a:spcPts val="300"/>
              </a:spcAft>
              <a:buSzPct val="25000"/>
            </a:pPr>
            <a:r>
              <a:rPr lang="en" sz="2200" dirty="0">
                <a:solidFill>
                  <a:srgbClr val="000000"/>
                </a:solidFill>
                <a:latin typeface="Calibri"/>
                <a:ea typeface="Calibri"/>
                <a:cs typeface="Calibri"/>
                <a:sym typeface="Calibri"/>
              </a:rPr>
              <a:t>“At risk” snow</a:t>
            </a:r>
            <a:endParaRPr sz="2200" dirty="0">
              <a:solidFill>
                <a:srgbClr val="000000"/>
              </a:solidFill>
            </a:endParaRPr>
          </a:p>
          <a:p>
            <a:pPr>
              <a:lnSpc>
                <a:spcPct val="110000"/>
              </a:lnSpc>
              <a:spcBef>
                <a:spcPts val="300"/>
              </a:spcBef>
              <a:spcAft>
                <a:spcPts val="300"/>
              </a:spcAft>
              <a:buSzPct val="25000"/>
            </a:pPr>
            <a:r>
              <a:rPr lang="en" sz="2200" dirty="0">
                <a:solidFill>
                  <a:srgbClr val="000000"/>
                </a:solidFill>
                <a:latin typeface="Calibri"/>
                <a:ea typeface="Calibri"/>
                <a:cs typeface="Calibri"/>
                <a:sym typeface="Calibri"/>
              </a:rPr>
              <a:t>…land of many waters, tribes, and communities</a:t>
            </a:r>
            <a:endParaRPr sz="2200" dirty="0">
              <a:solidFill>
                <a:srgbClr val="000000"/>
              </a:solidFill>
            </a:endParaRPr>
          </a:p>
          <a:p>
            <a:pPr>
              <a:lnSpc>
                <a:spcPct val="110000"/>
              </a:lnSpc>
              <a:spcBef>
                <a:spcPts val="300"/>
              </a:spcBef>
              <a:spcAft>
                <a:spcPts val="300"/>
              </a:spcAft>
              <a:buSzPct val="25000"/>
            </a:pPr>
            <a:r>
              <a:rPr lang="en" sz="2200" dirty="0">
                <a:solidFill>
                  <a:srgbClr val="000000"/>
                </a:solidFill>
                <a:latin typeface="Calibri"/>
                <a:ea typeface="Calibri"/>
                <a:cs typeface="Calibri"/>
                <a:sym typeface="Calibri"/>
              </a:rPr>
              <a:t>Focus assessment on critical areas TBD based on…</a:t>
            </a:r>
          </a:p>
          <a:p>
            <a:pPr>
              <a:lnSpc>
                <a:spcPct val="110000"/>
              </a:lnSpc>
              <a:spcBef>
                <a:spcPts val="300"/>
              </a:spcBef>
              <a:spcAft>
                <a:spcPts val="300"/>
              </a:spcAft>
            </a:pPr>
            <a:endParaRPr sz="2500" dirty="0"/>
          </a:p>
          <a:p>
            <a:pPr>
              <a:lnSpc>
                <a:spcPct val="110000"/>
              </a:lnSpc>
              <a:spcBef>
                <a:spcPts val="300"/>
              </a:spcBef>
              <a:spcAft>
                <a:spcPts val="300"/>
              </a:spcAft>
            </a:pPr>
            <a:endParaRPr sz="2500" dirty="0"/>
          </a:p>
        </p:txBody>
      </p:sp>
      <p:sp>
        <p:nvSpPr>
          <p:cNvPr id="753" name="Shape 753"/>
          <p:cNvSpPr txBox="1"/>
          <p:nvPr/>
        </p:nvSpPr>
        <p:spPr>
          <a:xfrm>
            <a:off x="5628949" y="5318565"/>
            <a:ext cx="4800600" cy="1368841"/>
          </a:xfrm>
          <a:prstGeom prst="rect">
            <a:avLst/>
          </a:prstGeom>
          <a:noFill/>
          <a:ln>
            <a:noFill/>
          </a:ln>
        </p:spPr>
        <p:txBody>
          <a:bodyPr lIns="91425" tIns="45700" rIns="91425" bIns="45700" anchor="t" anchorCtr="0">
            <a:noAutofit/>
          </a:bodyPr>
          <a:lstStyle/>
          <a:p>
            <a:pPr>
              <a:buSzPct val="25000"/>
            </a:pPr>
            <a:r>
              <a:rPr lang="en" sz="2400" b="1" dirty="0">
                <a:solidFill>
                  <a:schemeClr val="dk2"/>
                </a:solidFill>
                <a:latin typeface="Calibri"/>
                <a:ea typeface="Calibri"/>
                <a:cs typeface="Calibri"/>
                <a:sym typeface="Calibri"/>
              </a:rPr>
              <a:t>…Resource Values:</a:t>
            </a:r>
          </a:p>
          <a:p>
            <a:pPr>
              <a:buSzPct val="25000"/>
            </a:pPr>
            <a:r>
              <a:rPr lang="en" sz="2400" dirty="0">
                <a:latin typeface="Calibri"/>
                <a:ea typeface="Calibri"/>
                <a:cs typeface="Calibri"/>
                <a:sym typeface="Calibri"/>
              </a:rPr>
              <a:t>Water Uses, Aquatics,</a:t>
            </a:r>
            <a:r>
              <a:rPr lang="fr-CH" sz="2400" dirty="0">
                <a:latin typeface="Calibri"/>
                <a:ea typeface="Calibri"/>
                <a:cs typeface="Calibri"/>
                <a:sym typeface="Calibri"/>
              </a:rPr>
              <a:t> </a:t>
            </a:r>
            <a:r>
              <a:rPr lang="en" sz="2400" dirty="0">
                <a:latin typeface="Calibri"/>
                <a:ea typeface="Calibri"/>
                <a:cs typeface="Calibri"/>
                <a:sym typeface="Calibri"/>
              </a:rPr>
              <a:t>Infrastructure</a:t>
            </a:r>
          </a:p>
        </p:txBody>
      </p:sp>
      <p:sp>
        <p:nvSpPr>
          <p:cNvPr id="754" name="Shape 754"/>
          <p:cNvSpPr/>
          <p:nvPr/>
        </p:nvSpPr>
        <p:spPr>
          <a:xfrm>
            <a:off x="5628950" y="944830"/>
            <a:ext cx="4419599" cy="4174066"/>
          </a:xfrm>
          <a:prstGeom prst="rect">
            <a:avLst/>
          </a:prstGeom>
          <a:blipFill>
            <a:blip r:embed="rId3"/>
            <a:stretch>
              <a:fillRect/>
            </a:stretch>
          </a:blipFill>
        </p:spPr>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368687885"/>
      </p:ext>
    </p:extLst>
  </p:cSld>
  <p:clrMapOvr>
    <a:masterClrMapping/>
  </p:clrMapOvr>
  <p:transition spd="slow">
    <p:cu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Shape 759"/>
          <p:cNvSpPr txBox="1"/>
          <p:nvPr/>
        </p:nvSpPr>
        <p:spPr>
          <a:xfrm>
            <a:off x="7694898" y="1403700"/>
            <a:ext cx="2596340" cy="3923600"/>
          </a:xfrm>
          <a:prstGeom prst="rect">
            <a:avLst/>
          </a:prstGeom>
          <a:noFill/>
          <a:ln>
            <a:noFill/>
          </a:ln>
        </p:spPr>
        <p:txBody>
          <a:bodyPr lIns="91425" tIns="45700" rIns="91425" bIns="45700" anchor="t" anchorCtr="0">
            <a:noAutofit/>
          </a:bodyPr>
          <a:lstStyle/>
          <a:p>
            <a:pPr>
              <a:buSzPct val="25000"/>
            </a:pPr>
            <a:r>
              <a:rPr lang="en" sz="3000" b="1" dirty="0">
                <a:solidFill>
                  <a:schemeClr val="dk2"/>
                </a:solidFill>
                <a:latin typeface="Calibri"/>
                <a:ea typeface="Calibri"/>
                <a:cs typeface="Calibri"/>
                <a:sym typeface="Calibri"/>
              </a:rPr>
              <a:t>Values</a:t>
            </a:r>
          </a:p>
          <a:p>
            <a:endParaRPr sz="3000" dirty="0"/>
          </a:p>
          <a:p>
            <a:pPr>
              <a:buSzPct val="25000"/>
            </a:pPr>
            <a:r>
              <a:rPr lang="en" sz="3000" b="1" dirty="0">
                <a:solidFill>
                  <a:schemeClr val="dk2"/>
                </a:solidFill>
                <a:latin typeface="Calibri"/>
                <a:ea typeface="Calibri"/>
                <a:cs typeface="Calibri"/>
                <a:sym typeface="Calibri"/>
              </a:rPr>
              <a:t>Water Use</a:t>
            </a:r>
          </a:p>
          <a:p>
            <a:pPr>
              <a:buSzPct val="25000"/>
            </a:pPr>
            <a:r>
              <a:rPr lang="en" sz="3000" b="1" dirty="0">
                <a:solidFill>
                  <a:schemeClr val="dk2"/>
                </a:solidFill>
                <a:latin typeface="Calibri"/>
                <a:ea typeface="Calibri"/>
                <a:cs typeface="Calibri"/>
                <a:sym typeface="Calibri"/>
              </a:rPr>
              <a:t>Indicators</a:t>
            </a:r>
          </a:p>
          <a:p>
            <a:endParaRPr dirty="0"/>
          </a:p>
          <a:p>
            <a:pPr>
              <a:buSzPct val="25000"/>
            </a:pPr>
            <a:r>
              <a:rPr lang="en" sz="2400" dirty="0">
                <a:solidFill>
                  <a:schemeClr val="dk2"/>
                </a:solidFill>
                <a:latin typeface="Calibri"/>
                <a:ea typeface="Calibri"/>
                <a:cs typeface="Calibri"/>
                <a:sym typeface="Calibri"/>
              </a:rPr>
              <a:t>What places are important, what purpose, timing of uses, and impacts?</a:t>
            </a:r>
          </a:p>
        </p:txBody>
      </p:sp>
      <p:sp>
        <p:nvSpPr>
          <p:cNvPr id="760" name="Shape 760"/>
          <p:cNvSpPr txBox="1"/>
          <p:nvPr/>
        </p:nvSpPr>
        <p:spPr>
          <a:xfrm>
            <a:off x="5628988" y="3910677"/>
            <a:ext cx="1981199" cy="2031325"/>
          </a:xfrm>
          <a:prstGeom prst="rect">
            <a:avLst/>
          </a:prstGeom>
          <a:noFill/>
          <a:ln>
            <a:noFill/>
          </a:ln>
        </p:spPr>
        <p:txBody>
          <a:bodyPr lIns="91425" tIns="45700" rIns="91425" bIns="45700" anchor="t" anchorCtr="0">
            <a:noAutofit/>
          </a:bodyPr>
          <a:lstStyle/>
          <a:p>
            <a:pPr>
              <a:buSzPct val="25000"/>
            </a:pPr>
            <a:r>
              <a:rPr lang="en" dirty="0">
                <a:solidFill>
                  <a:schemeClr val="dk2"/>
                </a:solidFill>
                <a:latin typeface="Calibri"/>
                <a:ea typeface="Calibri"/>
                <a:cs typeface="Calibri"/>
                <a:sym typeface="Calibri"/>
              </a:rPr>
              <a:t>Spring density: Groundwater-dependent ecosystem indicator , and measure of resilience</a:t>
            </a:r>
          </a:p>
        </p:txBody>
      </p:sp>
      <p:sp>
        <p:nvSpPr>
          <p:cNvPr id="761" name="Shape 761"/>
          <p:cNvSpPr txBox="1"/>
          <p:nvPr/>
        </p:nvSpPr>
        <p:spPr>
          <a:xfrm>
            <a:off x="5628987" y="363297"/>
            <a:ext cx="2177172" cy="2862322"/>
          </a:xfrm>
          <a:prstGeom prst="rect">
            <a:avLst/>
          </a:prstGeom>
          <a:noFill/>
          <a:ln>
            <a:noFill/>
          </a:ln>
        </p:spPr>
        <p:txBody>
          <a:bodyPr lIns="91425" tIns="45700" rIns="91425" bIns="45700" anchor="t" anchorCtr="0">
            <a:noAutofit/>
          </a:bodyPr>
          <a:lstStyle/>
          <a:p>
            <a:pPr>
              <a:buSzPct val="25000"/>
            </a:pPr>
            <a:r>
              <a:rPr lang="en" dirty="0">
                <a:solidFill>
                  <a:schemeClr val="dk2"/>
                </a:solidFill>
                <a:latin typeface="Calibri"/>
                <a:ea typeface="Calibri"/>
                <a:cs typeface="Calibri"/>
                <a:sym typeface="Calibri"/>
              </a:rPr>
              <a:t>Public water supply watersheds :</a:t>
            </a:r>
          </a:p>
          <a:p>
            <a:pPr>
              <a:buSzPct val="25000"/>
            </a:pPr>
            <a:r>
              <a:rPr lang="en" dirty="0">
                <a:solidFill>
                  <a:schemeClr val="dk2"/>
                </a:solidFill>
                <a:latin typeface="Calibri"/>
                <a:ea typeface="Calibri"/>
                <a:cs typeface="Calibri"/>
                <a:sym typeface="Calibri"/>
              </a:rPr>
              <a:t>Walla Walla WA and Pendleton OR, pop. served ~50,000</a:t>
            </a:r>
            <a:endParaRPr dirty="0"/>
          </a:p>
          <a:p>
            <a:pPr>
              <a:buSzPct val="25000"/>
            </a:pPr>
            <a:r>
              <a:rPr lang="en" dirty="0">
                <a:solidFill>
                  <a:schemeClr val="dk2"/>
                </a:solidFill>
                <a:latin typeface="Calibri"/>
                <a:ea typeface="Calibri"/>
                <a:cs typeface="Calibri"/>
                <a:sym typeface="Calibri"/>
              </a:rPr>
              <a:t>Total # of water rights (HU6) on NFS (FS + Other)</a:t>
            </a:r>
          </a:p>
        </p:txBody>
      </p:sp>
      <p:sp>
        <p:nvSpPr>
          <p:cNvPr id="762" name="Shape 762"/>
          <p:cNvSpPr/>
          <p:nvPr/>
        </p:nvSpPr>
        <p:spPr>
          <a:xfrm>
            <a:off x="1769680" y="3505202"/>
            <a:ext cx="3679902" cy="3352799"/>
          </a:xfrm>
          <a:prstGeom prst="rect">
            <a:avLst/>
          </a:prstGeom>
          <a:blipFill>
            <a:blip r:embed="rId3"/>
            <a:stretch>
              <a:fillRect/>
            </a:stretch>
          </a:blipFill>
        </p:spPr>
      </p:sp>
      <p:sp>
        <p:nvSpPr>
          <p:cNvPr id="763" name="Shape 763"/>
          <p:cNvSpPr/>
          <p:nvPr/>
        </p:nvSpPr>
        <p:spPr>
          <a:xfrm>
            <a:off x="1845881" y="152402"/>
            <a:ext cx="3581399" cy="3213099"/>
          </a:xfrm>
          <a:prstGeom prst="rect">
            <a:avLst/>
          </a:prstGeom>
          <a:blipFill>
            <a:blip r:embed="rId4"/>
            <a:stretch>
              <a:fillRect/>
            </a:stretch>
          </a:blipFill>
        </p:spPr>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099817755"/>
      </p:ext>
    </p:extLst>
  </p:cSld>
  <p:clrMapOvr>
    <a:masterClrMapping/>
  </p:clrMapOvr>
  <p:transition spd="slow">
    <p:cu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Shape 768"/>
          <p:cNvSpPr/>
          <p:nvPr/>
        </p:nvSpPr>
        <p:spPr>
          <a:xfrm>
            <a:off x="2235506" y="471721"/>
            <a:ext cx="4012894" cy="3581399"/>
          </a:xfrm>
          <a:prstGeom prst="rect">
            <a:avLst/>
          </a:prstGeom>
          <a:blipFill>
            <a:blip r:embed="rId3"/>
            <a:stretch>
              <a:fillRect/>
            </a:stretch>
          </a:blipFill>
        </p:spPr>
      </p:sp>
      <p:sp>
        <p:nvSpPr>
          <p:cNvPr id="769" name="Shape 769"/>
          <p:cNvSpPr txBox="1"/>
          <p:nvPr/>
        </p:nvSpPr>
        <p:spPr>
          <a:xfrm>
            <a:off x="6411821" y="1202065"/>
            <a:ext cx="3505200" cy="5189147"/>
          </a:xfrm>
          <a:prstGeom prst="rect">
            <a:avLst/>
          </a:prstGeom>
          <a:noFill/>
          <a:ln>
            <a:noFill/>
          </a:ln>
        </p:spPr>
        <p:txBody>
          <a:bodyPr lIns="91425" tIns="45700" rIns="91425" bIns="45700" anchor="t" anchorCtr="0">
            <a:noAutofit/>
          </a:bodyPr>
          <a:lstStyle/>
          <a:p>
            <a:pPr>
              <a:buSzPct val="25000"/>
            </a:pPr>
            <a:r>
              <a:rPr lang="en" sz="2500" b="1" dirty="0">
                <a:solidFill>
                  <a:schemeClr val="dk2"/>
                </a:solidFill>
                <a:latin typeface="Calibri"/>
                <a:ea typeface="Calibri"/>
                <a:cs typeface="Calibri"/>
                <a:sym typeface="Calibri"/>
              </a:rPr>
              <a:t>Values</a:t>
            </a:r>
          </a:p>
          <a:p>
            <a:endParaRPr sz="2500" dirty="0"/>
          </a:p>
          <a:p>
            <a:pPr>
              <a:buSzPct val="25000"/>
            </a:pPr>
            <a:r>
              <a:rPr lang="en" sz="2500" b="1" dirty="0">
                <a:solidFill>
                  <a:schemeClr val="dk2"/>
                </a:solidFill>
                <a:latin typeface="Calibri"/>
                <a:ea typeface="Calibri"/>
                <a:cs typeface="Calibri"/>
                <a:sym typeface="Calibri"/>
              </a:rPr>
              <a:t>Aquatics indicators </a:t>
            </a:r>
            <a:r>
              <a:rPr lang="en" sz="2500" dirty="0">
                <a:solidFill>
                  <a:schemeClr val="dk2"/>
                </a:solidFill>
                <a:latin typeface="Calibri"/>
                <a:ea typeface="Calibri"/>
                <a:cs typeface="Calibri"/>
                <a:sym typeface="Calibri"/>
              </a:rPr>
              <a:t>Bull trout distribution and elevation class </a:t>
            </a:r>
          </a:p>
          <a:p>
            <a:endParaRPr sz="2500" dirty="0"/>
          </a:p>
          <a:p>
            <a:pPr>
              <a:buSzPct val="25000"/>
            </a:pPr>
            <a:r>
              <a:rPr lang="en" sz="2500" dirty="0">
                <a:solidFill>
                  <a:schemeClr val="dk2"/>
                </a:solidFill>
                <a:latin typeface="Calibri"/>
                <a:ea typeface="Calibri"/>
                <a:cs typeface="Calibri"/>
                <a:sym typeface="Calibri"/>
              </a:rPr>
              <a:t>North half lower elevation most vulnerable?</a:t>
            </a:r>
          </a:p>
          <a:p>
            <a:endParaRPr sz="2700" dirty="0"/>
          </a:p>
        </p:txBody>
      </p:sp>
      <p:sp>
        <p:nvSpPr>
          <p:cNvPr id="770" name="Shape 770"/>
          <p:cNvSpPr/>
          <p:nvPr/>
        </p:nvSpPr>
        <p:spPr>
          <a:xfrm>
            <a:off x="2235507" y="4252677"/>
            <a:ext cx="3657599" cy="1995054"/>
          </a:xfrm>
          <a:prstGeom prst="rect">
            <a:avLst/>
          </a:prstGeom>
          <a:blipFill>
            <a:blip r:embed="rId4"/>
            <a:stretch>
              <a:fillRect/>
            </a:stretch>
          </a:blipFill>
        </p:spPr>
      </p:sp>
      <p:sp>
        <p:nvSpPr>
          <p:cNvPr id="771" name="Shape 771"/>
          <p:cNvSpPr txBox="1"/>
          <p:nvPr/>
        </p:nvSpPr>
        <p:spPr>
          <a:xfrm>
            <a:off x="2235506" y="6312434"/>
            <a:ext cx="2590800" cy="338554"/>
          </a:xfrm>
          <a:prstGeom prst="rect">
            <a:avLst/>
          </a:prstGeom>
          <a:noFill/>
          <a:ln>
            <a:noFill/>
          </a:ln>
        </p:spPr>
        <p:txBody>
          <a:bodyPr lIns="91425" tIns="45700" rIns="91425" bIns="45700" anchor="t" anchorCtr="0">
            <a:noAutofit/>
          </a:bodyPr>
          <a:lstStyle/>
          <a:p>
            <a:pPr>
              <a:buSzPct val="25000"/>
            </a:pPr>
            <a:r>
              <a:rPr lang="en" sz="1600" dirty="0">
                <a:solidFill>
                  <a:schemeClr val="dk2"/>
                </a:solidFill>
                <a:latin typeface="Calibri"/>
                <a:ea typeface="Cambria"/>
                <a:cs typeface="Calibri"/>
                <a:sym typeface="Cambria"/>
              </a:rPr>
              <a:t>Isaak and others, RMRS</a:t>
            </a: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811304076"/>
      </p:ext>
    </p:extLst>
  </p:cSld>
  <p:clrMapOvr>
    <a:masterClrMapping/>
  </p:clrMapOvr>
  <p:transition spd="slow">
    <p:cu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Shape 776"/>
          <p:cNvSpPr txBox="1"/>
          <p:nvPr/>
        </p:nvSpPr>
        <p:spPr>
          <a:xfrm>
            <a:off x="6074691" y="1165827"/>
            <a:ext cx="4419599" cy="2800766"/>
          </a:xfrm>
          <a:prstGeom prst="rect">
            <a:avLst/>
          </a:prstGeom>
          <a:noFill/>
          <a:ln>
            <a:noFill/>
          </a:ln>
        </p:spPr>
        <p:txBody>
          <a:bodyPr lIns="91425" tIns="45700" rIns="91425" bIns="45700" anchor="t" anchorCtr="0">
            <a:noAutofit/>
          </a:bodyPr>
          <a:lstStyle/>
          <a:p>
            <a:pPr>
              <a:lnSpc>
                <a:spcPct val="110000"/>
              </a:lnSpc>
              <a:spcBef>
                <a:spcPts val="300"/>
              </a:spcBef>
              <a:spcAft>
                <a:spcPts val="300"/>
              </a:spcAft>
              <a:buSzPct val="25000"/>
            </a:pPr>
            <a:r>
              <a:rPr lang="en" sz="2300" b="1" dirty="0">
                <a:solidFill>
                  <a:schemeClr val="dk2"/>
                </a:solidFill>
                <a:latin typeface="Calibri"/>
                <a:ea typeface="Calibri"/>
                <a:cs typeface="Calibri"/>
                <a:sym typeface="Calibri"/>
              </a:rPr>
              <a:t>Step 2. Sensitivity</a:t>
            </a:r>
          </a:p>
          <a:p>
            <a:pPr>
              <a:lnSpc>
                <a:spcPct val="110000"/>
              </a:lnSpc>
              <a:spcBef>
                <a:spcPts val="300"/>
              </a:spcBef>
              <a:spcAft>
                <a:spcPts val="300"/>
              </a:spcAft>
              <a:buSzPct val="25000"/>
            </a:pPr>
            <a:r>
              <a:rPr lang="en" sz="2300" dirty="0">
                <a:solidFill>
                  <a:schemeClr val="dk2"/>
                </a:solidFill>
                <a:latin typeface="Calibri"/>
                <a:ea typeface="Calibri"/>
                <a:cs typeface="Calibri"/>
                <a:sym typeface="Calibri"/>
              </a:rPr>
              <a:t>Existing Condition </a:t>
            </a:r>
          </a:p>
          <a:p>
            <a:pPr>
              <a:lnSpc>
                <a:spcPct val="110000"/>
              </a:lnSpc>
              <a:spcBef>
                <a:spcPts val="300"/>
              </a:spcBef>
              <a:spcAft>
                <a:spcPts val="300"/>
              </a:spcAft>
              <a:buSzPct val="25000"/>
            </a:pPr>
            <a:r>
              <a:rPr lang="en" sz="2300" i="1" dirty="0">
                <a:solidFill>
                  <a:schemeClr val="dk2"/>
                </a:solidFill>
                <a:latin typeface="Calibri"/>
                <a:ea typeface="Calibri"/>
                <a:cs typeface="Calibri"/>
                <a:sym typeface="Calibri"/>
              </a:rPr>
              <a:t>Watershed Condition Scores from Forest Plan Revision (Gecy analysis), tweak with climate change factors…TBD</a:t>
            </a:r>
          </a:p>
        </p:txBody>
      </p:sp>
      <p:sp>
        <p:nvSpPr>
          <p:cNvPr id="777" name="Shape 777"/>
          <p:cNvSpPr/>
          <p:nvPr/>
        </p:nvSpPr>
        <p:spPr>
          <a:xfrm>
            <a:off x="1905001" y="3281581"/>
            <a:ext cx="3886199" cy="3251719"/>
          </a:xfrm>
          <a:prstGeom prst="rect">
            <a:avLst/>
          </a:prstGeom>
          <a:blipFill>
            <a:blip r:embed="rId3"/>
            <a:stretch>
              <a:fillRect/>
            </a:stretch>
          </a:blipFill>
        </p:spPr>
      </p:sp>
      <p:sp>
        <p:nvSpPr>
          <p:cNvPr id="778" name="Shape 778"/>
          <p:cNvSpPr txBox="1"/>
          <p:nvPr/>
        </p:nvSpPr>
        <p:spPr>
          <a:xfrm>
            <a:off x="1905001" y="6438123"/>
            <a:ext cx="3886199" cy="338554"/>
          </a:xfrm>
          <a:prstGeom prst="rect">
            <a:avLst/>
          </a:prstGeom>
          <a:noFill/>
          <a:ln>
            <a:noFill/>
          </a:ln>
        </p:spPr>
        <p:txBody>
          <a:bodyPr lIns="91425" tIns="45700" rIns="91425" bIns="45700" anchor="t" anchorCtr="0">
            <a:noAutofit/>
          </a:bodyPr>
          <a:lstStyle/>
          <a:p>
            <a:pPr>
              <a:buSzPct val="25000"/>
            </a:pPr>
            <a:r>
              <a:rPr lang="en" sz="1600" b="1" dirty="0">
                <a:solidFill>
                  <a:schemeClr val="dk2"/>
                </a:solidFill>
                <a:latin typeface="Calibri"/>
                <a:ea typeface="Cambria"/>
                <a:cs typeface="Calibri"/>
                <a:sym typeface="Cambria"/>
              </a:rPr>
              <a:t>OWRD surface water potential storage sites</a:t>
            </a:r>
          </a:p>
        </p:txBody>
      </p:sp>
      <p:sp>
        <p:nvSpPr>
          <p:cNvPr id="779" name="Shape 779"/>
          <p:cNvSpPr txBox="1"/>
          <p:nvPr/>
        </p:nvSpPr>
        <p:spPr>
          <a:xfrm>
            <a:off x="6074690" y="3985229"/>
            <a:ext cx="4343400" cy="2452895"/>
          </a:xfrm>
          <a:prstGeom prst="rect">
            <a:avLst/>
          </a:prstGeom>
          <a:noFill/>
          <a:ln>
            <a:noFill/>
          </a:ln>
        </p:spPr>
        <p:txBody>
          <a:bodyPr lIns="91425" tIns="45700" rIns="91425" bIns="45700" anchor="t" anchorCtr="0">
            <a:noAutofit/>
          </a:bodyPr>
          <a:lstStyle/>
          <a:p>
            <a:pPr>
              <a:lnSpc>
                <a:spcPct val="110000"/>
              </a:lnSpc>
              <a:spcBef>
                <a:spcPts val="300"/>
              </a:spcBef>
              <a:spcAft>
                <a:spcPts val="300"/>
              </a:spcAft>
              <a:buSzPct val="25000"/>
            </a:pPr>
            <a:r>
              <a:rPr lang="en" sz="2300" dirty="0">
                <a:solidFill>
                  <a:schemeClr val="dk2"/>
                </a:solidFill>
                <a:latin typeface="Calibri"/>
                <a:ea typeface="Calibri"/>
                <a:cs typeface="Calibri"/>
                <a:sym typeface="Calibri"/>
              </a:rPr>
              <a:t>Add Risks, Threats, and Adaptations (present and future)</a:t>
            </a:r>
          </a:p>
          <a:p>
            <a:pPr>
              <a:lnSpc>
                <a:spcPct val="110000"/>
              </a:lnSpc>
              <a:spcBef>
                <a:spcPts val="300"/>
              </a:spcBef>
              <a:spcAft>
                <a:spcPts val="300"/>
              </a:spcAft>
              <a:buSzPct val="25000"/>
            </a:pPr>
            <a:r>
              <a:rPr lang="en" sz="2300" i="1" dirty="0">
                <a:solidFill>
                  <a:schemeClr val="dk2"/>
                </a:solidFill>
                <a:latin typeface="Calibri"/>
                <a:ea typeface="Calibri"/>
                <a:cs typeface="Calibri"/>
                <a:sym typeface="Calibri"/>
              </a:rPr>
              <a:t>both on and off Forest – Example of OR State water planning data, “adaptation” or “risk”?</a:t>
            </a:r>
          </a:p>
        </p:txBody>
      </p:sp>
      <p:sp>
        <p:nvSpPr>
          <p:cNvPr id="780" name="Shape 780"/>
          <p:cNvSpPr/>
          <p:nvPr/>
        </p:nvSpPr>
        <p:spPr>
          <a:xfrm>
            <a:off x="1905001" y="79384"/>
            <a:ext cx="3886199" cy="3202196"/>
          </a:xfrm>
          <a:prstGeom prst="rect">
            <a:avLst/>
          </a:prstGeom>
          <a:blipFill>
            <a:blip r:embed="rId4"/>
            <a:stretch>
              <a:fillRect/>
            </a:stretch>
          </a:blipFill>
        </p:spPr>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4015709489"/>
      </p:ext>
    </p:extLst>
  </p:cSld>
  <p:clrMapOvr>
    <a:masterClrMapping/>
  </p:clrMapOvr>
  <p:transition spd="slow">
    <p:cu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86"/>
          <p:cNvSpPr/>
          <p:nvPr/>
        </p:nvSpPr>
        <p:spPr>
          <a:xfrm>
            <a:off x="1739454" y="1060115"/>
            <a:ext cx="781838" cy="1329739"/>
          </a:xfrm>
          <a:prstGeom prst="rect">
            <a:avLst/>
          </a:prstGeom>
          <a:blipFill>
            <a:blip r:embed="rId3"/>
            <a:stretch>
              <a:fillRect/>
            </a:stretch>
          </a:blipFill>
        </p:spPr>
      </p:sp>
      <p:sp>
        <p:nvSpPr>
          <p:cNvPr id="3" name="Shape 787"/>
          <p:cNvSpPr/>
          <p:nvPr/>
        </p:nvSpPr>
        <p:spPr>
          <a:xfrm>
            <a:off x="1625502" y="3574715"/>
            <a:ext cx="2676984" cy="3201847"/>
          </a:xfrm>
          <a:prstGeom prst="rect">
            <a:avLst/>
          </a:prstGeom>
          <a:blipFill>
            <a:blip r:embed="rId4"/>
            <a:stretch>
              <a:fillRect/>
            </a:stretch>
          </a:blipFill>
        </p:spPr>
      </p:sp>
      <p:sp>
        <p:nvSpPr>
          <p:cNvPr id="4" name="Shape 790"/>
          <p:cNvSpPr/>
          <p:nvPr/>
        </p:nvSpPr>
        <p:spPr>
          <a:xfrm>
            <a:off x="4597303" y="3574715"/>
            <a:ext cx="2657985" cy="3266875"/>
          </a:xfrm>
          <a:prstGeom prst="rect">
            <a:avLst/>
          </a:prstGeom>
          <a:blipFill>
            <a:blip r:embed="rId5"/>
            <a:stretch>
              <a:fillRect/>
            </a:stretch>
          </a:blipFill>
        </p:spPr>
      </p:sp>
      <p:sp>
        <p:nvSpPr>
          <p:cNvPr id="5" name="Shape 791"/>
          <p:cNvSpPr/>
          <p:nvPr/>
        </p:nvSpPr>
        <p:spPr>
          <a:xfrm>
            <a:off x="2841986" y="298115"/>
            <a:ext cx="4399636" cy="3213757"/>
          </a:xfrm>
          <a:prstGeom prst="rect">
            <a:avLst/>
          </a:prstGeom>
          <a:blipFill>
            <a:blip r:embed="rId6"/>
            <a:stretch>
              <a:fillRect/>
            </a:stretch>
          </a:blipFill>
        </p:spPr>
      </p:sp>
      <p:sp>
        <p:nvSpPr>
          <p:cNvPr id="6" name="Shape 792"/>
          <p:cNvSpPr txBox="1"/>
          <p:nvPr/>
        </p:nvSpPr>
        <p:spPr>
          <a:xfrm>
            <a:off x="1739455" y="3650915"/>
            <a:ext cx="2476847" cy="433039"/>
          </a:xfrm>
          <a:prstGeom prst="rect">
            <a:avLst/>
          </a:prstGeom>
          <a:solidFill>
            <a:schemeClr val="accent1">
              <a:lumMod val="50000"/>
              <a:alpha val="78000"/>
            </a:schemeClr>
          </a:solidFill>
          <a:ln>
            <a:noFill/>
          </a:ln>
        </p:spPr>
        <p:txBody>
          <a:bodyPr lIns="91425" tIns="45700" rIns="91425" bIns="45700" anchor="t" anchorCtr="0">
            <a:noAutofit/>
          </a:bodyPr>
          <a:lstStyle/>
          <a:p>
            <a:pPr algn="ctr">
              <a:buSzPct val="25000"/>
            </a:pPr>
            <a:r>
              <a:rPr lang="en" dirty="0">
                <a:solidFill>
                  <a:schemeClr val="bg1"/>
                </a:solidFill>
                <a:latin typeface="Calibri"/>
                <a:ea typeface="Calibri"/>
                <a:cs typeface="Calibri"/>
                <a:sym typeface="Calibri"/>
              </a:rPr>
              <a:t>297 Streamflow sites</a:t>
            </a:r>
          </a:p>
        </p:txBody>
      </p:sp>
      <p:sp>
        <p:nvSpPr>
          <p:cNvPr id="7" name="Shape 788"/>
          <p:cNvSpPr txBox="1">
            <a:spLocks/>
          </p:cNvSpPr>
          <p:nvPr/>
        </p:nvSpPr>
        <p:spPr>
          <a:xfrm>
            <a:off x="7365782" y="1228738"/>
            <a:ext cx="3124199" cy="1858961"/>
          </a:xfrm>
          <a:prstGeom prst="rect">
            <a:avLst/>
          </a:prstGeom>
          <a:noFill/>
          <a:ln>
            <a:noFill/>
          </a:ln>
        </p:spPr>
        <p:txBody>
          <a:bodyPr lIns="0" tIns="45700" rIns="0" bIns="0" anchor="b"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spcBef>
                <a:spcPts val="300"/>
              </a:spcBef>
              <a:spcAft>
                <a:spcPts val="300"/>
              </a:spcAft>
              <a:buClr>
                <a:schemeClr val="dk2"/>
              </a:buClr>
              <a:buSzPct val="25000"/>
            </a:pPr>
            <a:r>
              <a:rPr lang="en" sz="2500" b="1" dirty="0">
                <a:solidFill>
                  <a:schemeClr val="dk2"/>
                </a:solidFill>
                <a:latin typeface="Calibri"/>
                <a:ea typeface="Calibri"/>
                <a:cs typeface="Calibri"/>
                <a:sym typeface="Calibri"/>
              </a:rPr>
              <a:t>Step 3. Exposure</a:t>
            </a:r>
            <a:br>
              <a:rPr lang="en" sz="2500" b="1" dirty="0">
                <a:solidFill>
                  <a:schemeClr val="dk2"/>
                </a:solidFill>
                <a:latin typeface="Calibri"/>
                <a:ea typeface="Calibri"/>
                <a:cs typeface="Calibri"/>
                <a:sym typeface="Calibri"/>
              </a:rPr>
            </a:br>
            <a:r>
              <a:rPr lang="en" sz="2500" b="1" dirty="0">
                <a:solidFill>
                  <a:schemeClr val="dk2"/>
                </a:solidFill>
                <a:latin typeface="Calibri"/>
                <a:ea typeface="Calibri"/>
                <a:cs typeface="Calibri"/>
                <a:sym typeface="Calibri"/>
              </a:rPr>
              <a:t>Columbia Basin Climate Change Scenarios Project</a:t>
            </a:r>
          </a:p>
        </p:txBody>
      </p:sp>
      <p:sp>
        <p:nvSpPr>
          <p:cNvPr id="8" name="Shape 789"/>
          <p:cNvSpPr txBox="1">
            <a:spLocks/>
          </p:cNvSpPr>
          <p:nvPr/>
        </p:nvSpPr>
        <p:spPr>
          <a:xfrm>
            <a:off x="7289582" y="3209937"/>
            <a:ext cx="2971799" cy="3231310"/>
          </a:xfrm>
          <a:prstGeom prst="rect">
            <a:avLst/>
          </a:prstGeom>
          <a:noFill/>
          <a:ln>
            <a:noFill/>
          </a:ln>
        </p:spPr>
        <p:txBody>
          <a:bodyPr lIns="91425" tIns="45700" rIns="91425" bIns="4570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0000"/>
              </a:lnSpc>
              <a:spcBef>
                <a:spcPts val="300"/>
              </a:spcBef>
              <a:spcAft>
                <a:spcPts val="300"/>
              </a:spcAft>
              <a:buClr>
                <a:schemeClr val="accent3"/>
              </a:buClr>
              <a:buSzPct val="25000"/>
              <a:buNone/>
            </a:pPr>
            <a:r>
              <a:rPr lang="en" sz="2200" dirty="0">
                <a:solidFill>
                  <a:schemeClr val="dk2"/>
                </a:solidFill>
                <a:latin typeface="Calibri"/>
                <a:ea typeface="Calibri"/>
                <a:cs typeface="Calibri"/>
                <a:sym typeface="Calibri"/>
              </a:rPr>
              <a:t>2-year research project (finalizing Spring 2010) designed to provide a comprehensive suite of 21</a:t>
            </a:r>
            <a:r>
              <a:rPr lang="en" sz="2200" baseline="30000" dirty="0">
                <a:solidFill>
                  <a:schemeClr val="dk2"/>
                </a:solidFill>
                <a:latin typeface="Calibri"/>
                <a:ea typeface="Calibri"/>
                <a:cs typeface="Calibri"/>
                <a:sym typeface="Calibri"/>
              </a:rPr>
              <a:t>st</a:t>
            </a:r>
            <a:r>
              <a:rPr lang="en" sz="2200" dirty="0">
                <a:solidFill>
                  <a:schemeClr val="dk2"/>
                </a:solidFill>
                <a:latin typeface="Calibri"/>
                <a:ea typeface="Calibri"/>
                <a:cs typeface="Calibri"/>
                <a:sym typeface="Calibri"/>
              </a:rPr>
              <a:t> century hydroclimatological scenarios for the Columbia River basin</a:t>
            </a:r>
          </a:p>
          <a:p>
            <a:pPr>
              <a:lnSpc>
                <a:spcPct val="110000"/>
              </a:lnSpc>
              <a:spcBef>
                <a:spcPts val="300"/>
              </a:spcBef>
              <a:spcAft>
                <a:spcPts val="300"/>
              </a:spcAft>
            </a:pPr>
            <a:endParaRPr lang="en" sz="2200" dirty="0"/>
          </a:p>
        </p:txBody>
      </p:sp>
      <p:sp>
        <p:nvSpPr>
          <p:cNvPr id="9" name="Title 8"/>
          <p:cNvSpPr>
            <a:spLocks noGrp="1"/>
          </p:cNvSpPr>
          <p:nvPr>
            <p:ph type="title"/>
          </p:nvPr>
        </p:nvSpPr>
        <p:spPr/>
        <p:txBody>
          <a:bodyPr/>
          <a:lstStyle/>
          <a:p>
            <a:endParaRPr lang="en-US"/>
          </a:p>
        </p:txBody>
      </p:sp>
    </p:spTree>
    <p:extLst>
      <p:ext uri="{BB962C8B-B14F-4D97-AF65-F5344CB8AC3E}">
        <p14:creationId xmlns:p14="http://schemas.microsoft.com/office/powerpoint/2010/main" val="31288082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Shape 798"/>
          <p:cNvSpPr txBox="1"/>
          <p:nvPr/>
        </p:nvSpPr>
        <p:spPr>
          <a:xfrm>
            <a:off x="1981201" y="1372167"/>
            <a:ext cx="2133599" cy="4778586"/>
          </a:xfrm>
          <a:prstGeom prst="rect">
            <a:avLst/>
          </a:prstGeom>
          <a:noFill/>
          <a:ln>
            <a:noFill/>
          </a:ln>
        </p:spPr>
        <p:txBody>
          <a:bodyPr lIns="91425" tIns="45700" rIns="91425" bIns="45700" anchor="t" anchorCtr="0">
            <a:noAutofit/>
          </a:bodyPr>
          <a:lstStyle/>
          <a:p>
            <a:pPr>
              <a:lnSpc>
                <a:spcPct val="110000"/>
              </a:lnSpc>
              <a:spcBef>
                <a:spcPts val="300"/>
              </a:spcBef>
              <a:spcAft>
                <a:spcPts val="300"/>
              </a:spcAft>
              <a:buSzPct val="25000"/>
            </a:pPr>
            <a:r>
              <a:rPr lang="en" sz="2400" b="1" dirty="0">
                <a:solidFill>
                  <a:schemeClr val="dk2"/>
                </a:solidFill>
                <a:latin typeface="Calibri"/>
                <a:ea typeface="Calibri"/>
                <a:cs typeface="Calibri"/>
                <a:sym typeface="Calibri"/>
              </a:rPr>
              <a:t>Exposure</a:t>
            </a:r>
          </a:p>
          <a:p>
            <a:pPr>
              <a:lnSpc>
                <a:spcPct val="110000"/>
              </a:lnSpc>
              <a:spcBef>
                <a:spcPts val="300"/>
              </a:spcBef>
              <a:spcAft>
                <a:spcPts val="300"/>
              </a:spcAft>
              <a:buSzPct val="25000"/>
            </a:pPr>
            <a:r>
              <a:rPr lang="en" sz="2400" dirty="0">
                <a:solidFill>
                  <a:schemeClr val="dk2"/>
                </a:solidFill>
                <a:latin typeface="Calibri"/>
                <a:ea typeface="Calibri"/>
                <a:cs typeface="Calibri"/>
                <a:sym typeface="Calibri"/>
              </a:rPr>
              <a:t>Downscaling climate models…297 stream gages</a:t>
            </a:r>
          </a:p>
          <a:p>
            <a:pPr>
              <a:lnSpc>
                <a:spcPct val="110000"/>
              </a:lnSpc>
              <a:spcBef>
                <a:spcPts val="300"/>
              </a:spcBef>
              <a:spcAft>
                <a:spcPts val="300"/>
              </a:spcAft>
            </a:pPr>
            <a:endParaRPr sz="2400" dirty="0"/>
          </a:p>
          <a:p>
            <a:pPr>
              <a:lnSpc>
                <a:spcPct val="110000"/>
              </a:lnSpc>
              <a:spcBef>
                <a:spcPts val="300"/>
              </a:spcBef>
              <a:spcAft>
                <a:spcPts val="300"/>
              </a:spcAft>
              <a:buSzPct val="25000"/>
            </a:pPr>
            <a:r>
              <a:rPr lang="en" sz="2400" dirty="0">
                <a:solidFill>
                  <a:schemeClr val="dk2"/>
                </a:solidFill>
                <a:latin typeface="Calibri"/>
                <a:ea typeface="Calibri"/>
                <a:cs typeface="Calibri"/>
                <a:sym typeface="Calibri"/>
              </a:rPr>
              <a:t>Hydro- metrics: </a:t>
            </a:r>
          </a:p>
          <a:p>
            <a:pPr>
              <a:lnSpc>
                <a:spcPct val="110000"/>
              </a:lnSpc>
              <a:spcBef>
                <a:spcPts val="300"/>
              </a:spcBef>
              <a:spcAft>
                <a:spcPts val="300"/>
              </a:spcAft>
              <a:buSzPct val="25000"/>
            </a:pPr>
            <a:r>
              <a:rPr lang="en" sz="2400" dirty="0">
                <a:solidFill>
                  <a:schemeClr val="dk2"/>
                </a:solidFill>
                <a:latin typeface="Calibri"/>
                <a:ea typeface="Calibri"/>
                <a:cs typeface="Calibri"/>
                <a:sym typeface="Calibri"/>
              </a:rPr>
              <a:t>Temperature, ET, </a:t>
            </a:r>
            <a:r>
              <a:rPr lang="en" sz="2400" b="1" dirty="0">
                <a:solidFill>
                  <a:schemeClr val="dk2"/>
                </a:solidFill>
                <a:latin typeface="Calibri"/>
                <a:ea typeface="Calibri"/>
                <a:cs typeface="Calibri"/>
                <a:sym typeface="Calibri"/>
              </a:rPr>
              <a:t>SWE, Flow</a:t>
            </a:r>
          </a:p>
          <a:p>
            <a:pPr>
              <a:lnSpc>
                <a:spcPct val="110000"/>
              </a:lnSpc>
              <a:spcBef>
                <a:spcPts val="300"/>
              </a:spcBef>
              <a:spcAft>
                <a:spcPts val="300"/>
              </a:spcAft>
            </a:pPr>
            <a:endParaRPr sz="2400" dirty="0"/>
          </a:p>
          <a:p>
            <a:pPr>
              <a:lnSpc>
                <a:spcPct val="110000"/>
              </a:lnSpc>
              <a:spcBef>
                <a:spcPts val="300"/>
              </a:spcBef>
              <a:spcAft>
                <a:spcPts val="300"/>
              </a:spcAft>
            </a:pPr>
            <a:endParaRPr sz="2400" dirty="0"/>
          </a:p>
          <a:p>
            <a:pPr>
              <a:lnSpc>
                <a:spcPct val="110000"/>
              </a:lnSpc>
              <a:spcBef>
                <a:spcPts val="300"/>
              </a:spcBef>
              <a:spcAft>
                <a:spcPts val="300"/>
              </a:spcAft>
            </a:pPr>
            <a:endParaRPr sz="2400" dirty="0"/>
          </a:p>
          <a:p>
            <a:pPr>
              <a:lnSpc>
                <a:spcPct val="110000"/>
              </a:lnSpc>
              <a:spcBef>
                <a:spcPts val="300"/>
              </a:spcBef>
              <a:spcAft>
                <a:spcPts val="300"/>
              </a:spcAft>
            </a:pPr>
            <a:endParaRPr sz="2400" dirty="0"/>
          </a:p>
        </p:txBody>
      </p:sp>
      <p:sp>
        <p:nvSpPr>
          <p:cNvPr id="799" name="Shape 799"/>
          <p:cNvSpPr/>
          <p:nvPr/>
        </p:nvSpPr>
        <p:spPr>
          <a:xfrm>
            <a:off x="4419601" y="1214220"/>
            <a:ext cx="1727129" cy="2444180"/>
          </a:xfrm>
          <a:prstGeom prst="rect">
            <a:avLst/>
          </a:prstGeom>
          <a:blipFill>
            <a:blip r:embed="rId3"/>
            <a:stretch>
              <a:fillRect/>
            </a:stretch>
          </a:blipFill>
        </p:spPr>
      </p:sp>
      <p:sp>
        <p:nvSpPr>
          <p:cNvPr id="800" name="Shape 800"/>
          <p:cNvSpPr/>
          <p:nvPr/>
        </p:nvSpPr>
        <p:spPr>
          <a:xfrm>
            <a:off x="6400801" y="1214221"/>
            <a:ext cx="1800225" cy="2409825"/>
          </a:xfrm>
          <a:prstGeom prst="rect">
            <a:avLst/>
          </a:prstGeom>
          <a:blipFill>
            <a:blip r:embed="rId4"/>
            <a:stretch>
              <a:fillRect/>
            </a:stretch>
          </a:blipFill>
        </p:spPr>
      </p:sp>
      <p:sp>
        <p:nvSpPr>
          <p:cNvPr id="801" name="Shape 801"/>
          <p:cNvSpPr/>
          <p:nvPr/>
        </p:nvSpPr>
        <p:spPr>
          <a:xfrm>
            <a:off x="8534400" y="1214221"/>
            <a:ext cx="1676400" cy="2409825"/>
          </a:xfrm>
          <a:prstGeom prst="rect">
            <a:avLst/>
          </a:prstGeom>
          <a:blipFill>
            <a:blip r:embed="rId5"/>
            <a:stretch>
              <a:fillRect/>
            </a:stretch>
          </a:blipFill>
        </p:spPr>
      </p:sp>
      <p:sp>
        <p:nvSpPr>
          <p:cNvPr id="802" name="Shape 802"/>
          <p:cNvSpPr/>
          <p:nvPr/>
        </p:nvSpPr>
        <p:spPr>
          <a:xfrm>
            <a:off x="4419600" y="3733801"/>
            <a:ext cx="1745398" cy="2470035"/>
          </a:xfrm>
          <a:prstGeom prst="rect">
            <a:avLst/>
          </a:prstGeom>
          <a:blipFill>
            <a:blip r:embed="rId6"/>
            <a:stretch>
              <a:fillRect/>
            </a:stretch>
          </a:blipFill>
        </p:spPr>
      </p:sp>
      <p:sp>
        <p:nvSpPr>
          <p:cNvPr id="803" name="Shape 803"/>
          <p:cNvSpPr/>
          <p:nvPr/>
        </p:nvSpPr>
        <p:spPr>
          <a:xfrm>
            <a:off x="8534400" y="3733801"/>
            <a:ext cx="1707890" cy="2416953"/>
          </a:xfrm>
          <a:prstGeom prst="rect">
            <a:avLst/>
          </a:prstGeom>
          <a:blipFill>
            <a:blip r:embed="rId7"/>
            <a:stretch>
              <a:fillRect/>
            </a:stretch>
          </a:blipFill>
        </p:spPr>
      </p:sp>
      <p:sp>
        <p:nvSpPr>
          <p:cNvPr id="805" name="Shape 805"/>
          <p:cNvSpPr txBox="1"/>
          <p:nvPr/>
        </p:nvSpPr>
        <p:spPr>
          <a:xfrm>
            <a:off x="4161541" y="6324600"/>
            <a:ext cx="1838965" cy="338554"/>
          </a:xfrm>
          <a:prstGeom prst="rect">
            <a:avLst/>
          </a:prstGeom>
          <a:noFill/>
          <a:ln>
            <a:noFill/>
          </a:ln>
        </p:spPr>
        <p:txBody>
          <a:bodyPr lIns="91425" tIns="45700" rIns="91425" bIns="45700" anchor="t" anchorCtr="0">
            <a:noAutofit/>
          </a:bodyPr>
          <a:lstStyle/>
          <a:p>
            <a:pPr algn="ctr">
              <a:buSzPct val="25000"/>
            </a:pPr>
            <a:r>
              <a:rPr lang="en" sz="1600">
                <a:solidFill>
                  <a:srgbClr val="000000"/>
                </a:solidFill>
                <a:latin typeface="Calibri"/>
                <a:ea typeface="Calibri"/>
                <a:cs typeface="Calibri"/>
                <a:sym typeface="Calibri"/>
              </a:rPr>
              <a:t>Scenario Ensembles</a:t>
            </a:r>
          </a:p>
        </p:txBody>
      </p:sp>
      <p:sp>
        <p:nvSpPr>
          <p:cNvPr id="806" name="Shape 806"/>
          <p:cNvSpPr txBox="1"/>
          <p:nvPr/>
        </p:nvSpPr>
        <p:spPr>
          <a:xfrm>
            <a:off x="6676140" y="6324600"/>
            <a:ext cx="1524776" cy="338554"/>
          </a:xfrm>
          <a:prstGeom prst="rect">
            <a:avLst/>
          </a:prstGeom>
          <a:noFill/>
          <a:ln>
            <a:noFill/>
          </a:ln>
        </p:spPr>
        <p:txBody>
          <a:bodyPr lIns="91425" tIns="45700" rIns="91425" bIns="45700" anchor="t" anchorCtr="0">
            <a:noAutofit/>
          </a:bodyPr>
          <a:lstStyle/>
          <a:p>
            <a:pPr algn="ctr">
              <a:buSzPct val="25000"/>
            </a:pPr>
            <a:r>
              <a:rPr lang="en" sz="1600">
                <a:solidFill>
                  <a:srgbClr val="000000"/>
                </a:solidFill>
                <a:latin typeface="Calibri"/>
                <a:ea typeface="Calibri"/>
                <a:cs typeface="Calibri"/>
                <a:sym typeface="Calibri"/>
              </a:rPr>
              <a:t>Ensemble Mean</a:t>
            </a:r>
          </a:p>
        </p:txBody>
      </p:sp>
      <p:sp>
        <p:nvSpPr>
          <p:cNvPr id="807" name="Shape 807"/>
          <p:cNvSpPr txBox="1"/>
          <p:nvPr/>
        </p:nvSpPr>
        <p:spPr>
          <a:xfrm>
            <a:off x="8903147" y="6324600"/>
            <a:ext cx="1347357" cy="338554"/>
          </a:xfrm>
          <a:prstGeom prst="rect">
            <a:avLst/>
          </a:prstGeom>
          <a:noFill/>
          <a:ln>
            <a:noFill/>
          </a:ln>
        </p:spPr>
        <p:txBody>
          <a:bodyPr lIns="91425" tIns="45700" rIns="91425" bIns="45700" anchor="t" anchorCtr="0">
            <a:noAutofit/>
          </a:bodyPr>
          <a:lstStyle/>
          <a:p>
            <a:pPr algn="ctr">
              <a:buSzPct val="25000"/>
            </a:pPr>
            <a:r>
              <a:rPr lang="en" sz="1600">
                <a:solidFill>
                  <a:srgbClr val="000000"/>
                </a:solidFill>
                <a:latin typeface="Calibri"/>
                <a:ea typeface="Calibri"/>
                <a:cs typeface="Calibri"/>
                <a:sym typeface="Calibri"/>
              </a:rPr>
              <a:t>Historic Mean</a:t>
            </a:r>
          </a:p>
        </p:txBody>
      </p:sp>
      <p:sp>
        <p:nvSpPr>
          <p:cNvPr id="808" name="Shape 808"/>
          <p:cNvSpPr/>
          <p:nvPr/>
        </p:nvSpPr>
        <p:spPr>
          <a:xfrm>
            <a:off x="3551941" y="6457501"/>
            <a:ext cx="609599" cy="76200"/>
          </a:xfrm>
          <a:prstGeom prst="rect">
            <a:avLst/>
          </a:prstGeom>
          <a:solidFill>
            <a:srgbClr val="FFBDBD"/>
          </a:solidFill>
          <a:ln>
            <a:noFill/>
          </a:ln>
        </p:spPr>
        <p:txBody>
          <a:bodyPr lIns="91425" tIns="45700" rIns="91425" bIns="45700" anchor="ctr" anchorCtr="0">
            <a:noAutofit/>
          </a:bodyPr>
          <a:lstStyle/>
          <a:p>
            <a:endParaRPr/>
          </a:p>
        </p:txBody>
      </p:sp>
      <p:cxnSp>
        <p:nvCxnSpPr>
          <p:cNvPr id="809" name="Shape 809"/>
          <p:cNvCxnSpPr/>
          <p:nvPr/>
        </p:nvCxnSpPr>
        <p:spPr>
          <a:xfrm>
            <a:off x="6218940" y="6495601"/>
            <a:ext cx="457200" cy="0"/>
          </a:xfrm>
          <a:prstGeom prst="straightConnector1">
            <a:avLst/>
          </a:prstGeom>
          <a:noFill/>
          <a:ln w="63500" cap="flat">
            <a:solidFill>
              <a:srgbClr val="FF0000"/>
            </a:solidFill>
            <a:prstDash val="solid"/>
            <a:round/>
            <a:headEnd type="none" w="med" len="med"/>
            <a:tailEnd type="none" w="med" len="med"/>
          </a:ln>
        </p:spPr>
      </p:cxnSp>
      <p:cxnSp>
        <p:nvCxnSpPr>
          <p:cNvPr id="810" name="Shape 810"/>
          <p:cNvCxnSpPr/>
          <p:nvPr/>
        </p:nvCxnSpPr>
        <p:spPr>
          <a:xfrm>
            <a:off x="8428740" y="6495601"/>
            <a:ext cx="457200" cy="0"/>
          </a:xfrm>
          <a:prstGeom prst="straightConnector1">
            <a:avLst/>
          </a:prstGeom>
          <a:noFill/>
          <a:ln w="63500" cap="flat">
            <a:solidFill>
              <a:srgbClr val="0000FF"/>
            </a:solidFill>
            <a:prstDash val="solid"/>
            <a:round/>
            <a:headEnd type="none" w="med" len="med"/>
            <a:tailEnd type="none" w="med" len="med"/>
          </a:ln>
        </p:spPr>
      </p:cxnSp>
      <p:sp>
        <p:nvSpPr>
          <p:cNvPr id="811" name="Shape 811"/>
          <p:cNvSpPr/>
          <p:nvPr/>
        </p:nvSpPr>
        <p:spPr>
          <a:xfrm>
            <a:off x="6400800" y="3733801"/>
            <a:ext cx="1776412" cy="2513925"/>
          </a:xfrm>
          <a:prstGeom prst="rect">
            <a:avLst/>
          </a:prstGeom>
          <a:blipFill>
            <a:blip r:embed="rId8"/>
            <a:stretch>
              <a:fillRect/>
            </a:stretch>
          </a:blipFill>
        </p:spPr>
      </p:sp>
      <p:sp>
        <p:nvSpPr>
          <p:cNvPr id="2" name="Title 1"/>
          <p:cNvSpPr>
            <a:spLocks noGrp="1"/>
          </p:cNvSpPr>
          <p:nvPr>
            <p:ph type="title"/>
          </p:nvPr>
        </p:nvSpPr>
        <p:spPr/>
        <p:txBody>
          <a:bodyPr>
            <a:noAutofit/>
          </a:bodyPr>
          <a:lstStyle/>
          <a:p>
            <a:r>
              <a:rPr lang="en-US" sz="2500" dirty="0"/>
              <a:t>Snow and Runoff Summary </a:t>
            </a:r>
            <a:br>
              <a:rPr lang="en-US" sz="2500" dirty="0"/>
            </a:br>
            <a:r>
              <a:rPr lang="en-US" sz="2500" dirty="0"/>
              <a:t>for 3 sites on the Umatilla: Asotin (Left), Umatilla (Center) and NFJD (Right)</a:t>
            </a:r>
          </a:p>
        </p:txBody>
      </p:sp>
    </p:spTree>
    <p:extLst>
      <p:ext uri="{BB962C8B-B14F-4D97-AF65-F5344CB8AC3E}">
        <p14:creationId xmlns:p14="http://schemas.microsoft.com/office/powerpoint/2010/main" val="1920567666"/>
      </p:ext>
    </p:extLst>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Shape 46"/>
          <p:cNvSpPr txBox="1">
            <a:spLocks noGrp="1"/>
          </p:cNvSpPr>
          <p:nvPr>
            <p:ph idx="1"/>
          </p:nvPr>
        </p:nvSpPr>
        <p:spPr>
          <a:prstGeom prst="rect">
            <a:avLst/>
          </a:prstGeom>
        </p:spPr>
        <p:txBody>
          <a:bodyPr vert="horz" lIns="91425" tIns="91425" rIns="91425" bIns="91425" rtlCol="0" anchor="t" anchorCtr="0">
            <a:noAutofit/>
          </a:bodyPr>
          <a:lstStyle/>
          <a:p>
            <a:pPr marL="0" indent="0">
              <a:spcAft>
                <a:spcPts val="600"/>
              </a:spcAft>
              <a:buNone/>
            </a:pPr>
            <a:r>
              <a:rPr lang="en-US" dirty="0">
                <a:solidFill>
                  <a:schemeClr val="tx1"/>
                </a:solidFill>
              </a:rPr>
              <a:t>In ecology, resilience is the capacity of an ecosystem to response to a disturbance by resisting damage and recovering quickly.</a:t>
            </a:r>
          </a:p>
          <a:p>
            <a:pPr marL="0" indent="0">
              <a:spcAft>
                <a:spcPts val="600"/>
              </a:spcAft>
              <a:buNone/>
            </a:pPr>
            <a:endParaRPr lang="en-US" dirty="0">
              <a:solidFill>
                <a:schemeClr val="tx1"/>
              </a:solidFill>
            </a:endParaRPr>
          </a:p>
          <a:p>
            <a:pPr marL="0" indent="0">
              <a:spcAft>
                <a:spcPts val="600"/>
              </a:spcAft>
              <a:buNone/>
            </a:pPr>
            <a:r>
              <a:rPr lang="en-US" dirty="0">
                <a:solidFill>
                  <a:schemeClr val="tx1"/>
                </a:solidFill>
              </a:rPr>
              <a:t>But in climate adaptation usage:</a:t>
            </a:r>
          </a:p>
          <a:p>
            <a:pPr algn="ctr">
              <a:spcAft>
                <a:spcPts val="600"/>
              </a:spcAft>
              <a:buFont typeface="Wingdings" pitchFamily="2" charset="2"/>
              <a:buChar char="Ø"/>
            </a:pPr>
            <a:r>
              <a:rPr lang="en-US" dirty="0"/>
              <a:t> </a:t>
            </a:r>
            <a:r>
              <a:rPr lang="en-US" dirty="0">
                <a:solidFill>
                  <a:srgbClr val="0000FF"/>
                </a:solidFill>
              </a:rPr>
              <a:t>Resilience = Resistance + Capacity to recover</a:t>
            </a:r>
          </a:p>
          <a:p>
            <a:pPr>
              <a:spcAft>
                <a:spcPts val="600"/>
              </a:spcAft>
            </a:pPr>
            <a:r>
              <a:rPr lang="en-US" dirty="0">
                <a:solidFill>
                  <a:schemeClr val="tx1"/>
                </a:solidFill>
              </a:rPr>
              <a:t>So </a:t>
            </a:r>
            <a:r>
              <a:rPr lang="en-US" i="1" dirty="0">
                <a:solidFill>
                  <a:schemeClr val="tx1"/>
                </a:solidFill>
              </a:rPr>
              <a:t>ability to resist impacts</a:t>
            </a:r>
            <a:r>
              <a:rPr lang="en-US" dirty="0">
                <a:solidFill>
                  <a:schemeClr val="tx1"/>
                </a:solidFill>
              </a:rPr>
              <a:t> is part of what is meant by most when using the term “resilience”. </a:t>
            </a:r>
          </a:p>
        </p:txBody>
      </p:sp>
      <p:sp>
        <p:nvSpPr>
          <p:cNvPr id="2" name="Title 1"/>
          <p:cNvSpPr>
            <a:spLocks noGrp="1"/>
          </p:cNvSpPr>
          <p:nvPr>
            <p:ph type="title"/>
          </p:nvPr>
        </p:nvSpPr>
        <p:spPr/>
        <p:txBody>
          <a:bodyPr/>
          <a:lstStyle/>
          <a:p>
            <a:r>
              <a:rPr lang="en-US" dirty="0"/>
              <a:t>What is meant by “</a:t>
            </a:r>
            <a:r>
              <a:rPr lang="en-US" b="1" dirty="0"/>
              <a:t>Resilience</a:t>
            </a:r>
            <a:r>
              <a:rPr lang="en-US" dirty="0"/>
              <a:t>”</a:t>
            </a:r>
          </a:p>
        </p:txBody>
      </p:sp>
    </p:spTree>
    <p:extLst>
      <p:ext uri="{BB962C8B-B14F-4D97-AF65-F5344CB8AC3E}">
        <p14:creationId xmlns:p14="http://schemas.microsoft.com/office/powerpoint/2010/main" val="694434761"/>
      </p:ext>
    </p:extLst>
  </p:cSld>
  <p:clrMapOvr>
    <a:masterClrMapping/>
  </p:clrMapOvr>
  <p:transition spd="slow">
    <p:cut/>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Shape 816"/>
          <p:cNvSpPr>
            <a:spLocks noChangeAspect="1"/>
          </p:cNvSpPr>
          <p:nvPr/>
        </p:nvSpPr>
        <p:spPr>
          <a:xfrm>
            <a:off x="6131136" y="1022071"/>
            <a:ext cx="4452267" cy="5759996"/>
          </a:xfrm>
          <a:prstGeom prst="rect">
            <a:avLst/>
          </a:prstGeom>
          <a:blipFill>
            <a:blip r:embed="rId3"/>
            <a:stretch>
              <a:fillRect/>
            </a:stretch>
          </a:blipFill>
        </p:spPr>
      </p:sp>
      <p:sp>
        <p:nvSpPr>
          <p:cNvPr id="817" name="Shape 817"/>
          <p:cNvSpPr txBox="1"/>
          <p:nvPr/>
        </p:nvSpPr>
        <p:spPr>
          <a:xfrm>
            <a:off x="1676400" y="228600"/>
            <a:ext cx="2819400" cy="6463308"/>
          </a:xfrm>
          <a:prstGeom prst="rect">
            <a:avLst/>
          </a:prstGeom>
          <a:ln/>
        </p:spPr>
        <p:style>
          <a:lnRef idx="1">
            <a:schemeClr val="accent1"/>
          </a:lnRef>
          <a:fillRef idx="2">
            <a:schemeClr val="accent1"/>
          </a:fillRef>
          <a:effectRef idx="1">
            <a:schemeClr val="accent1"/>
          </a:effectRef>
          <a:fontRef idx="minor">
            <a:schemeClr val="dk1"/>
          </a:fontRef>
        </p:style>
        <p:txBody>
          <a:bodyPr lIns="91425" tIns="45700" rIns="91425" bIns="45700" anchor="t" anchorCtr="0">
            <a:noAutofit/>
          </a:bodyPr>
          <a:lstStyle/>
          <a:p>
            <a:pPr>
              <a:buSzPct val="25000"/>
            </a:pPr>
            <a:r>
              <a:rPr lang="en" sz="3200" b="1" dirty="0">
                <a:solidFill>
                  <a:schemeClr val="dk2"/>
                </a:solidFill>
                <a:latin typeface="Calibri"/>
                <a:ea typeface="Calibri"/>
                <a:cs typeface="Calibri"/>
                <a:sym typeface="Calibri"/>
              </a:rPr>
              <a:t>Example</a:t>
            </a:r>
          </a:p>
          <a:p>
            <a:pPr>
              <a:buSzPct val="25000"/>
            </a:pPr>
            <a:r>
              <a:rPr lang="en" sz="2000" dirty="0">
                <a:solidFill>
                  <a:schemeClr val="dk2"/>
                </a:solidFill>
                <a:latin typeface="Calibri"/>
                <a:ea typeface="Calibri"/>
                <a:cs typeface="Calibri"/>
                <a:sym typeface="Calibri"/>
              </a:rPr>
              <a:t>Integrated climate change potential vulnerability risk for </a:t>
            </a:r>
          </a:p>
          <a:p>
            <a:pPr>
              <a:buSzPct val="25000"/>
            </a:pPr>
            <a:r>
              <a:rPr lang="en" sz="2000" dirty="0">
                <a:solidFill>
                  <a:schemeClr val="dk2"/>
                </a:solidFill>
                <a:latin typeface="Calibri"/>
                <a:ea typeface="Calibri"/>
                <a:cs typeface="Calibri"/>
                <a:sym typeface="Calibri"/>
              </a:rPr>
              <a:t>Mid-Columbia River steelhead (HU6)</a:t>
            </a:r>
          </a:p>
          <a:p>
            <a:pPr>
              <a:buSzPct val="25000"/>
            </a:pPr>
            <a:r>
              <a:rPr lang="en" sz="2000" dirty="0">
                <a:solidFill>
                  <a:schemeClr val="dk2"/>
                </a:solidFill>
                <a:latin typeface="Calibri"/>
                <a:ea typeface="Calibri"/>
                <a:cs typeface="Calibri"/>
                <a:sym typeface="Calibri"/>
              </a:rPr>
              <a:t> </a:t>
            </a:r>
          </a:p>
          <a:p>
            <a:pPr>
              <a:buSzPct val="25000"/>
            </a:pPr>
            <a:r>
              <a:rPr lang="en" sz="2000" i="1" dirty="0">
                <a:solidFill>
                  <a:schemeClr val="dk2"/>
                </a:solidFill>
                <a:latin typeface="Calibri"/>
                <a:ea typeface="Calibri"/>
                <a:cs typeface="Calibri"/>
                <a:sym typeface="Calibri"/>
              </a:rPr>
              <a:t>-Springtime water availability change risk, </a:t>
            </a:r>
          </a:p>
          <a:p>
            <a:pPr>
              <a:buSzPct val="25000"/>
            </a:pPr>
            <a:r>
              <a:rPr lang="en" sz="2000" i="1" dirty="0">
                <a:solidFill>
                  <a:schemeClr val="dk2"/>
                </a:solidFill>
                <a:latin typeface="Calibri"/>
                <a:ea typeface="Calibri"/>
                <a:cs typeface="Calibri"/>
                <a:sym typeface="Calibri"/>
              </a:rPr>
              <a:t>-Summer temperature change risk, </a:t>
            </a:r>
          </a:p>
          <a:p>
            <a:pPr>
              <a:buSzPct val="25000"/>
            </a:pPr>
            <a:r>
              <a:rPr lang="en" sz="2000" i="1" dirty="0">
                <a:solidFill>
                  <a:schemeClr val="dk2"/>
                </a:solidFill>
                <a:latin typeface="Calibri"/>
                <a:ea typeface="Calibri"/>
                <a:cs typeface="Calibri"/>
                <a:sym typeface="Calibri"/>
              </a:rPr>
              <a:t>-Historical variation in precipitation</a:t>
            </a:r>
          </a:p>
          <a:p>
            <a:endParaRPr dirty="0"/>
          </a:p>
          <a:p>
            <a:pPr>
              <a:buSzPct val="25000"/>
            </a:pPr>
            <a:r>
              <a:rPr lang="en" sz="2000" dirty="0">
                <a:solidFill>
                  <a:schemeClr val="dk2"/>
                </a:solidFill>
                <a:latin typeface="Calibri"/>
                <a:ea typeface="Calibri"/>
                <a:cs typeface="Calibri"/>
                <a:sym typeface="Calibri"/>
              </a:rPr>
              <a:t>Implications for Forest Priorities and Activities?</a:t>
            </a:r>
          </a:p>
          <a:p>
            <a:endParaRPr dirty="0"/>
          </a:p>
          <a:p>
            <a:pPr>
              <a:buSzPct val="25000"/>
            </a:pPr>
            <a:r>
              <a:rPr lang="en" sz="1400" b="1" i="1" dirty="0">
                <a:solidFill>
                  <a:schemeClr val="dk2"/>
                </a:solidFill>
                <a:latin typeface="Calibri"/>
                <a:ea typeface="Calibri"/>
                <a:cs typeface="Calibri"/>
                <a:sym typeface="Calibri"/>
              </a:rPr>
              <a:t>SOURCE: Conservation and Recovery Plan for Oregon Steelhead Populations in the Middle Columbia River Steelhead Distinct Population Segment, 2009</a:t>
            </a:r>
          </a:p>
        </p:txBody>
      </p:sp>
      <p:sp>
        <p:nvSpPr>
          <p:cNvPr id="818" name="Shape 818"/>
          <p:cNvSpPr/>
          <p:nvPr/>
        </p:nvSpPr>
        <p:spPr>
          <a:xfrm>
            <a:off x="4495800" y="4491317"/>
            <a:ext cx="1752600" cy="2268070"/>
          </a:xfrm>
          <a:prstGeom prst="rect">
            <a:avLst/>
          </a:prstGeom>
          <a:blipFill>
            <a:blip r:embed="rId4"/>
            <a:stretch>
              <a:fillRect/>
            </a:stretch>
          </a:blipFill>
        </p:spPr>
      </p:sp>
      <p:sp>
        <p:nvSpPr>
          <p:cNvPr id="819" name="Shape 819"/>
          <p:cNvSpPr/>
          <p:nvPr/>
        </p:nvSpPr>
        <p:spPr>
          <a:xfrm>
            <a:off x="4495800" y="2209800"/>
            <a:ext cx="1752600" cy="2268184"/>
          </a:xfrm>
          <a:prstGeom prst="rect">
            <a:avLst/>
          </a:prstGeom>
          <a:blipFill>
            <a:blip r:embed="rId5"/>
            <a:stretch>
              <a:fillRect/>
            </a:stretch>
          </a:blipFill>
        </p:spPr>
      </p:sp>
      <p:sp>
        <p:nvSpPr>
          <p:cNvPr id="820" name="Shape 820"/>
          <p:cNvSpPr/>
          <p:nvPr/>
        </p:nvSpPr>
        <p:spPr>
          <a:xfrm>
            <a:off x="4495801" y="1"/>
            <a:ext cx="1729567" cy="2238375"/>
          </a:xfrm>
          <a:prstGeom prst="rect">
            <a:avLst/>
          </a:prstGeom>
          <a:blipFill>
            <a:blip r:embed="rId6"/>
            <a:stretch>
              <a:fillRect/>
            </a:stretch>
          </a:blipFill>
        </p:spPr>
      </p:sp>
      <p:sp>
        <p:nvSpPr>
          <p:cNvPr id="821" name="Shape 821"/>
          <p:cNvSpPr/>
          <p:nvPr/>
        </p:nvSpPr>
        <p:spPr>
          <a:xfrm>
            <a:off x="9372601" y="2514600"/>
            <a:ext cx="1066799" cy="1143000"/>
          </a:xfrm>
          <a:prstGeom prst="ellipse">
            <a:avLst/>
          </a:prstGeom>
          <a:noFill/>
          <a:ln w="25400" cap="flat">
            <a:solidFill>
              <a:srgbClr val="145191"/>
            </a:solidFill>
            <a:prstDash val="solid"/>
            <a:round/>
            <a:headEnd type="none" w="med" len="med"/>
            <a:tailEnd type="none" w="med" len="med"/>
          </a:ln>
        </p:spPr>
        <p:txBody>
          <a:bodyPr lIns="91425" tIns="45700" rIns="91425" bIns="45700" anchor="ctr" anchorCtr="0">
            <a:noAutofit/>
          </a:bodyPr>
          <a:lstStyle/>
          <a:p>
            <a:endParaRPr/>
          </a:p>
        </p:txBody>
      </p:sp>
      <p:sp>
        <p:nvSpPr>
          <p:cNvPr id="822" name="Shape 822"/>
          <p:cNvSpPr/>
          <p:nvPr/>
        </p:nvSpPr>
        <p:spPr>
          <a:xfrm>
            <a:off x="8968921" y="4008544"/>
            <a:ext cx="1066799" cy="1143000"/>
          </a:xfrm>
          <a:prstGeom prst="ellipse">
            <a:avLst/>
          </a:prstGeom>
          <a:noFill/>
          <a:ln w="25400" cap="flat">
            <a:solidFill>
              <a:srgbClr val="145191"/>
            </a:solidFill>
            <a:prstDash val="solid"/>
            <a:round/>
            <a:headEnd type="none" w="med" len="med"/>
            <a:tailEnd type="none" w="med" len="med"/>
          </a:ln>
        </p:spPr>
        <p:txBody>
          <a:bodyPr lIns="91425" tIns="45700" rIns="91425" bIns="45700" anchor="ctr" anchorCtr="0">
            <a:noAutofit/>
          </a:bodyPr>
          <a:lstStyle/>
          <a:p>
            <a:endParaRPr/>
          </a:p>
        </p:txBody>
      </p:sp>
      <p:cxnSp>
        <p:nvCxnSpPr>
          <p:cNvPr id="823" name="Shape 823"/>
          <p:cNvCxnSpPr/>
          <p:nvPr/>
        </p:nvCxnSpPr>
        <p:spPr>
          <a:xfrm flipV="1">
            <a:off x="4267200" y="3197943"/>
            <a:ext cx="5105400" cy="1755056"/>
          </a:xfrm>
          <a:prstGeom prst="straightConnector1">
            <a:avLst/>
          </a:prstGeom>
          <a:noFill/>
          <a:ln w="19050" cap="flat">
            <a:solidFill>
              <a:srgbClr val="125092"/>
            </a:solidFill>
            <a:prstDash val="solid"/>
            <a:round/>
            <a:headEnd type="none" w="med" len="med"/>
            <a:tailEnd type="stealth" w="lg" len="lg"/>
          </a:ln>
        </p:spPr>
      </p:cxnSp>
      <p:cxnSp>
        <p:nvCxnSpPr>
          <p:cNvPr id="824" name="Shape 824"/>
          <p:cNvCxnSpPr/>
          <p:nvPr/>
        </p:nvCxnSpPr>
        <p:spPr>
          <a:xfrm flipV="1">
            <a:off x="4267201" y="4604131"/>
            <a:ext cx="4648199" cy="348870"/>
          </a:xfrm>
          <a:prstGeom prst="straightConnector1">
            <a:avLst/>
          </a:prstGeom>
          <a:noFill/>
          <a:ln w="19050" cap="flat">
            <a:solidFill>
              <a:srgbClr val="125092"/>
            </a:solidFill>
            <a:prstDash val="solid"/>
            <a:round/>
            <a:headEnd type="none" w="med" len="med"/>
            <a:tailEnd type="stealth" w="lg" len="lg"/>
          </a:ln>
        </p:spPr>
      </p:cxn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559965673"/>
      </p:ext>
    </p:extLst>
  </p:cSld>
  <p:clrMapOvr>
    <a:masterClrMapping/>
  </p:clrMapOvr>
  <p:transition spd="slow">
    <p:cu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Shape 829"/>
          <p:cNvSpPr txBox="1"/>
          <p:nvPr/>
        </p:nvSpPr>
        <p:spPr>
          <a:xfrm>
            <a:off x="2057400" y="1088661"/>
            <a:ext cx="8458200" cy="3939764"/>
          </a:xfrm>
          <a:prstGeom prst="rect">
            <a:avLst/>
          </a:prstGeom>
          <a:noFill/>
          <a:ln>
            <a:noFill/>
          </a:ln>
        </p:spPr>
        <p:txBody>
          <a:bodyPr lIns="91425" tIns="45700" rIns="91425" bIns="45700" anchor="t" anchorCtr="0">
            <a:noAutofit/>
          </a:bodyPr>
          <a:lstStyle/>
          <a:p>
            <a:pPr>
              <a:lnSpc>
                <a:spcPct val="110000"/>
              </a:lnSpc>
              <a:spcBef>
                <a:spcPts val="300"/>
              </a:spcBef>
              <a:spcAft>
                <a:spcPts val="300"/>
              </a:spcAft>
              <a:buSzPct val="25000"/>
            </a:pPr>
            <a:r>
              <a:rPr lang="en" sz="2500" b="1" dirty="0">
                <a:solidFill>
                  <a:schemeClr val="dk2"/>
                </a:solidFill>
                <a:latin typeface="Calibri"/>
                <a:ea typeface="Calibri"/>
                <a:cs typeface="Calibri"/>
                <a:sym typeface="Calibri"/>
              </a:rPr>
              <a:t>Step 4. Vulnerability Ratings</a:t>
            </a:r>
            <a:r>
              <a:rPr lang="en" sz="2500" dirty="0">
                <a:solidFill>
                  <a:schemeClr val="dk2"/>
                </a:solidFill>
                <a:latin typeface="Calibri"/>
                <a:ea typeface="Calibri"/>
                <a:cs typeface="Calibri"/>
                <a:sym typeface="Calibri"/>
              </a:rPr>
              <a:t>…the big spreadsheets: Values, condition, risks, exposure…ratings. TBD </a:t>
            </a:r>
            <a:endParaRPr sz="2500" dirty="0"/>
          </a:p>
          <a:p>
            <a:pPr>
              <a:lnSpc>
                <a:spcPct val="110000"/>
              </a:lnSpc>
              <a:spcBef>
                <a:spcPts val="300"/>
              </a:spcBef>
              <a:spcAft>
                <a:spcPts val="300"/>
              </a:spcAft>
              <a:buSzPct val="25000"/>
            </a:pPr>
            <a:r>
              <a:rPr lang="en" sz="2500" b="1" dirty="0">
                <a:solidFill>
                  <a:schemeClr val="dk2"/>
                </a:solidFill>
                <a:latin typeface="Calibri"/>
                <a:ea typeface="Calibri"/>
                <a:cs typeface="Calibri"/>
                <a:sym typeface="Calibri"/>
              </a:rPr>
              <a:t>Step 5. Results…</a:t>
            </a:r>
            <a:r>
              <a:rPr lang="en" sz="2500" dirty="0">
                <a:solidFill>
                  <a:schemeClr val="dk2"/>
                </a:solidFill>
                <a:latin typeface="Calibri"/>
                <a:ea typeface="Calibri"/>
                <a:cs typeface="Calibri"/>
                <a:sym typeface="Calibri"/>
              </a:rPr>
              <a:t>may be:</a:t>
            </a:r>
            <a:endParaRPr sz="2500" dirty="0"/>
          </a:p>
          <a:p>
            <a:pPr>
              <a:lnSpc>
                <a:spcPct val="110000"/>
              </a:lnSpc>
              <a:spcBef>
                <a:spcPts val="300"/>
              </a:spcBef>
              <a:spcAft>
                <a:spcPts val="300"/>
              </a:spcAft>
            </a:pPr>
            <a:endParaRPr sz="2500" dirty="0"/>
          </a:p>
          <a:p>
            <a:pPr>
              <a:lnSpc>
                <a:spcPct val="110000"/>
              </a:lnSpc>
              <a:spcBef>
                <a:spcPts val="300"/>
              </a:spcBef>
              <a:spcAft>
                <a:spcPts val="300"/>
              </a:spcAft>
            </a:pPr>
            <a:endParaRPr sz="2500" dirty="0"/>
          </a:p>
          <a:p>
            <a:pPr>
              <a:lnSpc>
                <a:spcPct val="110000"/>
              </a:lnSpc>
              <a:spcBef>
                <a:spcPts val="300"/>
              </a:spcBef>
              <a:spcAft>
                <a:spcPts val="300"/>
              </a:spcAft>
            </a:pPr>
            <a:endParaRPr sz="2500" dirty="0"/>
          </a:p>
        </p:txBody>
      </p:sp>
      <p:sp>
        <p:nvSpPr>
          <p:cNvPr id="830" name="Shape 830"/>
          <p:cNvSpPr txBox="1"/>
          <p:nvPr/>
        </p:nvSpPr>
        <p:spPr>
          <a:xfrm>
            <a:off x="2057400" y="5317951"/>
            <a:ext cx="7030138" cy="1055255"/>
          </a:xfrm>
          <a:prstGeom prst="rect">
            <a:avLst/>
          </a:prstGeom>
          <a:noFill/>
          <a:ln>
            <a:noFill/>
          </a:ln>
        </p:spPr>
        <p:txBody>
          <a:bodyPr lIns="91425" tIns="45700" rIns="91425" bIns="45700" anchor="t" anchorCtr="0">
            <a:noAutofit/>
          </a:bodyPr>
          <a:lstStyle/>
          <a:p>
            <a:pPr>
              <a:lnSpc>
                <a:spcPct val="110000"/>
              </a:lnSpc>
              <a:spcBef>
                <a:spcPts val="300"/>
              </a:spcBef>
              <a:spcAft>
                <a:spcPts val="300"/>
              </a:spcAft>
              <a:buSzPct val="25000"/>
            </a:pPr>
            <a:r>
              <a:rPr lang="en" sz="2700" b="1" dirty="0">
                <a:solidFill>
                  <a:schemeClr val="dk2"/>
                </a:solidFill>
                <a:latin typeface="Calibri"/>
                <a:ea typeface="Calibri"/>
                <a:cs typeface="Calibri"/>
                <a:sym typeface="Calibri"/>
              </a:rPr>
              <a:t>Next</a:t>
            </a:r>
            <a:r>
              <a:rPr lang="en" sz="2700" dirty="0">
                <a:solidFill>
                  <a:schemeClr val="dk2"/>
                </a:solidFill>
                <a:latin typeface="Calibri"/>
                <a:ea typeface="Calibri"/>
                <a:cs typeface="Calibri"/>
                <a:sym typeface="Calibri"/>
              </a:rPr>
              <a:t>…Design and conduct analysis </a:t>
            </a:r>
          </a:p>
          <a:p>
            <a:pPr>
              <a:lnSpc>
                <a:spcPct val="110000"/>
              </a:lnSpc>
              <a:spcBef>
                <a:spcPts val="300"/>
              </a:spcBef>
              <a:spcAft>
                <a:spcPts val="300"/>
              </a:spcAft>
              <a:buSzPct val="25000"/>
            </a:pPr>
            <a:r>
              <a:rPr lang="en" sz="2700" dirty="0">
                <a:solidFill>
                  <a:schemeClr val="dk2"/>
                </a:solidFill>
                <a:latin typeface="Calibri"/>
                <a:ea typeface="Calibri"/>
                <a:cs typeface="Calibri"/>
                <a:sym typeface="Calibri"/>
              </a:rPr>
              <a:t>Integrate and reference related projects</a:t>
            </a:r>
          </a:p>
        </p:txBody>
      </p:sp>
      <p:sp>
        <p:nvSpPr>
          <p:cNvPr id="831" name="Shape 831"/>
          <p:cNvSpPr txBox="1"/>
          <p:nvPr/>
        </p:nvSpPr>
        <p:spPr>
          <a:xfrm>
            <a:off x="2057401" y="2819401"/>
            <a:ext cx="4876799" cy="2209025"/>
          </a:xfrm>
          <a:prstGeom prst="rect">
            <a:avLst/>
          </a:prstGeom>
          <a:noFill/>
          <a:ln>
            <a:noFill/>
          </a:ln>
        </p:spPr>
        <p:txBody>
          <a:bodyPr lIns="91425" tIns="45700" rIns="91425" bIns="45700" anchor="t" anchorCtr="0">
            <a:noAutofit/>
          </a:bodyPr>
          <a:lstStyle/>
          <a:p>
            <a:pPr marL="342900" indent="-342900">
              <a:lnSpc>
                <a:spcPct val="110000"/>
              </a:lnSpc>
              <a:spcBef>
                <a:spcPts val="300"/>
              </a:spcBef>
              <a:spcAft>
                <a:spcPts val="300"/>
              </a:spcAft>
              <a:buClr>
                <a:schemeClr val="accent3"/>
              </a:buClr>
              <a:buSzPct val="96153"/>
              <a:buFont typeface="Wingdings" charset="2"/>
              <a:buChar char="§"/>
            </a:pPr>
            <a:r>
              <a:rPr lang="en" sz="2400" dirty="0">
                <a:solidFill>
                  <a:schemeClr val="dk2"/>
                </a:solidFill>
                <a:latin typeface="Calibri"/>
                <a:ea typeface="Calibri"/>
                <a:cs typeface="Calibri"/>
                <a:sym typeface="Calibri"/>
              </a:rPr>
              <a:t>AFFIRMING – Focus watersheds and actions? Doing the right work in the right places?</a:t>
            </a:r>
          </a:p>
          <a:p>
            <a:pPr marL="342900" indent="-342900">
              <a:lnSpc>
                <a:spcPct val="110000"/>
              </a:lnSpc>
              <a:spcBef>
                <a:spcPts val="300"/>
              </a:spcBef>
              <a:spcAft>
                <a:spcPts val="300"/>
              </a:spcAft>
              <a:buClr>
                <a:schemeClr val="accent3"/>
              </a:buClr>
              <a:buSzPct val="96153"/>
              <a:buFont typeface="Wingdings" charset="2"/>
              <a:buChar char="§"/>
            </a:pPr>
            <a:r>
              <a:rPr lang="en" sz="2400" dirty="0">
                <a:solidFill>
                  <a:schemeClr val="dk2"/>
                </a:solidFill>
                <a:latin typeface="Calibri"/>
                <a:ea typeface="Calibri"/>
                <a:cs typeface="Calibri"/>
                <a:sym typeface="Calibri"/>
              </a:rPr>
              <a:t>CONFOUNDING – shift priorities and resources? “Lost causes”?</a:t>
            </a:r>
          </a:p>
        </p:txBody>
      </p:sp>
      <p:sp>
        <p:nvSpPr>
          <p:cNvPr id="832" name="Shape 832"/>
          <p:cNvSpPr/>
          <p:nvPr/>
        </p:nvSpPr>
        <p:spPr>
          <a:xfrm>
            <a:off x="6665227" y="2486943"/>
            <a:ext cx="3715189" cy="2026466"/>
          </a:xfrm>
          <a:prstGeom prst="rect">
            <a:avLst/>
          </a:prstGeom>
          <a:blipFill>
            <a:blip r:embed="rId3"/>
            <a:stretch>
              <a:fillRect/>
            </a:stretch>
          </a:blipFill>
        </p:spPr>
      </p:sp>
      <p:sp>
        <p:nvSpPr>
          <p:cNvPr id="5" name="Content Placeholder 4"/>
          <p:cNvSpPr>
            <a:spLocks noGrp="1"/>
          </p:cNvSpPr>
          <p:nvPr>
            <p:ph idx="1"/>
          </p:nvPr>
        </p:nvSpPr>
        <p:spPr/>
        <p:txBody>
          <a:bodyPr/>
          <a:lstStyle/>
          <a:p>
            <a:endParaRPr lang="en-US"/>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513400114"/>
      </p:ext>
    </p:extLst>
  </p:cSld>
  <p:clrMapOvr>
    <a:masterClrMapping/>
  </p:clrMapOvr>
  <p:transition spd="slow">
    <p:cu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graphicFrame>
        <p:nvGraphicFramePr>
          <p:cNvPr id="837" name="Shape 837"/>
          <p:cNvGraphicFramePr/>
          <p:nvPr>
            <p:extLst/>
          </p:nvPr>
        </p:nvGraphicFramePr>
        <p:xfrm>
          <a:off x="2062385" y="1445027"/>
          <a:ext cx="8261174" cy="4601332"/>
        </p:xfrm>
        <a:graphic>
          <a:graphicData uri="http://schemas.openxmlformats.org/drawingml/2006/table">
            <a:tbl>
              <a:tblPr>
                <a:noFill/>
              </a:tblPr>
              <a:tblGrid>
                <a:gridCol w="984841">
                  <a:extLst>
                    <a:ext uri="{9D8B030D-6E8A-4147-A177-3AD203B41FA5}">
                      <a16:colId xmlns:a16="http://schemas.microsoft.com/office/drawing/2014/main" val="20000"/>
                    </a:ext>
                  </a:extLst>
                </a:gridCol>
                <a:gridCol w="1529572">
                  <a:extLst>
                    <a:ext uri="{9D8B030D-6E8A-4147-A177-3AD203B41FA5}">
                      <a16:colId xmlns:a16="http://schemas.microsoft.com/office/drawing/2014/main" val="20001"/>
                    </a:ext>
                  </a:extLst>
                </a:gridCol>
                <a:gridCol w="1335642">
                  <a:extLst>
                    <a:ext uri="{9D8B030D-6E8A-4147-A177-3AD203B41FA5}">
                      <a16:colId xmlns:a16="http://schemas.microsoft.com/office/drawing/2014/main" val="20002"/>
                    </a:ext>
                  </a:extLst>
                </a:gridCol>
                <a:gridCol w="1020567">
                  <a:extLst>
                    <a:ext uri="{9D8B030D-6E8A-4147-A177-3AD203B41FA5}">
                      <a16:colId xmlns:a16="http://schemas.microsoft.com/office/drawing/2014/main" val="20003"/>
                    </a:ext>
                  </a:extLst>
                </a:gridCol>
                <a:gridCol w="1150272">
                  <a:extLst>
                    <a:ext uri="{9D8B030D-6E8A-4147-A177-3AD203B41FA5}">
                      <a16:colId xmlns:a16="http://schemas.microsoft.com/office/drawing/2014/main" val="20004"/>
                    </a:ext>
                  </a:extLst>
                </a:gridCol>
                <a:gridCol w="1106316">
                  <a:extLst>
                    <a:ext uri="{9D8B030D-6E8A-4147-A177-3AD203B41FA5}">
                      <a16:colId xmlns:a16="http://schemas.microsoft.com/office/drawing/2014/main" val="20005"/>
                    </a:ext>
                  </a:extLst>
                </a:gridCol>
                <a:gridCol w="1133964">
                  <a:extLst>
                    <a:ext uri="{9D8B030D-6E8A-4147-A177-3AD203B41FA5}">
                      <a16:colId xmlns:a16="http://schemas.microsoft.com/office/drawing/2014/main" val="20006"/>
                    </a:ext>
                  </a:extLst>
                </a:gridCol>
              </a:tblGrid>
              <a:tr h="278059">
                <a:tc gridSpan="2">
                  <a:txBody>
                    <a:bodyPr/>
                    <a:lstStyle/>
                    <a:p>
                      <a:pPr lvl="0" algn="l" rtl="0">
                        <a:buSzPct val="25000"/>
                        <a:buNone/>
                      </a:pPr>
                      <a:r>
                        <a:rPr lang="en" sz="1600" b="1" i="0" u="none" strike="noStrike" dirty="0">
                          <a:solidFill>
                            <a:schemeClr val="dk2"/>
                          </a:solidFill>
                          <a:latin typeface="Calibri"/>
                          <a:ea typeface="Calibri"/>
                          <a:cs typeface="Calibri"/>
                          <a:sym typeface="Calibri"/>
                        </a:rPr>
                        <a:t>STEP 1</a:t>
                      </a:r>
                    </a:p>
                  </a:txBody>
                  <a:tcPr marL="8000" marR="8000" marT="8000" marB="0">
                    <a:lnL w="12700" cap="flat">
                      <a:solidFill>
                        <a:schemeClr val="dk1"/>
                      </a:solidFill>
                      <a:prstDash val="solid"/>
                      <a:round/>
                      <a:headEnd type="none" w="med" len="med"/>
                      <a:tailEnd type="none" w="med" len="med"/>
                    </a:lnL>
                    <a:lnR w="12700" cap="flat">
                      <a:solidFill>
                        <a:schemeClr val="dk1"/>
                      </a:solidFill>
                      <a:prstDash val="solid"/>
                      <a:round/>
                      <a:headEnd type="none" w="med" len="med"/>
                      <a:tailEnd type="none" w="med" len="med"/>
                    </a:lnR>
                    <a:lnT w="12700" cap="flat">
                      <a:solidFill>
                        <a:schemeClr val="dk1"/>
                      </a:solidFill>
                      <a:prstDash val="solid"/>
                      <a:round/>
                      <a:headEnd type="none" w="med" len="med"/>
                      <a:tailEnd type="none" w="med" len="med"/>
                    </a:lnT>
                    <a:lnB w="12700" cap="flat">
                      <a:solidFill>
                        <a:schemeClr val="dk1"/>
                      </a:solidFill>
                      <a:prstDash val="solid"/>
                      <a:round/>
                      <a:headEnd type="none" w="med" len="med"/>
                      <a:tailEnd type="none" w="med" len="med"/>
                    </a:lnB>
                    <a:solidFill>
                      <a:schemeClr val="accent1">
                        <a:lumMod val="40000"/>
                        <a:lumOff val="60000"/>
                      </a:schemeClr>
                    </a:solidFill>
                  </a:tcPr>
                </a:tc>
                <a:tc hMerge="1">
                  <a:txBody>
                    <a:bodyPr/>
                    <a:lstStyle/>
                    <a:p>
                      <a:endParaRPr lang="vi-VN"/>
                    </a:p>
                  </a:txBody>
                  <a:tcPr/>
                </a:tc>
                <a:tc>
                  <a:txBody>
                    <a:bodyPr/>
                    <a:lstStyle/>
                    <a:p>
                      <a:pPr lvl="0" algn="l" rtl="0">
                        <a:buSzPct val="25000"/>
                        <a:buNone/>
                      </a:pPr>
                      <a:r>
                        <a:rPr lang="en" sz="1600" b="1" i="0" u="none" strike="noStrike">
                          <a:solidFill>
                            <a:schemeClr val="dk2"/>
                          </a:solidFill>
                          <a:latin typeface="Calibri"/>
                          <a:ea typeface="Calibri"/>
                          <a:cs typeface="Calibri"/>
                          <a:sym typeface="Calibri"/>
                        </a:rPr>
                        <a:t>STEP 2</a:t>
                      </a:r>
                    </a:p>
                  </a:txBody>
                  <a:tcPr marL="8000" marR="8000" marT="8000" marB="0">
                    <a:lnL w="12700" cap="flat">
                      <a:solidFill>
                        <a:schemeClr val="dk1"/>
                      </a:solidFill>
                      <a:prstDash val="solid"/>
                      <a:round/>
                      <a:headEnd type="none" w="med" len="med"/>
                      <a:tailEnd type="none" w="med" len="med"/>
                    </a:lnL>
                    <a:lnR w="12700" cap="flat">
                      <a:solidFill>
                        <a:schemeClr val="dk1"/>
                      </a:solidFill>
                      <a:prstDash val="solid"/>
                      <a:round/>
                      <a:headEnd type="none" w="med" len="med"/>
                      <a:tailEnd type="none" w="med" len="med"/>
                    </a:lnR>
                    <a:lnT w="12700" cap="flat">
                      <a:solidFill>
                        <a:schemeClr val="dk1"/>
                      </a:solidFill>
                      <a:prstDash val="solid"/>
                      <a:round/>
                      <a:headEnd type="none" w="med" len="med"/>
                      <a:tailEnd type="none" w="med" len="med"/>
                    </a:lnT>
                    <a:lnB w="12700" cap="flat">
                      <a:solidFill>
                        <a:schemeClr val="dk1"/>
                      </a:solidFill>
                      <a:prstDash val="solid"/>
                      <a:round/>
                      <a:headEnd type="none" w="med" len="med"/>
                      <a:tailEnd type="none" w="med" len="med"/>
                    </a:lnB>
                    <a:solidFill>
                      <a:schemeClr val="accent1">
                        <a:lumMod val="40000"/>
                        <a:lumOff val="60000"/>
                      </a:schemeClr>
                    </a:solidFill>
                  </a:tcPr>
                </a:tc>
                <a:tc>
                  <a:txBody>
                    <a:bodyPr/>
                    <a:lstStyle/>
                    <a:p>
                      <a:pPr lvl="0" algn="l" rtl="0">
                        <a:buSzPct val="25000"/>
                        <a:buNone/>
                      </a:pPr>
                      <a:r>
                        <a:rPr lang="en" sz="1600" b="1" i="0" u="none" strike="noStrike">
                          <a:solidFill>
                            <a:schemeClr val="dk2"/>
                          </a:solidFill>
                          <a:latin typeface="Calibri"/>
                          <a:ea typeface="Calibri"/>
                          <a:cs typeface="Calibri"/>
                          <a:sym typeface="Calibri"/>
                        </a:rPr>
                        <a:t>STEP 3</a:t>
                      </a:r>
                    </a:p>
                  </a:txBody>
                  <a:tcPr marL="8000" marR="8000" marT="8000" marB="0">
                    <a:lnL w="12700" cap="flat">
                      <a:solidFill>
                        <a:schemeClr val="dk1"/>
                      </a:solidFill>
                      <a:prstDash val="solid"/>
                      <a:round/>
                      <a:headEnd type="none" w="med" len="med"/>
                      <a:tailEnd type="none" w="med" len="med"/>
                    </a:lnL>
                    <a:lnR w="12700" cap="flat">
                      <a:solidFill>
                        <a:schemeClr val="dk1"/>
                      </a:solidFill>
                      <a:prstDash val="solid"/>
                      <a:round/>
                      <a:headEnd type="none" w="med" len="med"/>
                      <a:tailEnd type="none" w="med" len="med"/>
                    </a:lnR>
                    <a:lnT w="12700" cap="flat">
                      <a:solidFill>
                        <a:schemeClr val="dk1"/>
                      </a:solidFill>
                      <a:prstDash val="solid"/>
                      <a:round/>
                      <a:headEnd type="none" w="med" len="med"/>
                      <a:tailEnd type="none" w="med" len="med"/>
                    </a:lnT>
                    <a:lnB w="12700" cap="flat">
                      <a:solidFill>
                        <a:schemeClr val="dk1"/>
                      </a:solidFill>
                      <a:prstDash val="solid"/>
                      <a:round/>
                      <a:headEnd type="none" w="med" len="med"/>
                      <a:tailEnd type="none" w="med" len="med"/>
                    </a:lnB>
                    <a:solidFill>
                      <a:schemeClr val="accent1">
                        <a:lumMod val="40000"/>
                        <a:lumOff val="60000"/>
                      </a:schemeClr>
                    </a:solidFill>
                  </a:tcPr>
                </a:tc>
                <a:tc>
                  <a:txBody>
                    <a:bodyPr/>
                    <a:lstStyle/>
                    <a:p>
                      <a:pPr lvl="0" algn="l" rtl="0">
                        <a:buSzPct val="25000"/>
                        <a:buNone/>
                      </a:pPr>
                      <a:r>
                        <a:rPr lang="en" sz="1600" b="1" i="0" u="none" strike="noStrike">
                          <a:solidFill>
                            <a:schemeClr val="dk2"/>
                          </a:solidFill>
                          <a:latin typeface="Calibri"/>
                          <a:ea typeface="Calibri"/>
                          <a:cs typeface="Calibri"/>
                          <a:sym typeface="Calibri"/>
                        </a:rPr>
                        <a:t>STEP 4</a:t>
                      </a:r>
                    </a:p>
                  </a:txBody>
                  <a:tcPr marL="8000" marR="8000" marT="8000" marB="0">
                    <a:lnL w="12700" cap="flat">
                      <a:solidFill>
                        <a:schemeClr val="dk1"/>
                      </a:solidFill>
                      <a:prstDash val="solid"/>
                      <a:round/>
                      <a:headEnd type="none" w="med" len="med"/>
                      <a:tailEnd type="none" w="med" len="med"/>
                    </a:lnL>
                    <a:lnR w="12700" cap="flat">
                      <a:solidFill>
                        <a:schemeClr val="dk1"/>
                      </a:solidFill>
                      <a:prstDash val="solid"/>
                      <a:round/>
                      <a:headEnd type="none" w="med" len="med"/>
                      <a:tailEnd type="none" w="med" len="med"/>
                    </a:lnR>
                    <a:lnT w="12700" cap="flat">
                      <a:solidFill>
                        <a:schemeClr val="dk1"/>
                      </a:solidFill>
                      <a:prstDash val="solid"/>
                      <a:round/>
                      <a:headEnd type="none" w="med" len="med"/>
                      <a:tailEnd type="none" w="med" len="med"/>
                    </a:lnT>
                    <a:lnB w="12700" cap="flat">
                      <a:solidFill>
                        <a:schemeClr val="dk1"/>
                      </a:solidFill>
                      <a:prstDash val="solid"/>
                      <a:round/>
                      <a:headEnd type="none" w="med" len="med"/>
                      <a:tailEnd type="none" w="med" len="med"/>
                    </a:lnB>
                    <a:solidFill>
                      <a:schemeClr val="accent1">
                        <a:lumMod val="40000"/>
                        <a:lumOff val="60000"/>
                      </a:schemeClr>
                    </a:solidFill>
                  </a:tcPr>
                </a:tc>
                <a:tc>
                  <a:txBody>
                    <a:bodyPr/>
                    <a:lstStyle/>
                    <a:p>
                      <a:pPr lvl="0" algn="l" rtl="0">
                        <a:buSzPct val="25000"/>
                        <a:buNone/>
                      </a:pPr>
                      <a:r>
                        <a:rPr lang="en" sz="1600" b="1" i="0" u="none" strike="noStrike">
                          <a:solidFill>
                            <a:schemeClr val="dk2"/>
                          </a:solidFill>
                          <a:latin typeface="Calibri"/>
                          <a:ea typeface="Calibri"/>
                          <a:cs typeface="Calibri"/>
                          <a:sym typeface="Calibri"/>
                        </a:rPr>
                        <a:t>STEP 5</a:t>
                      </a:r>
                    </a:p>
                  </a:txBody>
                  <a:tcPr marL="8000" marR="8000" marT="8000" marB="0">
                    <a:lnL w="12700" cap="flat">
                      <a:solidFill>
                        <a:schemeClr val="dk1"/>
                      </a:solidFill>
                      <a:prstDash val="solid"/>
                      <a:round/>
                      <a:headEnd type="none" w="med" len="med"/>
                      <a:tailEnd type="none" w="med" len="med"/>
                    </a:lnL>
                    <a:lnR w="12700" cap="flat">
                      <a:solidFill>
                        <a:schemeClr val="dk1"/>
                      </a:solidFill>
                      <a:prstDash val="solid"/>
                      <a:round/>
                      <a:headEnd type="none" w="med" len="med"/>
                      <a:tailEnd type="none" w="med" len="med"/>
                    </a:lnR>
                    <a:lnT w="12700" cap="flat">
                      <a:solidFill>
                        <a:schemeClr val="dk1"/>
                      </a:solidFill>
                      <a:prstDash val="solid"/>
                      <a:round/>
                      <a:headEnd type="none" w="med" len="med"/>
                      <a:tailEnd type="none" w="med" len="med"/>
                    </a:lnT>
                    <a:lnB w="12700" cap="flat">
                      <a:solidFill>
                        <a:schemeClr val="dk1"/>
                      </a:solidFill>
                      <a:prstDash val="solid"/>
                      <a:round/>
                      <a:headEnd type="none" w="med" len="med"/>
                      <a:tailEnd type="none" w="med" len="med"/>
                    </a:lnB>
                    <a:solidFill>
                      <a:schemeClr val="accent1">
                        <a:lumMod val="40000"/>
                        <a:lumOff val="60000"/>
                      </a:schemeClr>
                    </a:solidFill>
                  </a:tcPr>
                </a:tc>
                <a:tc>
                  <a:txBody>
                    <a:bodyPr/>
                    <a:lstStyle/>
                    <a:p>
                      <a:pPr lvl="0" algn="l" rtl="0">
                        <a:buSzPct val="25000"/>
                        <a:buNone/>
                      </a:pPr>
                      <a:r>
                        <a:rPr lang="en" sz="1600" b="1" i="0" u="none" strike="noStrike" dirty="0">
                          <a:solidFill>
                            <a:schemeClr val="dk2"/>
                          </a:solidFill>
                          <a:latin typeface="Calibri"/>
                          <a:ea typeface="Calibri"/>
                          <a:cs typeface="Calibri"/>
                          <a:sym typeface="Calibri"/>
                        </a:rPr>
                        <a:t>STEP 6</a:t>
                      </a:r>
                    </a:p>
                  </a:txBody>
                  <a:tcPr marL="8000" marR="8000" marT="8000" marB="0">
                    <a:lnL w="12700" cap="flat">
                      <a:solidFill>
                        <a:schemeClr val="dk1"/>
                      </a:solidFill>
                      <a:prstDash val="solid"/>
                      <a:round/>
                      <a:headEnd type="none" w="med" len="med"/>
                      <a:tailEnd type="none" w="med" len="med"/>
                    </a:lnL>
                    <a:lnR w="12700" cap="flat">
                      <a:solidFill>
                        <a:schemeClr val="dk1"/>
                      </a:solidFill>
                      <a:prstDash val="solid"/>
                      <a:round/>
                      <a:headEnd type="none" w="med" len="med"/>
                      <a:tailEnd type="none" w="med" len="med"/>
                    </a:lnR>
                    <a:lnT w="12700" cap="flat">
                      <a:solidFill>
                        <a:schemeClr val="dk1"/>
                      </a:solidFill>
                      <a:prstDash val="solid"/>
                      <a:round/>
                      <a:headEnd type="none" w="med" len="med"/>
                      <a:tailEnd type="none" w="med" len="med"/>
                    </a:lnT>
                    <a:lnB w="12700" cap="flat">
                      <a:solidFill>
                        <a:schemeClr val="dk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848080">
                <a:tc>
                  <a:txBody>
                    <a:bodyPr/>
                    <a:lstStyle/>
                    <a:p>
                      <a:pPr lvl="0" algn="l" rtl="0">
                        <a:buSzPct val="25000"/>
                        <a:buNone/>
                      </a:pPr>
                      <a:r>
                        <a:rPr lang="en" sz="1400" b="1" i="0" u="none" strike="noStrike">
                          <a:solidFill>
                            <a:schemeClr val="dk2"/>
                          </a:solidFill>
                          <a:latin typeface="Calibri"/>
                          <a:ea typeface="Calibri"/>
                          <a:cs typeface="Calibri"/>
                          <a:sym typeface="Calibri"/>
                        </a:rPr>
                        <a:t>Value Type</a:t>
                      </a:r>
                    </a:p>
                  </a:txBody>
                  <a:tcPr marL="8000" marR="8000" marT="8000" marB="0">
                    <a:lnL w="12700" cap="flat">
                      <a:solidFill>
                        <a:schemeClr val="dk1"/>
                      </a:solidFill>
                      <a:prstDash val="solid"/>
                      <a:round/>
                      <a:headEnd type="none" w="med" len="med"/>
                      <a:tailEnd type="none" w="med" len="med"/>
                    </a:lnL>
                    <a:lnR w="12700" cap="flat">
                      <a:solidFill>
                        <a:schemeClr val="dk1"/>
                      </a:solidFill>
                      <a:prstDash val="solid"/>
                      <a:round/>
                      <a:headEnd type="none" w="med" len="med"/>
                      <a:tailEnd type="none" w="med" len="med"/>
                    </a:lnR>
                    <a:lnT w="12700" cap="flat">
                      <a:solidFill>
                        <a:schemeClr val="dk1"/>
                      </a:solidFill>
                      <a:prstDash val="solid"/>
                      <a:round/>
                      <a:headEnd type="none" w="med" len="med"/>
                      <a:tailEnd type="none" w="med" len="med"/>
                    </a:lnT>
                    <a:lnB w="12700" cap="flat">
                      <a:solidFill>
                        <a:schemeClr val="dk1"/>
                      </a:solidFill>
                      <a:prstDash val="solid"/>
                      <a:round/>
                      <a:headEnd type="none" w="med" len="med"/>
                      <a:tailEnd type="none" w="med" len="med"/>
                    </a:lnB>
                    <a:solidFill>
                      <a:schemeClr val="accent1">
                        <a:lumMod val="40000"/>
                        <a:lumOff val="60000"/>
                      </a:schemeClr>
                    </a:solidFill>
                  </a:tcPr>
                </a:tc>
                <a:tc>
                  <a:txBody>
                    <a:bodyPr/>
                    <a:lstStyle/>
                    <a:p>
                      <a:pPr lvl="0" algn="l" rtl="0">
                        <a:buSzPct val="25000"/>
                        <a:buNone/>
                      </a:pPr>
                      <a:r>
                        <a:rPr lang="en" sz="1400" b="1" i="1" u="none" strike="noStrike">
                          <a:solidFill>
                            <a:schemeClr val="dk2"/>
                          </a:solidFill>
                          <a:latin typeface="Calibri"/>
                          <a:ea typeface="Calibri"/>
                          <a:cs typeface="Calibri"/>
                          <a:sym typeface="Calibri"/>
                        </a:rPr>
                        <a:t>Value</a:t>
                      </a:r>
                      <a:r>
                        <a:rPr lang="en" sz="1400" b="1" i="0" u="none" strike="noStrike">
                          <a:solidFill>
                            <a:schemeClr val="dk2"/>
                          </a:solidFill>
                          <a:latin typeface="Calibri"/>
                          <a:ea typeface="Calibri"/>
                          <a:cs typeface="Calibri"/>
                          <a:sym typeface="Calibri"/>
                        </a:rPr>
                        <a:t> </a:t>
                      </a:r>
                      <a:r>
                        <a:rPr lang="en" sz="1400" b="1" i="1" u="none" strike="noStrike">
                          <a:solidFill>
                            <a:schemeClr val="dk2"/>
                          </a:solidFill>
                          <a:latin typeface="Calibri"/>
                          <a:ea typeface="Calibri"/>
                          <a:cs typeface="Calibri"/>
                          <a:sym typeface="Calibri"/>
                        </a:rPr>
                        <a:t>Indicator</a:t>
                      </a:r>
                    </a:p>
                  </a:txBody>
                  <a:tcPr marL="8000" marR="8000" marT="8000" marB="0">
                    <a:lnL w="12700" cap="flat">
                      <a:solidFill>
                        <a:schemeClr val="dk1"/>
                      </a:solidFill>
                      <a:prstDash val="solid"/>
                      <a:round/>
                      <a:headEnd type="none" w="med" len="med"/>
                      <a:tailEnd type="none" w="med" len="med"/>
                    </a:lnL>
                    <a:lnR w="12700" cap="flat">
                      <a:solidFill>
                        <a:schemeClr val="dk1"/>
                      </a:solidFill>
                      <a:prstDash val="solid"/>
                      <a:round/>
                      <a:headEnd type="none" w="med" len="med"/>
                      <a:tailEnd type="none" w="med" len="med"/>
                    </a:lnR>
                    <a:lnT w="12700" cap="flat">
                      <a:solidFill>
                        <a:schemeClr val="dk1"/>
                      </a:solidFill>
                      <a:prstDash val="solid"/>
                      <a:round/>
                      <a:headEnd type="none" w="med" len="med"/>
                      <a:tailEnd type="none" w="med" len="med"/>
                    </a:lnT>
                    <a:lnB w="12700" cap="flat">
                      <a:solidFill>
                        <a:schemeClr val="dk1"/>
                      </a:solidFill>
                      <a:prstDash val="solid"/>
                      <a:round/>
                      <a:headEnd type="none" w="med" len="med"/>
                      <a:tailEnd type="none" w="med" len="med"/>
                    </a:lnB>
                    <a:solidFill>
                      <a:schemeClr val="accent1">
                        <a:lumMod val="40000"/>
                        <a:lumOff val="60000"/>
                      </a:schemeClr>
                    </a:solidFill>
                  </a:tcPr>
                </a:tc>
                <a:tc>
                  <a:txBody>
                    <a:bodyPr/>
                    <a:lstStyle/>
                    <a:p>
                      <a:pPr lvl="0" algn="l" rtl="0">
                        <a:buSzPct val="25000"/>
                        <a:buNone/>
                      </a:pPr>
                      <a:r>
                        <a:rPr lang="en" sz="1400" b="1" i="0" u="none" strike="noStrike">
                          <a:solidFill>
                            <a:schemeClr val="dk2"/>
                          </a:solidFill>
                          <a:latin typeface="Calibri"/>
                          <a:ea typeface="Calibri"/>
                          <a:cs typeface="Calibri"/>
                          <a:sym typeface="Calibri"/>
                        </a:rPr>
                        <a:t>Sensitivity</a:t>
                      </a:r>
                    </a:p>
                  </a:txBody>
                  <a:tcPr marL="8000" marR="8000" marT="8000" marB="0">
                    <a:lnL w="12700" cap="flat">
                      <a:solidFill>
                        <a:schemeClr val="dk1"/>
                      </a:solidFill>
                      <a:prstDash val="solid"/>
                      <a:round/>
                      <a:headEnd type="none" w="med" len="med"/>
                      <a:tailEnd type="none" w="med" len="med"/>
                    </a:lnL>
                    <a:lnR w="12700" cap="flat">
                      <a:solidFill>
                        <a:schemeClr val="dk1"/>
                      </a:solidFill>
                      <a:prstDash val="solid"/>
                      <a:round/>
                      <a:headEnd type="none" w="med" len="med"/>
                      <a:tailEnd type="none" w="med" len="med"/>
                    </a:lnR>
                    <a:lnT w="12700" cap="flat">
                      <a:solidFill>
                        <a:schemeClr val="dk1"/>
                      </a:solidFill>
                      <a:prstDash val="solid"/>
                      <a:round/>
                      <a:headEnd type="none" w="med" len="med"/>
                      <a:tailEnd type="none" w="med" len="med"/>
                    </a:lnT>
                    <a:lnB w="12700" cap="flat">
                      <a:solidFill>
                        <a:schemeClr val="dk1"/>
                      </a:solidFill>
                      <a:prstDash val="solid"/>
                      <a:round/>
                      <a:headEnd type="none" w="med" len="med"/>
                      <a:tailEnd type="none" w="med" len="med"/>
                    </a:lnB>
                    <a:solidFill>
                      <a:schemeClr val="accent1">
                        <a:lumMod val="40000"/>
                        <a:lumOff val="60000"/>
                      </a:schemeClr>
                    </a:solidFill>
                  </a:tcPr>
                </a:tc>
                <a:tc>
                  <a:txBody>
                    <a:bodyPr/>
                    <a:lstStyle/>
                    <a:p>
                      <a:pPr lvl="0" algn="l" rtl="0">
                        <a:buSzPct val="25000"/>
                        <a:buNone/>
                      </a:pPr>
                      <a:r>
                        <a:rPr lang="en" sz="1400" b="1" i="0" u="none" strike="noStrike">
                          <a:solidFill>
                            <a:schemeClr val="dk2"/>
                          </a:solidFill>
                          <a:latin typeface="Calibri"/>
                          <a:ea typeface="Calibri"/>
                          <a:cs typeface="Calibri"/>
                          <a:sym typeface="Calibri"/>
                        </a:rPr>
                        <a:t>Exposure</a:t>
                      </a:r>
                    </a:p>
                  </a:txBody>
                  <a:tcPr marL="8000" marR="8000" marT="8000" marB="0">
                    <a:lnL w="12700" cap="flat">
                      <a:solidFill>
                        <a:schemeClr val="dk1"/>
                      </a:solidFill>
                      <a:prstDash val="solid"/>
                      <a:round/>
                      <a:headEnd type="none" w="med" len="med"/>
                      <a:tailEnd type="none" w="med" len="med"/>
                    </a:lnL>
                    <a:lnR w="12700" cap="flat">
                      <a:solidFill>
                        <a:schemeClr val="dk1"/>
                      </a:solidFill>
                      <a:prstDash val="solid"/>
                      <a:round/>
                      <a:headEnd type="none" w="med" len="med"/>
                      <a:tailEnd type="none" w="med" len="med"/>
                    </a:lnR>
                    <a:lnT w="12700" cap="flat">
                      <a:solidFill>
                        <a:schemeClr val="dk1"/>
                      </a:solidFill>
                      <a:prstDash val="solid"/>
                      <a:round/>
                      <a:headEnd type="none" w="med" len="med"/>
                      <a:tailEnd type="none" w="med" len="med"/>
                    </a:lnT>
                    <a:lnB w="12700" cap="flat">
                      <a:solidFill>
                        <a:schemeClr val="dk1"/>
                      </a:solidFill>
                      <a:prstDash val="solid"/>
                      <a:round/>
                      <a:headEnd type="none" w="med" len="med"/>
                      <a:tailEnd type="none" w="med" len="med"/>
                    </a:lnB>
                    <a:solidFill>
                      <a:schemeClr val="accent1">
                        <a:lumMod val="40000"/>
                        <a:lumOff val="60000"/>
                      </a:schemeClr>
                    </a:solidFill>
                  </a:tcPr>
                </a:tc>
                <a:tc>
                  <a:txBody>
                    <a:bodyPr/>
                    <a:lstStyle/>
                    <a:p>
                      <a:pPr lvl="0" algn="l" rtl="0">
                        <a:buSzPct val="25000"/>
                        <a:buNone/>
                      </a:pPr>
                      <a:r>
                        <a:rPr lang="en" sz="1400" b="1" i="0" u="none" strike="noStrike">
                          <a:solidFill>
                            <a:schemeClr val="dk2"/>
                          </a:solidFill>
                          <a:latin typeface="Calibri"/>
                          <a:ea typeface="Calibri"/>
                          <a:cs typeface="Calibri"/>
                          <a:sym typeface="Calibri"/>
                        </a:rPr>
                        <a:t>Vulnerability Rating (relative) </a:t>
                      </a:r>
                    </a:p>
                    <a:p>
                      <a:pPr lvl="0" algn="l" rtl="0">
                        <a:buSzPct val="25000"/>
                        <a:buNone/>
                      </a:pPr>
                      <a:r>
                        <a:rPr lang="en" sz="1400" b="1" i="0" u="none" strike="noStrike">
                          <a:solidFill>
                            <a:schemeClr val="dk2"/>
                          </a:solidFill>
                          <a:latin typeface="Calibri"/>
                          <a:ea typeface="Calibri"/>
                          <a:cs typeface="Calibri"/>
                          <a:sym typeface="Calibri"/>
                        </a:rPr>
                        <a:t>Risk/Impact</a:t>
                      </a:r>
                    </a:p>
                  </a:txBody>
                  <a:tcPr marL="8000" marR="8000" marT="8000" marB="0">
                    <a:lnL w="12700" cap="flat">
                      <a:solidFill>
                        <a:schemeClr val="dk1"/>
                      </a:solidFill>
                      <a:prstDash val="solid"/>
                      <a:round/>
                      <a:headEnd type="none" w="med" len="med"/>
                      <a:tailEnd type="none" w="med" len="med"/>
                    </a:lnL>
                    <a:lnR w="12700" cap="flat">
                      <a:solidFill>
                        <a:schemeClr val="dk1"/>
                      </a:solidFill>
                      <a:prstDash val="solid"/>
                      <a:round/>
                      <a:headEnd type="none" w="med" len="med"/>
                      <a:tailEnd type="none" w="med" len="med"/>
                    </a:lnR>
                    <a:lnT w="12700" cap="flat">
                      <a:solidFill>
                        <a:schemeClr val="dk1"/>
                      </a:solidFill>
                      <a:prstDash val="solid"/>
                      <a:round/>
                      <a:headEnd type="none" w="med" len="med"/>
                      <a:tailEnd type="none" w="med" len="med"/>
                    </a:lnT>
                    <a:lnB w="12700" cap="flat">
                      <a:solidFill>
                        <a:schemeClr val="dk1"/>
                      </a:solidFill>
                      <a:prstDash val="solid"/>
                      <a:round/>
                      <a:headEnd type="none" w="med" len="med"/>
                      <a:tailEnd type="none" w="med" len="med"/>
                    </a:lnB>
                    <a:solidFill>
                      <a:schemeClr val="accent1">
                        <a:lumMod val="40000"/>
                        <a:lumOff val="60000"/>
                      </a:schemeClr>
                    </a:solidFill>
                  </a:tcPr>
                </a:tc>
                <a:tc>
                  <a:txBody>
                    <a:bodyPr/>
                    <a:lstStyle/>
                    <a:p>
                      <a:pPr lvl="0" algn="l" rtl="0">
                        <a:buSzPct val="25000"/>
                        <a:buNone/>
                      </a:pPr>
                      <a:r>
                        <a:rPr lang="en" sz="1400" b="1" i="0" u="none" strike="noStrike">
                          <a:solidFill>
                            <a:schemeClr val="dk2"/>
                          </a:solidFill>
                          <a:latin typeface="Calibri"/>
                          <a:ea typeface="Calibri"/>
                          <a:cs typeface="Calibri"/>
                          <a:sym typeface="Calibri"/>
                        </a:rPr>
                        <a:t>Response</a:t>
                      </a:r>
                    </a:p>
                  </a:txBody>
                  <a:tcPr marL="8000" marR="8000" marT="8000" marB="0">
                    <a:lnL w="12700" cap="flat">
                      <a:solidFill>
                        <a:schemeClr val="dk1"/>
                      </a:solidFill>
                      <a:prstDash val="solid"/>
                      <a:round/>
                      <a:headEnd type="none" w="med" len="med"/>
                      <a:tailEnd type="none" w="med" len="med"/>
                    </a:lnL>
                    <a:lnR w="12700" cap="flat">
                      <a:solidFill>
                        <a:schemeClr val="dk1"/>
                      </a:solidFill>
                      <a:prstDash val="solid"/>
                      <a:round/>
                      <a:headEnd type="none" w="med" len="med"/>
                      <a:tailEnd type="none" w="med" len="med"/>
                    </a:lnR>
                    <a:lnT w="12700" cap="flat">
                      <a:solidFill>
                        <a:schemeClr val="dk1"/>
                      </a:solidFill>
                      <a:prstDash val="solid"/>
                      <a:round/>
                      <a:headEnd type="none" w="med" len="med"/>
                      <a:tailEnd type="none" w="med" len="med"/>
                    </a:lnT>
                    <a:lnB w="12700" cap="flat">
                      <a:solidFill>
                        <a:schemeClr val="dk1"/>
                      </a:solidFill>
                      <a:prstDash val="solid"/>
                      <a:round/>
                      <a:headEnd type="none" w="med" len="med"/>
                      <a:tailEnd type="none" w="med" len="med"/>
                    </a:lnB>
                    <a:solidFill>
                      <a:schemeClr val="accent1">
                        <a:lumMod val="40000"/>
                        <a:lumOff val="60000"/>
                      </a:schemeClr>
                    </a:solidFill>
                  </a:tcPr>
                </a:tc>
                <a:tc>
                  <a:txBody>
                    <a:bodyPr/>
                    <a:lstStyle/>
                    <a:p>
                      <a:pPr lvl="0" algn="l" rtl="0">
                        <a:buSzPct val="25000"/>
                        <a:buNone/>
                      </a:pPr>
                      <a:r>
                        <a:rPr lang="en" sz="1400" b="1" i="0" u="none" strike="noStrike" dirty="0">
                          <a:solidFill>
                            <a:schemeClr val="dk2"/>
                          </a:solidFill>
                          <a:latin typeface="Calibri"/>
                          <a:ea typeface="Calibri"/>
                          <a:cs typeface="Calibri"/>
                          <a:sym typeface="Calibri"/>
                        </a:rPr>
                        <a:t>Evaluate and Monitor</a:t>
                      </a:r>
                    </a:p>
                  </a:txBody>
                  <a:tcPr marL="8000" marR="8000" marT="8000" marB="0">
                    <a:lnL w="12700" cap="flat">
                      <a:solidFill>
                        <a:schemeClr val="dk1"/>
                      </a:solidFill>
                      <a:prstDash val="solid"/>
                      <a:round/>
                      <a:headEnd type="none" w="med" len="med"/>
                      <a:tailEnd type="none" w="med" len="med"/>
                    </a:lnL>
                    <a:lnR w="12700" cap="flat">
                      <a:solidFill>
                        <a:schemeClr val="dk1"/>
                      </a:solidFill>
                      <a:prstDash val="solid"/>
                      <a:round/>
                      <a:headEnd type="none" w="med" len="med"/>
                      <a:tailEnd type="none" w="med" len="med"/>
                    </a:lnR>
                    <a:lnT w="12700" cap="flat">
                      <a:solidFill>
                        <a:schemeClr val="dk1"/>
                      </a:solidFill>
                      <a:prstDash val="solid"/>
                      <a:round/>
                      <a:headEnd type="none" w="med" len="med"/>
                      <a:tailEnd type="none" w="med" len="med"/>
                    </a:lnT>
                    <a:lnB w="12700" cap="flat">
                      <a:solidFill>
                        <a:schemeClr val="dk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r h="1181750">
                <a:tc>
                  <a:txBody>
                    <a:bodyPr/>
                    <a:lstStyle/>
                    <a:p>
                      <a:pPr lvl="0" algn="l" rtl="0">
                        <a:buSzPct val="25000"/>
                        <a:buNone/>
                      </a:pPr>
                      <a:r>
                        <a:rPr lang="en" sz="1200" b="0" i="0" u="none" strike="noStrike">
                          <a:solidFill>
                            <a:schemeClr val="dk2"/>
                          </a:solidFill>
                          <a:latin typeface="Calibri"/>
                          <a:ea typeface="Calibri"/>
                          <a:cs typeface="Calibri"/>
                          <a:sym typeface="Calibri"/>
                        </a:rPr>
                        <a:t>Water Uses</a:t>
                      </a:r>
                    </a:p>
                  </a:txBody>
                  <a:tcPr marL="8000" marR="8000" marT="8000" marB="0">
                    <a:lnL w="12700" cap="flat">
                      <a:solidFill>
                        <a:schemeClr val="dk1"/>
                      </a:solidFill>
                      <a:prstDash val="solid"/>
                      <a:round/>
                      <a:headEnd type="none" w="med" len="med"/>
                      <a:tailEnd type="none" w="med" len="med"/>
                    </a:lnL>
                    <a:lnR w="12700" cap="flat">
                      <a:solidFill>
                        <a:schemeClr val="dk1"/>
                      </a:solidFill>
                      <a:prstDash val="solid"/>
                      <a:round/>
                      <a:headEnd type="none" w="med" len="med"/>
                      <a:tailEnd type="none" w="med" len="med"/>
                    </a:lnR>
                    <a:lnT w="12700" cap="flat">
                      <a:solidFill>
                        <a:schemeClr val="dk1"/>
                      </a:solidFill>
                      <a:prstDash val="solid"/>
                      <a:round/>
                      <a:headEnd type="none" w="med" len="med"/>
                      <a:tailEnd type="none" w="med" len="med"/>
                    </a:lnT>
                    <a:lnB w="12700" cap="flat">
                      <a:solidFill>
                        <a:schemeClr val="dk1"/>
                      </a:solidFill>
                      <a:prstDash val="solid"/>
                      <a:round/>
                      <a:headEnd type="none" w="med" len="med"/>
                      <a:tailEnd type="none" w="med" len="med"/>
                    </a:lnB>
                  </a:tcPr>
                </a:tc>
                <a:tc>
                  <a:txBody>
                    <a:bodyPr/>
                    <a:lstStyle/>
                    <a:p>
                      <a:pPr lvl="0" algn="l" rtl="0">
                        <a:buSzPct val="25000"/>
                        <a:buNone/>
                      </a:pPr>
                      <a:r>
                        <a:rPr lang="en" sz="1200" b="0" i="0" u="none" strike="noStrike">
                          <a:solidFill>
                            <a:schemeClr val="dk2"/>
                          </a:solidFill>
                          <a:latin typeface="Calibri"/>
                          <a:ea typeface="Calibri"/>
                          <a:cs typeface="Calibri"/>
                          <a:sym typeface="Calibri"/>
                        </a:rPr>
                        <a:t>Public water supply - Mill Creek Municipal watershed</a:t>
                      </a:r>
                    </a:p>
                  </a:txBody>
                  <a:tcPr marL="8000" marR="8000" marT="8000" marB="0">
                    <a:lnL w="12700" cap="flat">
                      <a:solidFill>
                        <a:schemeClr val="dk1"/>
                      </a:solidFill>
                      <a:prstDash val="solid"/>
                      <a:round/>
                      <a:headEnd type="none" w="med" len="med"/>
                      <a:tailEnd type="none" w="med" len="med"/>
                    </a:lnL>
                    <a:lnR w="12700" cap="flat">
                      <a:solidFill>
                        <a:schemeClr val="dk1"/>
                      </a:solidFill>
                      <a:prstDash val="solid"/>
                      <a:round/>
                      <a:headEnd type="none" w="med" len="med"/>
                      <a:tailEnd type="none" w="med" len="med"/>
                    </a:lnR>
                    <a:lnT w="12700" cap="flat">
                      <a:solidFill>
                        <a:schemeClr val="dk1"/>
                      </a:solidFill>
                      <a:prstDash val="solid"/>
                      <a:round/>
                      <a:headEnd type="none" w="med" len="med"/>
                      <a:tailEnd type="none" w="med" len="med"/>
                    </a:lnT>
                    <a:lnB w="12700" cap="flat">
                      <a:solidFill>
                        <a:schemeClr val="dk1"/>
                      </a:solidFill>
                      <a:prstDash val="solid"/>
                      <a:round/>
                      <a:headEnd type="none" w="med" len="med"/>
                      <a:tailEnd type="none" w="med" len="med"/>
                    </a:lnB>
                  </a:tcPr>
                </a:tc>
                <a:tc>
                  <a:txBody>
                    <a:bodyPr/>
                    <a:lstStyle/>
                    <a:p>
                      <a:pPr lvl="0" algn="l" rtl="0">
                        <a:buSzPct val="25000"/>
                        <a:buNone/>
                      </a:pPr>
                      <a:r>
                        <a:rPr lang="en" sz="1200" b="0" i="0" u="none" strike="noStrike">
                          <a:solidFill>
                            <a:schemeClr val="dk2"/>
                          </a:solidFill>
                          <a:latin typeface="Calibri"/>
                          <a:ea typeface="Calibri"/>
                          <a:cs typeface="Calibri"/>
                          <a:sym typeface="Calibri"/>
                        </a:rPr>
                        <a:t>Quantity, quality, timing (year round, summer demand, winter peak flows impact quality)</a:t>
                      </a:r>
                    </a:p>
                  </a:txBody>
                  <a:tcPr marL="8000" marR="8000" marT="8000" marB="0">
                    <a:lnL w="12700" cap="flat">
                      <a:solidFill>
                        <a:schemeClr val="dk1"/>
                      </a:solidFill>
                      <a:prstDash val="solid"/>
                      <a:round/>
                      <a:headEnd type="none" w="med" len="med"/>
                      <a:tailEnd type="none" w="med" len="med"/>
                    </a:lnL>
                    <a:lnR w="12700" cap="flat">
                      <a:solidFill>
                        <a:schemeClr val="dk1"/>
                      </a:solidFill>
                      <a:prstDash val="solid"/>
                      <a:round/>
                      <a:headEnd type="none" w="med" len="med"/>
                      <a:tailEnd type="none" w="med" len="med"/>
                    </a:lnR>
                    <a:lnT w="12700" cap="flat">
                      <a:solidFill>
                        <a:schemeClr val="dk1"/>
                      </a:solidFill>
                      <a:prstDash val="solid"/>
                      <a:round/>
                      <a:headEnd type="none" w="med" len="med"/>
                      <a:tailEnd type="none" w="med" len="med"/>
                    </a:lnT>
                    <a:lnB w="12700" cap="flat">
                      <a:solidFill>
                        <a:schemeClr val="dk1"/>
                      </a:solidFill>
                      <a:prstDash val="solid"/>
                      <a:round/>
                      <a:headEnd type="none" w="med" len="med"/>
                      <a:tailEnd type="none" w="med" len="med"/>
                    </a:lnB>
                  </a:tcPr>
                </a:tc>
                <a:tc>
                  <a:txBody>
                    <a:bodyPr/>
                    <a:lstStyle/>
                    <a:p>
                      <a:pPr lvl="0" algn="l" rtl="0">
                        <a:buSzPct val="25000"/>
                        <a:buNone/>
                      </a:pPr>
                      <a:r>
                        <a:rPr lang="en" sz="1200" b="0" i="0" u="none" strike="noStrike">
                          <a:solidFill>
                            <a:schemeClr val="dk2"/>
                          </a:solidFill>
                          <a:latin typeface="Calibri"/>
                          <a:ea typeface="Calibri"/>
                          <a:cs typeface="Calibri"/>
                          <a:sym typeface="Calibri"/>
                        </a:rPr>
                        <a:t>Less snow, earlier runoff, higher peaks (sediment)</a:t>
                      </a:r>
                    </a:p>
                  </a:txBody>
                  <a:tcPr marL="8000" marR="8000" marT="8000" marB="0">
                    <a:lnL w="12700" cap="flat">
                      <a:solidFill>
                        <a:schemeClr val="dk1"/>
                      </a:solidFill>
                      <a:prstDash val="solid"/>
                      <a:round/>
                      <a:headEnd type="none" w="med" len="med"/>
                      <a:tailEnd type="none" w="med" len="med"/>
                    </a:lnL>
                    <a:lnR w="12700" cap="flat">
                      <a:solidFill>
                        <a:schemeClr val="dk1"/>
                      </a:solidFill>
                      <a:prstDash val="solid"/>
                      <a:round/>
                      <a:headEnd type="none" w="med" len="med"/>
                      <a:tailEnd type="none" w="med" len="med"/>
                    </a:lnR>
                    <a:lnT w="12700" cap="flat">
                      <a:solidFill>
                        <a:schemeClr val="dk1"/>
                      </a:solidFill>
                      <a:prstDash val="solid"/>
                      <a:round/>
                      <a:headEnd type="none" w="med" len="med"/>
                      <a:tailEnd type="none" w="med" len="med"/>
                    </a:lnT>
                    <a:lnB w="12700" cap="flat">
                      <a:solidFill>
                        <a:schemeClr val="dk1"/>
                      </a:solidFill>
                      <a:prstDash val="solid"/>
                      <a:round/>
                      <a:headEnd type="none" w="med" len="med"/>
                      <a:tailEnd type="none" w="med" len="med"/>
                    </a:lnB>
                  </a:tcPr>
                </a:tc>
                <a:tc>
                  <a:txBody>
                    <a:bodyPr/>
                    <a:lstStyle/>
                    <a:p>
                      <a:pPr lvl="0" algn="ctr" rtl="0">
                        <a:buSzPct val="25000"/>
                        <a:buNone/>
                      </a:pPr>
                      <a:r>
                        <a:rPr lang="en" sz="1200" b="0" i="0" u="none" strike="noStrike">
                          <a:solidFill>
                            <a:schemeClr val="dk2"/>
                          </a:solidFill>
                          <a:latin typeface="Calibri"/>
                          <a:ea typeface="Calibri"/>
                          <a:cs typeface="Calibri"/>
                          <a:sym typeface="Calibri"/>
                        </a:rPr>
                        <a:t>M/H</a:t>
                      </a:r>
                    </a:p>
                  </a:txBody>
                  <a:tcPr marL="8000" marR="8000" marT="8000" marB="0">
                    <a:lnL w="12700" cap="flat">
                      <a:solidFill>
                        <a:schemeClr val="dk1"/>
                      </a:solidFill>
                      <a:prstDash val="solid"/>
                      <a:round/>
                      <a:headEnd type="none" w="med" len="med"/>
                      <a:tailEnd type="none" w="med" len="med"/>
                    </a:lnL>
                    <a:lnR w="12700" cap="flat">
                      <a:solidFill>
                        <a:schemeClr val="dk1"/>
                      </a:solidFill>
                      <a:prstDash val="solid"/>
                      <a:round/>
                      <a:headEnd type="none" w="med" len="med"/>
                      <a:tailEnd type="none" w="med" len="med"/>
                    </a:lnR>
                    <a:lnT w="12700" cap="flat">
                      <a:solidFill>
                        <a:schemeClr val="dk1"/>
                      </a:solidFill>
                      <a:prstDash val="solid"/>
                      <a:round/>
                      <a:headEnd type="none" w="med" len="med"/>
                      <a:tailEnd type="none" w="med" len="med"/>
                    </a:lnT>
                    <a:lnB w="12700" cap="flat">
                      <a:solidFill>
                        <a:schemeClr val="dk1"/>
                      </a:solidFill>
                      <a:prstDash val="solid"/>
                      <a:round/>
                      <a:headEnd type="none" w="med" len="med"/>
                      <a:tailEnd type="none" w="med" len="med"/>
                    </a:lnB>
                  </a:tcPr>
                </a:tc>
                <a:tc>
                  <a:txBody>
                    <a:bodyPr/>
                    <a:lstStyle/>
                    <a:p>
                      <a:pPr lvl="0" algn="l" rtl="0">
                        <a:buSzPct val="25000"/>
                        <a:buNone/>
                      </a:pPr>
                      <a:r>
                        <a:rPr lang="en" sz="1200" b="0" i="0" u="none" strike="noStrike">
                          <a:solidFill>
                            <a:schemeClr val="dk2"/>
                          </a:solidFill>
                          <a:latin typeface="Calibri"/>
                          <a:ea typeface="Calibri"/>
                          <a:cs typeface="Calibri"/>
                          <a:sym typeface="Calibri"/>
                        </a:rPr>
                        <a:t>Public awareness, conservation, back up sources</a:t>
                      </a:r>
                    </a:p>
                  </a:txBody>
                  <a:tcPr marL="8000" marR="8000" marT="8000" marB="0">
                    <a:lnL w="12700" cap="flat">
                      <a:solidFill>
                        <a:schemeClr val="dk1"/>
                      </a:solidFill>
                      <a:prstDash val="solid"/>
                      <a:round/>
                      <a:headEnd type="none" w="med" len="med"/>
                      <a:tailEnd type="none" w="med" len="med"/>
                    </a:lnL>
                    <a:lnR w="12700" cap="flat">
                      <a:solidFill>
                        <a:schemeClr val="dk1"/>
                      </a:solidFill>
                      <a:prstDash val="solid"/>
                      <a:round/>
                      <a:headEnd type="none" w="med" len="med"/>
                      <a:tailEnd type="none" w="med" len="med"/>
                    </a:lnR>
                    <a:lnT w="12700" cap="flat">
                      <a:solidFill>
                        <a:schemeClr val="dk1"/>
                      </a:solidFill>
                      <a:prstDash val="solid"/>
                      <a:round/>
                      <a:headEnd type="none" w="med" len="med"/>
                      <a:tailEnd type="none" w="med" len="med"/>
                    </a:lnT>
                    <a:lnB w="12700" cap="flat">
                      <a:solidFill>
                        <a:schemeClr val="dk1"/>
                      </a:solidFill>
                      <a:prstDash val="solid"/>
                      <a:round/>
                      <a:headEnd type="none" w="med" len="med"/>
                      <a:tailEnd type="none" w="med" len="med"/>
                    </a:lnB>
                  </a:tcPr>
                </a:tc>
                <a:tc>
                  <a:txBody>
                    <a:bodyPr/>
                    <a:lstStyle/>
                    <a:p>
                      <a:pPr lvl="0" algn="l" rtl="0">
                        <a:buSzPct val="25000"/>
                        <a:buNone/>
                      </a:pPr>
                      <a:r>
                        <a:rPr lang="en" sz="1200" b="0" i="1" u="none" strike="noStrike">
                          <a:solidFill>
                            <a:schemeClr val="dk2"/>
                          </a:solidFill>
                          <a:latin typeface="Calibri"/>
                          <a:ea typeface="Calibri"/>
                          <a:cs typeface="Calibri"/>
                          <a:sym typeface="Calibri"/>
                        </a:rPr>
                        <a:t>TBD</a:t>
                      </a:r>
                    </a:p>
                  </a:txBody>
                  <a:tcPr marL="8000" marR="8000" marT="8000" marB="0">
                    <a:lnL w="12700" cap="flat">
                      <a:solidFill>
                        <a:schemeClr val="dk1"/>
                      </a:solidFill>
                      <a:prstDash val="solid"/>
                      <a:round/>
                      <a:headEnd type="none" w="med" len="med"/>
                      <a:tailEnd type="none" w="med" len="med"/>
                    </a:lnL>
                    <a:lnR w="12700" cap="flat">
                      <a:solidFill>
                        <a:schemeClr val="dk1"/>
                      </a:solidFill>
                      <a:prstDash val="solid"/>
                      <a:round/>
                      <a:headEnd type="none" w="med" len="med"/>
                      <a:tailEnd type="none" w="med" len="med"/>
                    </a:lnR>
                    <a:lnT w="12700" cap="flat">
                      <a:solidFill>
                        <a:schemeClr val="dk1"/>
                      </a:solidFill>
                      <a:prstDash val="solid"/>
                      <a:round/>
                      <a:headEnd type="none" w="med" len="med"/>
                      <a:tailEnd type="none" w="med" len="med"/>
                    </a:lnT>
                    <a:lnB w="12700" cap="flat">
                      <a:solidFill>
                        <a:schemeClr val="dk1"/>
                      </a:solidFill>
                      <a:prstDash val="solid"/>
                      <a:round/>
                      <a:headEnd type="none" w="med" len="med"/>
                      <a:tailEnd type="none" w="med" len="med"/>
                    </a:lnB>
                  </a:tcPr>
                </a:tc>
                <a:extLst>
                  <a:ext uri="{0D108BD9-81ED-4DB2-BD59-A6C34878D82A}">
                    <a16:rowId xmlns:a16="http://schemas.microsoft.com/office/drawing/2014/main" val="10002"/>
                  </a:ext>
                </a:extLst>
              </a:tr>
              <a:tr h="556118">
                <a:tc>
                  <a:txBody>
                    <a:bodyPr/>
                    <a:lstStyle/>
                    <a:p>
                      <a:pPr lvl="0" algn="l" rtl="0">
                        <a:buSzPct val="25000"/>
                        <a:buNone/>
                      </a:pPr>
                      <a:r>
                        <a:rPr lang="en" sz="1200" b="0" i="0" u="none" strike="noStrike">
                          <a:solidFill>
                            <a:schemeClr val="dk2"/>
                          </a:solidFill>
                          <a:latin typeface="Calibri"/>
                          <a:ea typeface="Calibri"/>
                          <a:cs typeface="Calibri"/>
                          <a:sym typeface="Calibri"/>
                        </a:rPr>
                        <a:t>Water Uses</a:t>
                      </a:r>
                    </a:p>
                  </a:txBody>
                  <a:tcPr marL="8000" marR="8000" marT="8000" marB="0">
                    <a:lnL w="12700" cap="flat">
                      <a:solidFill>
                        <a:schemeClr val="dk1"/>
                      </a:solidFill>
                      <a:prstDash val="solid"/>
                      <a:round/>
                      <a:headEnd type="none" w="med" len="med"/>
                      <a:tailEnd type="none" w="med" len="med"/>
                    </a:lnL>
                    <a:lnR w="12700" cap="flat">
                      <a:solidFill>
                        <a:schemeClr val="dk1"/>
                      </a:solidFill>
                      <a:prstDash val="solid"/>
                      <a:round/>
                      <a:headEnd type="none" w="med" len="med"/>
                      <a:tailEnd type="none" w="med" len="med"/>
                    </a:lnR>
                    <a:lnT w="12700" cap="flat">
                      <a:solidFill>
                        <a:schemeClr val="dk1"/>
                      </a:solidFill>
                      <a:prstDash val="solid"/>
                      <a:round/>
                      <a:headEnd type="none" w="med" len="med"/>
                      <a:tailEnd type="none" w="med" len="med"/>
                    </a:lnT>
                    <a:lnB w="12700" cap="flat">
                      <a:solidFill>
                        <a:schemeClr val="dk1"/>
                      </a:solidFill>
                      <a:prstDash val="solid"/>
                      <a:round/>
                      <a:headEnd type="none" w="med" len="med"/>
                      <a:tailEnd type="none" w="med" len="med"/>
                    </a:lnB>
                  </a:tcPr>
                </a:tc>
                <a:tc>
                  <a:txBody>
                    <a:bodyPr/>
                    <a:lstStyle/>
                    <a:p>
                      <a:pPr lvl="0" algn="l" rtl="0">
                        <a:buSzPct val="25000"/>
                        <a:buNone/>
                      </a:pPr>
                      <a:r>
                        <a:rPr lang="en" sz="1200" b="0" i="0" u="none" strike="noStrike">
                          <a:solidFill>
                            <a:schemeClr val="dk2"/>
                          </a:solidFill>
                          <a:latin typeface="Calibri"/>
                          <a:ea typeface="Calibri"/>
                          <a:cs typeface="Calibri"/>
                          <a:sym typeface="Calibri"/>
                        </a:rPr>
                        <a:t>South Zone livestock watering </a:t>
                      </a:r>
                    </a:p>
                  </a:txBody>
                  <a:tcPr marL="8000" marR="8000" marT="8000" marB="0">
                    <a:lnL w="12700" cap="flat">
                      <a:solidFill>
                        <a:schemeClr val="dk1"/>
                      </a:solidFill>
                      <a:prstDash val="solid"/>
                      <a:round/>
                      <a:headEnd type="none" w="med" len="med"/>
                      <a:tailEnd type="none" w="med" len="med"/>
                    </a:lnL>
                    <a:lnR w="12700" cap="flat">
                      <a:solidFill>
                        <a:schemeClr val="dk1"/>
                      </a:solidFill>
                      <a:prstDash val="solid"/>
                      <a:round/>
                      <a:headEnd type="none" w="med" len="med"/>
                      <a:tailEnd type="none" w="med" len="med"/>
                    </a:lnR>
                    <a:lnT w="12700" cap="flat">
                      <a:solidFill>
                        <a:schemeClr val="dk1"/>
                      </a:solidFill>
                      <a:prstDash val="solid"/>
                      <a:round/>
                      <a:headEnd type="none" w="med" len="med"/>
                      <a:tailEnd type="none" w="med" len="med"/>
                    </a:lnT>
                    <a:lnB w="12700" cap="flat">
                      <a:solidFill>
                        <a:schemeClr val="dk1"/>
                      </a:solidFill>
                      <a:prstDash val="solid"/>
                      <a:round/>
                      <a:headEnd type="none" w="med" len="med"/>
                      <a:tailEnd type="none" w="med" len="med"/>
                    </a:lnB>
                  </a:tcPr>
                </a:tc>
                <a:tc>
                  <a:txBody>
                    <a:bodyPr/>
                    <a:lstStyle/>
                    <a:p>
                      <a:pPr lvl="0" algn="l" rtl="0">
                        <a:buSzPct val="25000"/>
                        <a:buNone/>
                      </a:pPr>
                      <a:r>
                        <a:rPr lang="en" sz="1200" b="0" i="0" u="none" strike="noStrike">
                          <a:solidFill>
                            <a:schemeClr val="dk2"/>
                          </a:solidFill>
                          <a:latin typeface="Calibri"/>
                          <a:ea typeface="Calibri"/>
                          <a:cs typeface="Calibri"/>
                          <a:sym typeface="Calibri"/>
                        </a:rPr>
                        <a:t>Quantity, timing (summer use)</a:t>
                      </a:r>
                    </a:p>
                  </a:txBody>
                  <a:tcPr marL="8000" marR="8000" marT="8000" marB="0">
                    <a:lnL w="12700" cap="flat">
                      <a:solidFill>
                        <a:schemeClr val="dk1"/>
                      </a:solidFill>
                      <a:prstDash val="solid"/>
                      <a:round/>
                      <a:headEnd type="none" w="med" len="med"/>
                      <a:tailEnd type="none" w="med" len="med"/>
                    </a:lnL>
                    <a:lnR w="12700" cap="flat">
                      <a:solidFill>
                        <a:schemeClr val="dk1"/>
                      </a:solidFill>
                      <a:prstDash val="solid"/>
                      <a:round/>
                      <a:headEnd type="none" w="med" len="med"/>
                      <a:tailEnd type="none" w="med" len="med"/>
                    </a:lnR>
                    <a:lnT w="12700" cap="flat">
                      <a:solidFill>
                        <a:schemeClr val="dk1"/>
                      </a:solidFill>
                      <a:prstDash val="solid"/>
                      <a:round/>
                      <a:headEnd type="none" w="med" len="med"/>
                      <a:tailEnd type="none" w="med" len="med"/>
                    </a:lnT>
                    <a:lnB w="12700" cap="flat">
                      <a:solidFill>
                        <a:schemeClr val="dk1"/>
                      </a:solidFill>
                      <a:prstDash val="solid"/>
                      <a:round/>
                      <a:headEnd type="none" w="med" len="med"/>
                      <a:tailEnd type="none" w="med" len="med"/>
                    </a:lnB>
                  </a:tcPr>
                </a:tc>
                <a:tc>
                  <a:txBody>
                    <a:bodyPr/>
                    <a:lstStyle/>
                    <a:p>
                      <a:pPr lvl="0" algn="l" rtl="0">
                        <a:buSzPct val="25000"/>
                        <a:buNone/>
                      </a:pPr>
                      <a:r>
                        <a:rPr lang="en" sz="1200" b="0" i="0" u="none" strike="noStrike">
                          <a:solidFill>
                            <a:schemeClr val="dk2"/>
                          </a:solidFill>
                          <a:latin typeface="Calibri"/>
                          <a:ea typeface="Calibri"/>
                          <a:cs typeface="Calibri"/>
                          <a:sym typeface="Calibri"/>
                        </a:rPr>
                        <a:t>less snow, earlier runoff</a:t>
                      </a:r>
                    </a:p>
                  </a:txBody>
                  <a:tcPr marL="8000" marR="8000" marT="8000" marB="0">
                    <a:lnL w="12700" cap="flat">
                      <a:solidFill>
                        <a:schemeClr val="dk1"/>
                      </a:solidFill>
                      <a:prstDash val="solid"/>
                      <a:round/>
                      <a:headEnd type="none" w="med" len="med"/>
                      <a:tailEnd type="none" w="med" len="med"/>
                    </a:lnL>
                    <a:lnR w="12700" cap="flat">
                      <a:solidFill>
                        <a:schemeClr val="dk1"/>
                      </a:solidFill>
                      <a:prstDash val="solid"/>
                      <a:round/>
                      <a:headEnd type="none" w="med" len="med"/>
                      <a:tailEnd type="none" w="med" len="med"/>
                    </a:lnR>
                    <a:lnT w="12700" cap="flat">
                      <a:solidFill>
                        <a:schemeClr val="dk1"/>
                      </a:solidFill>
                      <a:prstDash val="solid"/>
                      <a:round/>
                      <a:headEnd type="none" w="med" len="med"/>
                      <a:tailEnd type="none" w="med" len="med"/>
                    </a:lnT>
                    <a:lnB w="12700" cap="flat">
                      <a:solidFill>
                        <a:schemeClr val="dk1"/>
                      </a:solidFill>
                      <a:prstDash val="solid"/>
                      <a:round/>
                      <a:headEnd type="none" w="med" len="med"/>
                      <a:tailEnd type="none" w="med" len="med"/>
                    </a:lnB>
                  </a:tcPr>
                </a:tc>
                <a:tc>
                  <a:txBody>
                    <a:bodyPr/>
                    <a:lstStyle/>
                    <a:p>
                      <a:pPr lvl="0" algn="ctr" rtl="0">
                        <a:buSzPct val="25000"/>
                        <a:buNone/>
                      </a:pPr>
                      <a:r>
                        <a:rPr lang="en" sz="1200" b="0" i="0" u="none" strike="noStrike">
                          <a:solidFill>
                            <a:schemeClr val="dk2"/>
                          </a:solidFill>
                          <a:latin typeface="Calibri"/>
                          <a:ea typeface="Calibri"/>
                          <a:cs typeface="Calibri"/>
                          <a:sym typeface="Calibri"/>
                        </a:rPr>
                        <a:t>M/L</a:t>
                      </a:r>
                    </a:p>
                  </a:txBody>
                  <a:tcPr marL="8000" marR="8000" marT="8000" marB="0">
                    <a:lnL w="12700" cap="flat">
                      <a:solidFill>
                        <a:schemeClr val="dk1"/>
                      </a:solidFill>
                      <a:prstDash val="solid"/>
                      <a:round/>
                      <a:headEnd type="none" w="med" len="med"/>
                      <a:tailEnd type="none" w="med" len="med"/>
                    </a:lnL>
                    <a:lnR w="12700" cap="flat">
                      <a:solidFill>
                        <a:schemeClr val="dk1"/>
                      </a:solidFill>
                      <a:prstDash val="solid"/>
                      <a:round/>
                      <a:headEnd type="none" w="med" len="med"/>
                      <a:tailEnd type="none" w="med" len="med"/>
                    </a:lnR>
                    <a:lnT w="12700" cap="flat">
                      <a:solidFill>
                        <a:schemeClr val="dk1"/>
                      </a:solidFill>
                      <a:prstDash val="solid"/>
                      <a:round/>
                      <a:headEnd type="none" w="med" len="med"/>
                      <a:tailEnd type="none" w="med" len="med"/>
                    </a:lnT>
                    <a:lnB w="12700" cap="flat">
                      <a:solidFill>
                        <a:schemeClr val="dk1"/>
                      </a:solidFill>
                      <a:prstDash val="solid"/>
                      <a:round/>
                      <a:headEnd type="none" w="med" len="med"/>
                      <a:tailEnd type="none" w="med" len="med"/>
                    </a:lnB>
                  </a:tcPr>
                </a:tc>
                <a:tc>
                  <a:txBody>
                    <a:bodyPr/>
                    <a:lstStyle/>
                    <a:p>
                      <a:pPr lvl="0" algn="l" rtl="0">
                        <a:buSzPct val="25000"/>
                        <a:buNone/>
                      </a:pPr>
                      <a:r>
                        <a:rPr lang="en" sz="1200" b="0" i="0" u="none" strike="noStrike">
                          <a:solidFill>
                            <a:schemeClr val="dk2"/>
                          </a:solidFill>
                          <a:latin typeface="Calibri"/>
                          <a:ea typeface="Calibri"/>
                          <a:cs typeface="Calibri"/>
                          <a:sym typeface="Calibri"/>
                        </a:rPr>
                        <a:t>adjust operation</a:t>
                      </a:r>
                    </a:p>
                  </a:txBody>
                  <a:tcPr marL="8000" marR="8000" marT="8000" marB="0">
                    <a:lnL w="12700" cap="flat">
                      <a:solidFill>
                        <a:schemeClr val="dk1"/>
                      </a:solidFill>
                      <a:prstDash val="solid"/>
                      <a:round/>
                      <a:headEnd type="none" w="med" len="med"/>
                      <a:tailEnd type="none" w="med" len="med"/>
                    </a:lnL>
                    <a:lnR w="12700" cap="flat">
                      <a:solidFill>
                        <a:schemeClr val="dk1"/>
                      </a:solidFill>
                      <a:prstDash val="solid"/>
                      <a:round/>
                      <a:headEnd type="none" w="med" len="med"/>
                      <a:tailEnd type="none" w="med" len="med"/>
                    </a:lnR>
                    <a:lnT w="12700" cap="flat">
                      <a:solidFill>
                        <a:schemeClr val="dk1"/>
                      </a:solidFill>
                      <a:prstDash val="solid"/>
                      <a:round/>
                      <a:headEnd type="none" w="med" len="med"/>
                      <a:tailEnd type="none" w="med" len="med"/>
                    </a:lnT>
                    <a:lnB w="12700" cap="flat">
                      <a:solidFill>
                        <a:schemeClr val="dk1"/>
                      </a:solidFill>
                      <a:prstDash val="solid"/>
                      <a:round/>
                      <a:headEnd type="none" w="med" len="med"/>
                      <a:tailEnd type="none" w="med" len="med"/>
                    </a:lnB>
                  </a:tcPr>
                </a:tc>
                <a:tc>
                  <a:txBody>
                    <a:bodyPr/>
                    <a:lstStyle/>
                    <a:p>
                      <a:pPr lvl="0" algn="l" rtl="0">
                        <a:buSzPct val="25000"/>
                        <a:buNone/>
                      </a:pPr>
                      <a:r>
                        <a:rPr lang="en" sz="1200" b="0" i="1" u="none" strike="noStrike">
                          <a:solidFill>
                            <a:schemeClr val="dk2"/>
                          </a:solidFill>
                          <a:latin typeface="Calibri"/>
                          <a:ea typeface="Calibri"/>
                          <a:cs typeface="Calibri"/>
                          <a:sym typeface="Calibri"/>
                        </a:rPr>
                        <a:t>TBD</a:t>
                      </a:r>
                    </a:p>
                  </a:txBody>
                  <a:tcPr marL="8000" marR="8000" marT="8000" marB="0">
                    <a:lnL w="12700" cap="flat">
                      <a:solidFill>
                        <a:schemeClr val="dk1"/>
                      </a:solidFill>
                      <a:prstDash val="solid"/>
                      <a:round/>
                      <a:headEnd type="none" w="med" len="med"/>
                      <a:tailEnd type="none" w="med" len="med"/>
                    </a:lnL>
                    <a:lnR w="12700" cap="flat">
                      <a:solidFill>
                        <a:schemeClr val="dk1"/>
                      </a:solidFill>
                      <a:prstDash val="solid"/>
                      <a:round/>
                      <a:headEnd type="none" w="med" len="med"/>
                      <a:tailEnd type="none" w="med" len="med"/>
                    </a:lnR>
                    <a:lnT w="12700" cap="flat">
                      <a:solidFill>
                        <a:schemeClr val="dk1"/>
                      </a:solidFill>
                      <a:prstDash val="solid"/>
                      <a:round/>
                      <a:headEnd type="none" w="med" len="med"/>
                      <a:tailEnd type="none" w="med" len="med"/>
                    </a:lnT>
                    <a:lnB w="12700" cap="flat">
                      <a:solidFill>
                        <a:schemeClr val="dk1"/>
                      </a:solidFill>
                      <a:prstDash val="solid"/>
                      <a:round/>
                      <a:headEnd type="none" w="med" len="med"/>
                      <a:tailEnd type="none" w="med" len="med"/>
                    </a:lnB>
                  </a:tcPr>
                </a:tc>
                <a:extLst>
                  <a:ext uri="{0D108BD9-81ED-4DB2-BD59-A6C34878D82A}">
                    <a16:rowId xmlns:a16="http://schemas.microsoft.com/office/drawing/2014/main" val="10003"/>
                  </a:ext>
                </a:extLst>
              </a:tr>
              <a:tr h="1167847">
                <a:tc>
                  <a:txBody>
                    <a:bodyPr/>
                    <a:lstStyle/>
                    <a:p>
                      <a:pPr lvl="0" algn="l" rtl="0">
                        <a:buSzPct val="25000"/>
                        <a:buNone/>
                      </a:pPr>
                      <a:r>
                        <a:rPr lang="en" sz="1200" b="0" i="0" u="none" strike="noStrike">
                          <a:solidFill>
                            <a:schemeClr val="dk2"/>
                          </a:solidFill>
                          <a:latin typeface="Calibri"/>
                          <a:ea typeface="Calibri"/>
                          <a:cs typeface="Calibri"/>
                          <a:sym typeface="Calibri"/>
                        </a:rPr>
                        <a:t>Aquatics</a:t>
                      </a:r>
                    </a:p>
                  </a:txBody>
                  <a:tcPr marL="8000" marR="8000" marT="8000" marB="0">
                    <a:lnL w="12700" cap="flat">
                      <a:solidFill>
                        <a:schemeClr val="dk1"/>
                      </a:solidFill>
                      <a:prstDash val="solid"/>
                      <a:round/>
                      <a:headEnd type="none" w="med" len="med"/>
                      <a:tailEnd type="none" w="med" len="med"/>
                    </a:lnL>
                    <a:lnR w="12700" cap="flat">
                      <a:solidFill>
                        <a:schemeClr val="dk1"/>
                      </a:solidFill>
                      <a:prstDash val="solid"/>
                      <a:round/>
                      <a:headEnd type="none" w="med" len="med"/>
                      <a:tailEnd type="none" w="med" len="med"/>
                    </a:lnR>
                    <a:lnT w="12700" cap="flat">
                      <a:solidFill>
                        <a:schemeClr val="dk1"/>
                      </a:solidFill>
                      <a:prstDash val="solid"/>
                      <a:round/>
                      <a:headEnd type="none" w="med" len="med"/>
                      <a:tailEnd type="none" w="med" len="med"/>
                    </a:lnT>
                    <a:lnB w="12700" cap="flat">
                      <a:solidFill>
                        <a:schemeClr val="dk1"/>
                      </a:solidFill>
                      <a:prstDash val="solid"/>
                      <a:round/>
                      <a:headEnd type="none" w="med" len="med"/>
                      <a:tailEnd type="none" w="med" len="med"/>
                    </a:lnB>
                  </a:tcPr>
                </a:tc>
                <a:tc>
                  <a:txBody>
                    <a:bodyPr/>
                    <a:lstStyle/>
                    <a:p>
                      <a:pPr lvl="0" algn="l" rtl="0">
                        <a:buSzPct val="25000"/>
                        <a:buNone/>
                      </a:pPr>
                      <a:r>
                        <a:rPr lang="en" sz="1200" b="0" i="0" u="none" strike="noStrike">
                          <a:solidFill>
                            <a:schemeClr val="dk2"/>
                          </a:solidFill>
                          <a:latin typeface="Calibri"/>
                          <a:ea typeface="Calibri"/>
                          <a:cs typeface="Calibri"/>
                          <a:sym typeface="Calibri"/>
                        </a:rPr>
                        <a:t>Bull trout streams…</a:t>
                      </a:r>
                    </a:p>
                  </a:txBody>
                  <a:tcPr marL="8000" marR="8000" marT="8000" marB="0">
                    <a:lnL w="12700" cap="flat">
                      <a:solidFill>
                        <a:schemeClr val="dk1"/>
                      </a:solidFill>
                      <a:prstDash val="solid"/>
                      <a:round/>
                      <a:headEnd type="none" w="med" len="med"/>
                      <a:tailEnd type="none" w="med" len="med"/>
                    </a:lnL>
                    <a:lnR w="12700" cap="flat">
                      <a:solidFill>
                        <a:schemeClr val="dk1"/>
                      </a:solidFill>
                      <a:prstDash val="solid"/>
                      <a:round/>
                      <a:headEnd type="none" w="med" len="med"/>
                      <a:tailEnd type="none" w="med" len="med"/>
                    </a:lnR>
                    <a:lnT w="12700" cap="flat">
                      <a:solidFill>
                        <a:schemeClr val="dk1"/>
                      </a:solidFill>
                      <a:prstDash val="solid"/>
                      <a:round/>
                      <a:headEnd type="none" w="med" len="med"/>
                      <a:tailEnd type="none" w="med" len="med"/>
                    </a:lnT>
                    <a:lnB w="12700" cap="flat">
                      <a:solidFill>
                        <a:schemeClr val="dk1"/>
                      </a:solidFill>
                      <a:prstDash val="solid"/>
                      <a:round/>
                      <a:headEnd type="none" w="med" len="med"/>
                      <a:tailEnd type="none" w="med" len="med"/>
                    </a:lnB>
                  </a:tcPr>
                </a:tc>
                <a:tc>
                  <a:txBody>
                    <a:bodyPr/>
                    <a:lstStyle/>
                    <a:p>
                      <a:pPr lvl="0" algn="l" rtl="0">
                        <a:buSzPct val="25000"/>
                        <a:buNone/>
                      </a:pPr>
                      <a:r>
                        <a:rPr lang="en" sz="1200" b="0" i="0" u="none" strike="noStrike">
                          <a:solidFill>
                            <a:schemeClr val="dk2"/>
                          </a:solidFill>
                          <a:latin typeface="Calibri"/>
                          <a:ea typeface="Calibri"/>
                          <a:cs typeface="Calibri"/>
                          <a:sym typeface="Calibri"/>
                        </a:rPr>
                        <a:t>Quality (summer temperature), availability (spring flows),</a:t>
                      </a:r>
                      <a:r>
                        <a:rPr lang="en" sz="1200" b="0" i="0" u="none" strike="noStrike" baseline="0">
                          <a:solidFill>
                            <a:schemeClr val="dk2"/>
                          </a:solidFill>
                          <a:latin typeface="Calibri"/>
                          <a:ea typeface="Calibri"/>
                          <a:cs typeface="Calibri"/>
                          <a:sym typeface="Calibri"/>
                        </a:rPr>
                        <a:t> seasonal variability</a:t>
                      </a:r>
                    </a:p>
                  </a:txBody>
                  <a:tcPr marL="8000" marR="8000" marT="8000" marB="0">
                    <a:lnL w="12700" cap="flat">
                      <a:solidFill>
                        <a:schemeClr val="dk1"/>
                      </a:solidFill>
                      <a:prstDash val="solid"/>
                      <a:round/>
                      <a:headEnd type="none" w="med" len="med"/>
                      <a:tailEnd type="none" w="med" len="med"/>
                    </a:lnL>
                    <a:lnR w="12700" cap="flat">
                      <a:solidFill>
                        <a:schemeClr val="dk1"/>
                      </a:solidFill>
                      <a:prstDash val="solid"/>
                      <a:round/>
                      <a:headEnd type="none" w="med" len="med"/>
                      <a:tailEnd type="none" w="med" len="med"/>
                    </a:lnR>
                    <a:lnT w="12700" cap="flat">
                      <a:solidFill>
                        <a:schemeClr val="dk1"/>
                      </a:solidFill>
                      <a:prstDash val="solid"/>
                      <a:round/>
                      <a:headEnd type="none" w="med" len="med"/>
                      <a:tailEnd type="none" w="med" len="med"/>
                    </a:lnT>
                    <a:lnB w="12700" cap="flat">
                      <a:solidFill>
                        <a:schemeClr val="dk1"/>
                      </a:solidFill>
                      <a:prstDash val="solid"/>
                      <a:round/>
                      <a:headEnd type="none" w="med" len="med"/>
                      <a:tailEnd type="none" w="med" len="med"/>
                    </a:lnB>
                  </a:tcPr>
                </a:tc>
                <a:tc>
                  <a:txBody>
                    <a:bodyPr/>
                    <a:lstStyle/>
                    <a:p>
                      <a:pPr lvl="0" algn="l" rtl="0">
                        <a:buSzPct val="25000"/>
                        <a:buNone/>
                      </a:pPr>
                      <a:r>
                        <a:rPr lang="en" sz="1200" b="0" i="0" u="none" strike="noStrike">
                          <a:solidFill>
                            <a:schemeClr val="dk2"/>
                          </a:solidFill>
                          <a:latin typeface="Calibri"/>
                          <a:ea typeface="Calibri"/>
                          <a:cs typeface="Calibri"/>
                          <a:sym typeface="Calibri"/>
                        </a:rPr>
                        <a:t>Less snow, earlier runoff, high summer temperatures</a:t>
                      </a:r>
                    </a:p>
                  </a:txBody>
                  <a:tcPr marL="8000" marR="8000" marT="8000" marB="0">
                    <a:lnL w="12700" cap="flat">
                      <a:solidFill>
                        <a:schemeClr val="dk1"/>
                      </a:solidFill>
                      <a:prstDash val="solid"/>
                      <a:round/>
                      <a:headEnd type="none" w="med" len="med"/>
                      <a:tailEnd type="none" w="med" len="med"/>
                    </a:lnL>
                    <a:lnR w="12700" cap="flat">
                      <a:solidFill>
                        <a:schemeClr val="dk1"/>
                      </a:solidFill>
                      <a:prstDash val="solid"/>
                      <a:round/>
                      <a:headEnd type="none" w="med" len="med"/>
                      <a:tailEnd type="none" w="med" len="med"/>
                    </a:lnR>
                    <a:lnT w="12700" cap="flat">
                      <a:solidFill>
                        <a:schemeClr val="dk1"/>
                      </a:solidFill>
                      <a:prstDash val="solid"/>
                      <a:round/>
                      <a:headEnd type="none" w="med" len="med"/>
                      <a:tailEnd type="none" w="med" len="med"/>
                    </a:lnT>
                    <a:lnB w="12700" cap="flat">
                      <a:solidFill>
                        <a:schemeClr val="dk1"/>
                      </a:solidFill>
                      <a:prstDash val="solid"/>
                      <a:round/>
                      <a:headEnd type="none" w="med" len="med"/>
                      <a:tailEnd type="none" w="med" len="med"/>
                    </a:lnB>
                  </a:tcPr>
                </a:tc>
                <a:tc>
                  <a:txBody>
                    <a:bodyPr/>
                    <a:lstStyle/>
                    <a:p>
                      <a:pPr lvl="0" algn="ctr" rtl="0">
                        <a:buSzPct val="25000"/>
                        <a:buNone/>
                      </a:pPr>
                      <a:r>
                        <a:rPr lang="en" sz="1200" b="0" i="0" u="none" strike="noStrike">
                          <a:solidFill>
                            <a:schemeClr val="dk2"/>
                          </a:solidFill>
                          <a:latin typeface="Calibri"/>
                          <a:ea typeface="Calibri"/>
                          <a:cs typeface="Calibri"/>
                          <a:sym typeface="Calibri"/>
                        </a:rPr>
                        <a:t>H/H</a:t>
                      </a:r>
                    </a:p>
                  </a:txBody>
                  <a:tcPr marL="8000" marR="8000" marT="8000" marB="0">
                    <a:lnL w="12700" cap="flat">
                      <a:solidFill>
                        <a:schemeClr val="dk1"/>
                      </a:solidFill>
                      <a:prstDash val="solid"/>
                      <a:round/>
                      <a:headEnd type="none" w="med" len="med"/>
                      <a:tailEnd type="none" w="med" len="med"/>
                    </a:lnL>
                    <a:lnR w="12700" cap="flat">
                      <a:solidFill>
                        <a:schemeClr val="dk1"/>
                      </a:solidFill>
                      <a:prstDash val="solid"/>
                      <a:round/>
                      <a:headEnd type="none" w="med" len="med"/>
                      <a:tailEnd type="none" w="med" len="med"/>
                    </a:lnR>
                    <a:lnT w="12700" cap="flat">
                      <a:solidFill>
                        <a:schemeClr val="dk1"/>
                      </a:solidFill>
                      <a:prstDash val="solid"/>
                      <a:round/>
                      <a:headEnd type="none" w="med" len="med"/>
                      <a:tailEnd type="none" w="med" len="med"/>
                    </a:lnT>
                    <a:lnB w="12700" cap="flat">
                      <a:solidFill>
                        <a:schemeClr val="dk1"/>
                      </a:solidFill>
                      <a:prstDash val="solid"/>
                      <a:round/>
                      <a:headEnd type="none" w="med" len="med"/>
                      <a:tailEnd type="none" w="med" len="med"/>
                    </a:lnB>
                  </a:tcPr>
                </a:tc>
                <a:tc>
                  <a:txBody>
                    <a:bodyPr/>
                    <a:lstStyle/>
                    <a:p>
                      <a:pPr lvl="0" algn="l" rtl="0">
                        <a:buSzPct val="25000"/>
                        <a:buNone/>
                      </a:pPr>
                      <a:r>
                        <a:rPr lang="en" sz="1200" b="0" i="0" u="none" strike="noStrike">
                          <a:solidFill>
                            <a:schemeClr val="dk2"/>
                          </a:solidFill>
                          <a:latin typeface="Calibri"/>
                          <a:ea typeface="Calibri"/>
                          <a:cs typeface="Calibri"/>
                          <a:sym typeface="Calibri"/>
                        </a:rPr>
                        <a:t>Prioritize and restore cold water refugia</a:t>
                      </a:r>
                    </a:p>
                  </a:txBody>
                  <a:tcPr marL="8000" marR="8000" marT="8000" marB="0">
                    <a:lnL w="12700" cap="flat">
                      <a:solidFill>
                        <a:schemeClr val="dk1"/>
                      </a:solidFill>
                      <a:prstDash val="solid"/>
                      <a:round/>
                      <a:headEnd type="none" w="med" len="med"/>
                      <a:tailEnd type="none" w="med" len="med"/>
                    </a:lnL>
                    <a:lnR w="12700" cap="flat">
                      <a:solidFill>
                        <a:schemeClr val="dk1"/>
                      </a:solidFill>
                      <a:prstDash val="solid"/>
                      <a:round/>
                      <a:headEnd type="none" w="med" len="med"/>
                      <a:tailEnd type="none" w="med" len="med"/>
                    </a:lnR>
                    <a:lnT w="12700" cap="flat">
                      <a:solidFill>
                        <a:schemeClr val="dk1"/>
                      </a:solidFill>
                      <a:prstDash val="solid"/>
                      <a:round/>
                      <a:headEnd type="none" w="med" len="med"/>
                      <a:tailEnd type="none" w="med" len="med"/>
                    </a:lnT>
                    <a:lnB w="12700" cap="flat">
                      <a:solidFill>
                        <a:schemeClr val="dk1"/>
                      </a:solidFill>
                      <a:prstDash val="solid"/>
                      <a:round/>
                      <a:headEnd type="none" w="med" len="med"/>
                      <a:tailEnd type="none" w="med" len="med"/>
                    </a:lnB>
                  </a:tcPr>
                </a:tc>
                <a:tc>
                  <a:txBody>
                    <a:bodyPr/>
                    <a:lstStyle/>
                    <a:p>
                      <a:pPr lvl="0" algn="l" rtl="0">
                        <a:buSzPct val="25000"/>
                        <a:buNone/>
                      </a:pPr>
                      <a:r>
                        <a:rPr lang="en" sz="1200" b="0" i="1" u="none" strike="noStrike">
                          <a:solidFill>
                            <a:schemeClr val="dk2"/>
                          </a:solidFill>
                          <a:latin typeface="Calibri"/>
                          <a:ea typeface="Calibri"/>
                          <a:cs typeface="Calibri"/>
                          <a:sym typeface="Calibri"/>
                        </a:rPr>
                        <a:t>TBD</a:t>
                      </a:r>
                    </a:p>
                  </a:txBody>
                  <a:tcPr marL="8000" marR="8000" marT="8000" marB="0">
                    <a:lnL w="12700" cap="flat">
                      <a:solidFill>
                        <a:schemeClr val="dk1"/>
                      </a:solidFill>
                      <a:prstDash val="solid"/>
                      <a:round/>
                      <a:headEnd type="none" w="med" len="med"/>
                      <a:tailEnd type="none" w="med" len="med"/>
                    </a:lnL>
                    <a:lnR w="12700" cap="flat">
                      <a:solidFill>
                        <a:schemeClr val="dk1"/>
                      </a:solidFill>
                      <a:prstDash val="solid"/>
                      <a:round/>
                      <a:headEnd type="none" w="med" len="med"/>
                      <a:tailEnd type="none" w="med" len="med"/>
                    </a:lnR>
                    <a:lnT w="12700" cap="flat">
                      <a:solidFill>
                        <a:schemeClr val="dk1"/>
                      </a:solidFill>
                      <a:prstDash val="solid"/>
                      <a:round/>
                      <a:headEnd type="none" w="med" len="med"/>
                      <a:tailEnd type="none" w="med" len="med"/>
                    </a:lnT>
                    <a:lnB w="12700" cap="flat">
                      <a:solidFill>
                        <a:schemeClr val="dk1"/>
                      </a:solidFill>
                      <a:prstDash val="solid"/>
                      <a:round/>
                      <a:headEnd type="none" w="med" len="med"/>
                      <a:tailEnd type="none" w="med" len="med"/>
                    </a:lnB>
                  </a:tcPr>
                </a:tc>
                <a:extLst>
                  <a:ext uri="{0D108BD9-81ED-4DB2-BD59-A6C34878D82A}">
                    <a16:rowId xmlns:a16="http://schemas.microsoft.com/office/drawing/2014/main" val="10004"/>
                  </a:ext>
                </a:extLst>
              </a:tr>
              <a:tr h="556118">
                <a:tc>
                  <a:txBody>
                    <a:bodyPr/>
                    <a:lstStyle/>
                    <a:p>
                      <a:pPr lvl="0" algn="l" rtl="0">
                        <a:buSzPct val="25000"/>
                        <a:buNone/>
                      </a:pPr>
                      <a:r>
                        <a:rPr lang="en" sz="1200" b="0" i="0" u="none" strike="noStrike">
                          <a:solidFill>
                            <a:schemeClr val="dk2"/>
                          </a:solidFill>
                          <a:latin typeface="Calibri"/>
                          <a:ea typeface="Calibri"/>
                          <a:cs typeface="Calibri"/>
                          <a:sym typeface="Calibri"/>
                        </a:rPr>
                        <a:t>Infrastructure</a:t>
                      </a:r>
                    </a:p>
                  </a:txBody>
                  <a:tcPr marL="8000" marR="8000" marT="8000" marB="0">
                    <a:lnL w="12700" cap="flat">
                      <a:solidFill>
                        <a:schemeClr val="dk1"/>
                      </a:solidFill>
                      <a:prstDash val="solid"/>
                      <a:round/>
                      <a:headEnd type="none" w="med" len="med"/>
                      <a:tailEnd type="none" w="med" len="med"/>
                    </a:lnL>
                    <a:lnR w="12700" cap="flat">
                      <a:solidFill>
                        <a:schemeClr val="dk1"/>
                      </a:solidFill>
                      <a:prstDash val="solid"/>
                      <a:round/>
                      <a:headEnd type="none" w="med" len="med"/>
                      <a:tailEnd type="none" w="med" len="med"/>
                    </a:lnR>
                    <a:lnT w="12700" cap="flat">
                      <a:solidFill>
                        <a:schemeClr val="dk1"/>
                      </a:solidFill>
                      <a:prstDash val="solid"/>
                      <a:round/>
                      <a:headEnd type="none" w="med" len="med"/>
                      <a:tailEnd type="none" w="med" len="med"/>
                    </a:lnT>
                    <a:lnB w="12700" cap="flat">
                      <a:solidFill>
                        <a:schemeClr val="dk1"/>
                      </a:solidFill>
                      <a:prstDash val="solid"/>
                      <a:round/>
                      <a:headEnd type="none" w="med" len="med"/>
                      <a:tailEnd type="none" w="med" len="med"/>
                    </a:lnB>
                  </a:tcPr>
                </a:tc>
                <a:tc>
                  <a:txBody>
                    <a:bodyPr/>
                    <a:lstStyle/>
                    <a:p>
                      <a:pPr lvl="0" algn="l" rtl="0">
                        <a:buSzPct val="25000"/>
                        <a:buNone/>
                      </a:pPr>
                      <a:r>
                        <a:rPr lang="en" sz="1200" b="0" i="0" u="none" strike="noStrike">
                          <a:solidFill>
                            <a:schemeClr val="dk2"/>
                          </a:solidFill>
                          <a:latin typeface="Calibri"/>
                          <a:ea typeface="Calibri"/>
                          <a:cs typeface="Calibri"/>
                          <a:sym typeface="Calibri"/>
                        </a:rPr>
                        <a:t>Tucannon campground</a:t>
                      </a:r>
                    </a:p>
                  </a:txBody>
                  <a:tcPr marL="8000" marR="8000" marT="8000" marB="0">
                    <a:lnL w="12700" cap="flat">
                      <a:solidFill>
                        <a:schemeClr val="dk1"/>
                      </a:solidFill>
                      <a:prstDash val="solid"/>
                      <a:round/>
                      <a:headEnd type="none" w="med" len="med"/>
                      <a:tailEnd type="none" w="med" len="med"/>
                    </a:lnL>
                    <a:lnR w="12700" cap="flat">
                      <a:solidFill>
                        <a:schemeClr val="dk1"/>
                      </a:solidFill>
                      <a:prstDash val="solid"/>
                      <a:round/>
                      <a:headEnd type="none" w="med" len="med"/>
                      <a:tailEnd type="none" w="med" len="med"/>
                    </a:lnR>
                    <a:lnT w="12700" cap="flat">
                      <a:solidFill>
                        <a:schemeClr val="dk1"/>
                      </a:solidFill>
                      <a:prstDash val="solid"/>
                      <a:round/>
                      <a:headEnd type="none" w="med" len="med"/>
                      <a:tailEnd type="none" w="med" len="med"/>
                    </a:lnT>
                    <a:lnB w="12700" cap="flat">
                      <a:solidFill>
                        <a:schemeClr val="dk1"/>
                      </a:solidFill>
                      <a:prstDash val="solid"/>
                      <a:round/>
                      <a:headEnd type="none" w="med" len="med"/>
                      <a:tailEnd type="none" w="med" len="med"/>
                    </a:lnB>
                  </a:tcPr>
                </a:tc>
                <a:tc>
                  <a:txBody>
                    <a:bodyPr/>
                    <a:lstStyle/>
                    <a:p>
                      <a:pPr lvl="0" algn="l" rtl="0">
                        <a:buSzPct val="25000"/>
                        <a:buNone/>
                      </a:pPr>
                      <a:r>
                        <a:rPr lang="en" sz="1200" b="0" i="0" u="none" strike="noStrike">
                          <a:solidFill>
                            <a:schemeClr val="dk2"/>
                          </a:solidFill>
                          <a:latin typeface="Calibri"/>
                          <a:ea typeface="Calibri"/>
                          <a:cs typeface="Calibri"/>
                          <a:sym typeface="Calibri"/>
                        </a:rPr>
                        <a:t>Quantity, proximity to river (floodprone)</a:t>
                      </a:r>
                    </a:p>
                  </a:txBody>
                  <a:tcPr marL="8000" marR="8000" marT="8000" marB="0">
                    <a:lnL w="12700" cap="flat">
                      <a:solidFill>
                        <a:schemeClr val="dk1"/>
                      </a:solidFill>
                      <a:prstDash val="solid"/>
                      <a:round/>
                      <a:headEnd type="none" w="med" len="med"/>
                      <a:tailEnd type="none" w="med" len="med"/>
                    </a:lnL>
                    <a:lnR w="12700" cap="flat">
                      <a:solidFill>
                        <a:schemeClr val="dk1"/>
                      </a:solidFill>
                      <a:prstDash val="solid"/>
                      <a:round/>
                      <a:headEnd type="none" w="med" len="med"/>
                      <a:tailEnd type="none" w="med" len="med"/>
                    </a:lnR>
                    <a:lnT w="12700" cap="flat">
                      <a:solidFill>
                        <a:schemeClr val="dk1"/>
                      </a:solidFill>
                      <a:prstDash val="solid"/>
                      <a:round/>
                      <a:headEnd type="none" w="med" len="med"/>
                      <a:tailEnd type="none" w="med" len="med"/>
                    </a:lnT>
                    <a:lnB w="12700" cap="flat">
                      <a:solidFill>
                        <a:schemeClr val="dk1"/>
                      </a:solidFill>
                      <a:prstDash val="solid"/>
                      <a:round/>
                      <a:headEnd type="none" w="med" len="med"/>
                      <a:tailEnd type="none" w="med" len="med"/>
                    </a:lnB>
                  </a:tcPr>
                </a:tc>
                <a:tc>
                  <a:txBody>
                    <a:bodyPr/>
                    <a:lstStyle/>
                    <a:p>
                      <a:pPr lvl="0" algn="l" rtl="0">
                        <a:buSzPct val="25000"/>
                        <a:buNone/>
                      </a:pPr>
                      <a:r>
                        <a:rPr lang="en" sz="1200" b="0" i="0" u="none" strike="noStrike">
                          <a:solidFill>
                            <a:schemeClr val="dk2"/>
                          </a:solidFill>
                          <a:latin typeface="Calibri"/>
                          <a:ea typeface="Calibri"/>
                          <a:cs typeface="Calibri"/>
                          <a:sym typeface="Calibri"/>
                        </a:rPr>
                        <a:t>Peak flows</a:t>
                      </a:r>
                    </a:p>
                  </a:txBody>
                  <a:tcPr marL="8000" marR="8000" marT="8000" marB="0">
                    <a:lnL w="12700" cap="flat">
                      <a:solidFill>
                        <a:schemeClr val="dk1"/>
                      </a:solidFill>
                      <a:prstDash val="solid"/>
                      <a:round/>
                      <a:headEnd type="none" w="med" len="med"/>
                      <a:tailEnd type="none" w="med" len="med"/>
                    </a:lnL>
                    <a:lnR w="12700" cap="flat">
                      <a:solidFill>
                        <a:schemeClr val="dk1"/>
                      </a:solidFill>
                      <a:prstDash val="solid"/>
                      <a:round/>
                      <a:headEnd type="none" w="med" len="med"/>
                      <a:tailEnd type="none" w="med" len="med"/>
                    </a:lnR>
                    <a:lnT w="12700" cap="flat">
                      <a:solidFill>
                        <a:schemeClr val="dk1"/>
                      </a:solidFill>
                      <a:prstDash val="solid"/>
                      <a:round/>
                      <a:headEnd type="none" w="med" len="med"/>
                      <a:tailEnd type="none" w="med" len="med"/>
                    </a:lnT>
                    <a:lnB w="12700" cap="flat">
                      <a:solidFill>
                        <a:schemeClr val="dk1"/>
                      </a:solidFill>
                      <a:prstDash val="solid"/>
                      <a:round/>
                      <a:headEnd type="none" w="med" len="med"/>
                      <a:tailEnd type="none" w="med" len="med"/>
                    </a:lnB>
                  </a:tcPr>
                </a:tc>
                <a:tc>
                  <a:txBody>
                    <a:bodyPr/>
                    <a:lstStyle/>
                    <a:p>
                      <a:pPr lvl="0" algn="ctr" rtl="0">
                        <a:buSzPct val="25000"/>
                        <a:buNone/>
                      </a:pPr>
                      <a:r>
                        <a:rPr lang="en" sz="1200" b="0" i="0" u="none" strike="noStrike">
                          <a:solidFill>
                            <a:schemeClr val="dk2"/>
                          </a:solidFill>
                          <a:latin typeface="Calibri"/>
                          <a:ea typeface="Calibri"/>
                          <a:cs typeface="Calibri"/>
                          <a:sym typeface="Calibri"/>
                        </a:rPr>
                        <a:t>H/M</a:t>
                      </a:r>
                    </a:p>
                  </a:txBody>
                  <a:tcPr marL="8000" marR="8000" marT="8000" marB="0">
                    <a:lnL w="12700" cap="flat">
                      <a:solidFill>
                        <a:schemeClr val="dk1"/>
                      </a:solidFill>
                      <a:prstDash val="solid"/>
                      <a:round/>
                      <a:headEnd type="none" w="med" len="med"/>
                      <a:tailEnd type="none" w="med" len="med"/>
                    </a:lnL>
                    <a:lnR w="12700" cap="flat">
                      <a:solidFill>
                        <a:schemeClr val="dk1"/>
                      </a:solidFill>
                      <a:prstDash val="solid"/>
                      <a:round/>
                      <a:headEnd type="none" w="med" len="med"/>
                      <a:tailEnd type="none" w="med" len="med"/>
                    </a:lnR>
                    <a:lnT w="12700" cap="flat">
                      <a:solidFill>
                        <a:schemeClr val="dk1"/>
                      </a:solidFill>
                      <a:prstDash val="solid"/>
                      <a:round/>
                      <a:headEnd type="none" w="med" len="med"/>
                      <a:tailEnd type="none" w="med" len="med"/>
                    </a:lnT>
                    <a:lnB w="12700" cap="flat">
                      <a:solidFill>
                        <a:schemeClr val="dk1"/>
                      </a:solidFill>
                      <a:prstDash val="solid"/>
                      <a:round/>
                      <a:headEnd type="none" w="med" len="med"/>
                      <a:tailEnd type="none" w="med" len="med"/>
                    </a:lnB>
                  </a:tcPr>
                </a:tc>
                <a:tc>
                  <a:txBody>
                    <a:bodyPr/>
                    <a:lstStyle/>
                    <a:p>
                      <a:pPr lvl="0" algn="l" rtl="0">
                        <a:buSzPct val="25000"/>
                        <a:buNone/>
                      </a:pPr>
                      <a:r>
                        <a:rPr lang="en" sz="1200" b="0" i="0" u="none" strike="noStrike">
                          <a:solidFill>
                            <a:schemeClr val="dk2"/>
                          </a:solidFill>
                          <a:latin typeface="Calibri"/>
                          <a:ea typeface="Calibri"/>
                          <a:cs typeface="Calibri"/>
                          <a:sym typeface="Calibri"/>
                        </a:rPr>
                        <a:t>Move campground</a:t>
                      </a:r>
                    </a:p>
                  </a:txBody>
                  <a:tcPr marL="8000" marR="8000" marT="8000" marB="0">
                    <a:lnL w="12700" cap="flat">
                      <a:solidFill>
                        <a:schemeClr val="dk1"/>
                      </a:solidFill>
                      <a:prstDash val="solid"/>
                      <a:round/>
                      <a:headEnd type="none" w="med" len="med"/>
                      <a:tailEnd type="none" w="med" len="med"/>
                    </a:lnL>
                    <a:lnR w="12700" cap="flat">
                      <a:solidFill>
                        <a:schemeClr val="dk1"/>
                      </a:solidFill>
                      <a:prstDash val="solid"/>
                      <a:round/>
                      <a:headEnd type="none" w="med" len="med"/>
                      <a:tailEnd type="none" w="med" len="med"/>
                    </a:lnR>
                    <a:lnT w="12700" cap="flat">
                      <a:solidFill>
                        <a:schemeClr val="dk1"/>
                      </a:solidFill>
                      <a:prstDash val="solid"/>
                      <a:round/>
                      <a:headEnd type="none" w="med" len="med"/>
                      <a:tailEnd type="none" w="med" len="med"/>
                    </a:lnT>
                    <a:lnB w="12700" cap="flat">
                      <a:solidFill>
                        <a:schemeClr val="dk1"/>
                      </a:solidFill>
                      <a:prstDash val="solid"/>
                      <a:round/>
                      <a:headEnd type="none" w="med" len="med"/>
                      <a:tailEnd type="none" w="med" len="med"/>
                    </a:lnB>
                  </a:tcPr>
                </a:tc>
                <a:tc>
                  <a:txBody>
                    <a:bodyPr/>
                    <a:lstStyle/>
                    <a:p>
                      <a:pPr lvl="0" algn="l" rtl="0">
                        <a:buSzPct val="25000"/>
                        <a:buNone/>
                      </a:pPr>
                      <a:r>
                        <a:rPr lang="en" sz="1200" b="0" i="1" u="none" strike="noStrike" dirty="0">
                          <a:solidFill>
                            <a:schemeClr val="dk2"/>
                          </a:solidFill>
                          <a:latin typeface="Calibri"/>
                          <a:ea typeface="Calibri"/>
                          <a:cs typeface="Calibri"/>
                          <a:sym typeface="Calibri"/>
                        </a:rPr>
                        <a:t>TBD</a:t>
                      </a:r>
                    </a:p>
                  </a:txBody>
                  <a:tcPr marL="8000" marR="8000" marT="8000" marB="0">
                    <a:lnL w="12700" cap="flat">
                      <a:solidFill>
                        <a:schemeClr val="dk1"/>
                      </a:solidFill>
                      <a:prstDash val="solid"/>
                      <a:round/>
                      <a:headEnd type="none" w="med" len="med"/>
                      <a:tailEnd type="none" w="med" len="med"/>
                    </a:lnL>
                    <a:lnR w="12700" cap="flat">
                      <a:solidFill>
                        <a:schemeClr val="dk1"/>
                      </a:solidFill>
                      <a:prstDash val="solid"/>
                      <a:round/>
                      <a:headEnd type="none" w="med" len="med"/>
                      <a:tailEnd type="none" w="med" len="med"/>
                    </a:lnR>
                    <a:lnT w="12700" cap="flat">
                      <a:solidFill>
                        <a:schemeClr val="dk1"/>
                      </a:solidFill>
                      <a:prstDash val="solid"/>
                      <a:round/>
                      <a:headEnd type="none" w="med" len="med"/>
                      <a:tailEnd type="none" w="med" len="med"/>
                    </a:lnT>
                    <a:lnB w="12700" cap="flat">
                      <a:solidFill>
                        <a:schemeClr val="dk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2" name="Title 1"/>
          <p:cNvSpPr>
            <a:spLocks noGrp="1"/>
          </p:cNvSpPr>
          <p:nvPr>
            <p:ph type="title"/>
          </p:nvPr>
        </p:nvSpPr>
        <p:spPr/>
        <p:txBody>
          <a:bodyPr>
            <a:normAutofit fontScale="90000"/>
          </a:bodyPr>
          <a:lstStyle/>
          <a:p>
            <a:r>
              <a:rPr lang="en-US"/>
              <a:t>Simple…Conceptual Outline of Watershed Vulnerability Assessment</a:t>
            </a:r>
            <a:endParaRPr lang="en-US" dirty="0"/>
          </a:p>
        </p:txBody>
      </p:sp>
    </p:spTree>
    <p:extLst>
      <p:ext uri="{BB962C8B-B14F-4D97-AF65-F5344CB8AC3E}">
        <p14:creationId xmlns:p14="http://schemas.microsoft.com/office/powerpoint/2010/main" val="4064481816"/>
      </p:ext>
    </p:extLst>
  </p:cSld>
  <p:clrMapOvr>
    <a:masterClrMapping/>
  </p:clrMapOvr>
  <p:transition spd="slow">
    <p:cu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Case studies in Vietnam</a:t>
            </a:r>
            <a:br>
              <a:rPr lang="en-US" dirty="0"/>
            </a:br>
            <a:r>
              <a:rPr lang="en-US" sz="2200" dirty="0">
                <a:ln w="3175">
                  <a:noFill/>
                </a:ln>
              </a:rPr>
              <a:t>The Ministry of </a:t>
            </a:r>
            <a:r>
              <a:rPr lang="en-US" sz="2200" dirty="0">
                <a:ln w="3175">
                  <a:noFill/>
                </a:ln>
                <a:hlinkClick r:id="rId3" action="ppaction://hlinkfile"/>
              </a:rPr>
              <a:t>Natural</a:t>
            </a:r>
            <a:r>
              <a:rPr lang="en-US" sz="2200" dirty="0">
                <a:ln w="3175">
                  <a:noFill/>
                </a:ln>
              </a:rPr>
              <a:t> </a:t>
            </a:r>
            <a:r>
              <a:rPr lang="en-US" sz="2200" dirty="0">
                <a:ln w="3175">
                  <a:noFill/>
                </a:ln>
                <a:hlinkClick r:id="rId4" action="ppaction://hlinkfile"/>
              </a:rPr>
              <a:t>Resources</a:t>
            </a:r>
            <a:r>
              <a:rPr lang="en-US" sz="2200" dirty="0">
                <a:ln w="3175">
                  <a:noFill/>
                </a:ln>
              </a:rPr>
              <a:t> and </a:t>
            </a:r>
            <a:r>
              <a:rPr lang="en-US" sz="2200" dirty="0">
                <a:ln w="3175">
                  <a:noFill/>
                </a:ln>
                <a:hlinkClick r:id="rId5" action="ppaction://hlinkfile"/>
              </a:rPr>
              <a:t>Environment</a:t>
            </a:r>
            <a:r>
              <a:rPr lang="en-US" sz="2200" dirty="0">
                <a:ln w="3175">
                  <a:noFill/>
                </a:ln>
              </a:rPr>
              <a:t> of Vietnam</a:t>
            </a:r>
            <a:endParaRPr lang="vi-VN" sz="2200" dirty="0">
              <a:ln w="3175">
                <a:noFill/>
              </a:ln>
            </a:endParaRPr>
          </a:p>
        </p:txBody>
      </p:sp>
      <p:pic>
        <p:nvPicPr>
          <p:cNvPr id="1026" name="Picture 2"/>
          <p:cNvPicPr>
            <a:picLocks noChangeAspect="1" noChangeArrowheads="1"/>
          </p:cNvPicPr>
          <p:nvPr/>
        </p:nvPicPr>
        <p:blipFill>
          <a:blip r:embed="rId6"/>
          <a:srcRect/>
          <a:stretch>
            <a:fillRect/>
          </a:stretch>
        </p:blipFill>
        <p:spPr bwMode="auto">
          <a:xfrm>
            <a:off x="2209800" y="1350716"/>
            <a:ext cx="3581400" cy="5042689"/>
          </a:xfrm>
          <a:prstGeom prst="rect">
            <a:avLst/>
          </a:prstGeom>
          <a:noFill/>
        </p:spPr>
      </p:pic>
    </p:spTree>
    <p:extLst>
      <p:ext uri="{BB962C8B-B14F-4D97-AF65-F5344CB8AC3E}">
        <p14:creationId xmlns:p14="http://schemas.microsoft.com/office/powerpoint/2010/main" val="82492770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sz="half" idx="1"/>
          </p:nvPr>
        </p:nvSpPr>
        <p:spPr/>
        <p:txBody>
          <a:bodyPr>
            <a:normAutofit/>
          </a:bodyPr>
          <a:lstStyle/>
          <a:p>
            <a:pPr marL="0" indent="0">
              <a:spcAft>
                <a:spcPts val="600"/>
              </a:spcAft>
              <a:buNone/>
            </a:pPr>
            <a:r>
              <a:rPr lang="en-US" sz="2400" dirty="0"/>
              <a:t>What region could be the most seriously affected by sea level rise in Vietnam?  </a:t>
            </a:r>
            <a:endParaRPr lang="vi-VN" sz="2400" dirty="0"/>
          </a:p>
        </p:txBody>
      </p:sp>
      <p:sp>
        <p:nvSpPr>
          <p:cNvPr id="2" name="Content Placeholder 1"/>
          <p:cNvSpPr>
            <a:spLocks noGrp="1"/>
          </p:cNvSpPr>
          <p:nvPr>
            <p:ph sz="half" idx="2"/>
          </p:nvPr>
        </p:nvSpPr>
        <p:spPr/>
        <p:txBody>
          <a:bodyPr/>
          <a:lstStyle/>
          <a:p>
            <a:endParaRPr lang="en-US"/>
          </a:p>
        </p:txBody>
      </p:sp>
      <p:sp>
        <p:nvSpPr>
          <p:cNvPr id="9" name="Title 8"/>
          <p:cNvSpPr>
            <a:spLocks noGrp="1"/>
          </p:cNvSpPr>
          <p:nvPr>
            <p:ph type="title"/>
          </p:nvPr>
        </p:nvSpPr>
        <p:spPr/>
        <p:txBody>
          <a:bodyPr/>
          <a:lstStyle/>
          <a:p>
            <a:r>
              <a:rPr lang="en-US" dirty="0"/>
              <a:t>Case studies in Vietnam</a:t>
            </a:r>
          </a:p>
        </p:txBody>
      </p:sp>
      <p:pic>
        <p:nvPicPr>
          <p:cNvPr id="2050" name="Picture 2"/>
          <p:cNvPicPr>
            <a:picLocks noChangeAspect="1" noChangeArrowheads="1"/>
          </p:cNvPicPr>
          <p:nvPr/>
        </p:nvPicPr>
        <p:blipFill rotWithShape="1">
          <a:blip r:embed="rId3"/>
          <a:srcRect l="13914" t="6643" r="13358" b="15975"/>
          <a:stretch/>
        </p:blipFill>
        <p:spPr bwMode="auto">
          <a:xfrm>
            <a:off x="6996242" y="1370306"/>
            <a:ext cx="3435910" cy="5167488"/>
          </a:xfrm>
          <a:prstGeom prst="rect">
            <a:avLst/>
          </a:prstGeom>
          <a:noFill/>
        </p:spPr>
      </p:pic>
      <p:sp>
        <p:nvSpPr>
          <p:cNvPr id="6" name="Rectangle 5"/>
          <p:cNvSpPr/>
          <p:nvPr/>
        </p:nvSpPr>
        <p:spPr>
          <a:xfrm>
            <a:off x="1981201" y="3772640"/>
            <a:ext cx="4860453" cy="119437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500" dirty="0">
                <a:solidFill>
                  <a:schemeClr val="tx2">
                    <a:lumMod val="75000"/>
                  </a:schemeClr>
                </a:solidFill>
              </a:rPr>
              <a:t>The areas are vulnerable to be submerged when sea level rises 1m  </a:t>
            </a:r>
            <a:endParaRPr lang="vi-VN" sz="2500" dirty="0">
              <a:solidFill>
                <a:schemeClr val="tx2">
                  <a:lumMod val="75000"/>
                </a:schemeClr>
              </a:solidFill>
            </a:endParaRPr>
          </a:p>
        </p:txBody>
      </p:sp>
    </p:spTree>
    <p:extLst>
      <p:ext uri="{BB962C8B-B14F-4D97-AF65-F5344CB8AC3E}">
        <p14:creationId xmlns:p14="http://schemas.microsoft.com/office/powerpoint/2010/main" val="425630398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sz="half" idx="1"/>
          </p:nvPr>
        </p:nvSpPr>
        <p:spPr/>
        <p:txBody>
          <a:bodyPr>
            <a:normAutofit/>
          </a:bodyPr>
          <a:lstStyle/>
          <a:p>
            <a:pPr marL="0" indent="0">
              <a:buNone/>
            </a:pPr>
            <a:r>
              <a:rPr lang="en-US" sz="2500" dirty="0"/>
              <a:t>How can we set the priority for Mekong Delta?</a:t>
            </a:r>
            <a:endParaRPr lang="vi-VN" sz="2500" dirty="0"/>
          </a:p>
        </p:txBody>
      </p:sp>
      <p:sp>
        <p:nvSpPr>
          <p:cNvPr id="9" name="Content Placeholder 8"/>
          <p:cNvSpPr>
            <a:spLocks noGrp="1"/>
          </p:cNvSpPr>
          <p:nvPr>
            <p:ph sz="half" idx="2"/>
          </p:nvPr>
        </p:nvSpPr>
        <p:spPr/>
        <p:txBody>
          <a:bodyPr/>
          <a:lstStyle/>
          <a:p>
            <a:endParaRPr lang="en-US"/>
          </a:p>
        </p:txBody>
      </p:sp>
      <p:sp>
        <p:nvSpPr>
          <p:cNvPr id="7" name="Title 6"/>
          <p:cNvSpPr>
            <a:spLocks noGrp="1"/>
          </p:cNvSpPr>
          <p:nvPr>
            <p:ph type="title"/>
          </p:nvPr>
        </p:nvSpPr>
        <p:spPr/>
        <p:txBody>
          <a:bodyPr/>
          <a:lstStyle/>
          <a:p>
            <a:r>
              <a:rPr lang="en-US"/>
              <a:t>Case studies in Vietnam</a:t>
            </a:r>
            <a:endParaRPr lang="en-US" dirty="0"/>
          </a:p>
        </p:txBody>
      </p:sp>
      <p:pic>
        <p:nvPicPr>
          <p:cNvPr id="3074" name="Picture 2"/>
          <p:cNvPicPr>
            <a:picLocks noChangeAspect="1" noChangeArrowheads="1"/>
          </p:cNvPicPr>
          <p:nvPr/>
        </p:nvPicPr>
        <p:blipFill rotWithShape="1">
          <a:blip r:embed="rId3"/>
          <a:srcRect l="4977" t="9220" r="8729" b="6498"/>
          <a:stretch/>
        </p:blipFill>
        <p:spPr bwMode="auto">
          <a:xfrm rot="5400000">
            <a:off x="4945546" y="764092"/>
            <a:ext cx="4394490" cy="6066706"/>
          </a:xfrm>
          <a:prstGeom prst="rect">
            <a:avLst/>
          </a:prstGeom>
          <a:noFill/>
        </p:spPr>
      </p:pic>
    </p:spTree>
    <p:extLst>
      <p:ext uri="{BB962C8B-B14F-4D97-AF65-F5344CB8AC3E}">
        <p14:creationId xmlns:p14="http://schemas.microsoft.com/office/powerpoint/2010/main" val="405923710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r>
              <a:rPr lang="en-US" dirty="0"/>
              <a:t>31</a:t>
            </a:r>
            <a:endParaRPr lang="vi-VN" dirty="0"/>
          </a:p>
        </p:txBody>
      </p:sp>
      <p:sp>
        <p:nvSpPr>
          <p:cNvPr id="2" name="Title 1"/>
          <p:cNvSpPr>
            <a:spLocks noGrp="1"/>
          </p:cNvSpPr>
          <p:nvPr>
            <p:ph type="title"/>
          </p:nvPr>
        </p:nvSpPr>
        <p:spPr/>
        <p:txBody>
          <a:bodyPr/>
          <a:lstStyle/>
          <a:p>
            <a:r>
              <a:rPr lang="en-US" dirty="0">
                <a:solidFill>
                  <a:schemeClr val="bg1"/>
                </a:solidFill>
              </a:rPr>
              <a:t>Work in groups</a:t>
            </a:r>
            <a:endParaRPr lang="vi-VN" dirty="0">
              <a:solidFill>
                <a:schemeClr val="bg1"/>
              </a:solidFill>
            </a:endParaRPr>
          </a:p>
        </p:txBody>
      </p:sp>
      <p:pic>
        <p:nvPicPr>
          <p:cNvPr id="5" name="Picture 4" descr="Cuu Long.jpg"/>
          <p:cNvPicPr>
            <a:picLocks noChangeAspect="1"/>
          </p:cNvPicPr>
          <p:nvPr/>
        </p:nvPicPr>
        <p:blipFill>
          <a:blip r:embed="rId3"/>
          <a:stretch>
            <a:fillRect/>
          </a:stretch>
        </p:blipFill>
        <p:spPr>
          <a:xfrm>
            <a:off x="1905000" y="2705100"/>
            <a:ext cx="5452110" cy="4038600"/>
          </a:xfrm>
          <a:prstGeom prst="rect">
            <a:avLst/>
          </a:prstGeom>
        </p:spPr>
      </p:pic>
      <p:sp>
        <p:nvSpPr>
          <p:cNvPr id="6" name="Rectangle 5"/>
          <p:cNvSpPr/>
          <p:nvPr/>
        </p:nvSpPr>
        <p:spPr>
          <a:xfrm>
            <a:off x="7086600" y="1524000"/>
            <a:ext cx="29718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700" dirty="0"/>
              <a:t>Mekong Delta</a:t>
            </a:r>
            <a:endParaRPr lang="vi-VN" sz="2700" dirty="0"/>
          </a:p>
        </p:txBody>
      </p:sp>
      <p:sp>
        <p:nvSpPr>
          <p:cNvPr id="7" name="Rectangle 6"/>
          <p:cNvSpPr/>
          <p:nvPr/>
        </p:nvSpPr>
        <p:spPr>
          <a:xfrm>
            <a:off x="1905000" y="1524000"/>
            <a:ext cx="41910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700" dirty="0"/>
              <a:t>Sea level rise and Global Warming</a:t>
            </a:r>
            <a:endParaRPr lang="vi-VN" sz="2700" dirty="0"/>
          </a:p>
        </p:txBody>
      </p:sp>
      <p:sp>
        <p:nvSpPr>
          <p:cNvPr id="10" name="Rectangle 9"/>
          <p:cNvSpPr/>
          <p:nvPr/>
        </p:nvSpPr>
        <p:spPr>
          <a:xfrm>
            <a:off x="6172200" y="1600200"/>
            <a:ext cx="8382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7000" dirty="0">
                <a:solidFill>
                  <a:srgbClr val="FF0000"/>
                </a:solidFill>
                <a:latin typeface="Calibri"/>
                <a:cs typeface="Calibri"/>
                <a:sym typeface="Symbol"/>
              </a:rPr>
              <a:t></a:t>
            </a:r>
            <a:endParaRPr lang="vi-VN" sz="7000" dirty="0">
              <a:solidFill>
                <a:srgbClr val="FF0000"/>
              </a:solidFill>
              <a:latin typeface="Calibri"/>
              <a:cs typeface="Calibri"/>
            </a:endParaRPr>
          </a:p>
        </p:txBody>
      </p:sp>
      <p:sp>
        <p:nvSpPr>
          <p:cNvPr id="11" name="Rectangle 10"/>
          <p:cNvSpPr/>
          <p:nvPr/>
        </p:nvSpPr>
        <p:spPr>
          <a:xfrm>
            <a:off x="7086600" y="3505200"/>
            <a:ext cx="31242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sz="3200" b="1" dirty="0">
                <a:solidFill>
                  <a:srgbClr val="0000FF"/>
                </a:solidFill>
                <a:latin typeface="Calibri"/>
                <a:cs typeface="Calibri"/>
              </a:rPr>
              <a:t>Resilient?</a:t>
            </a:r>
          </a:p>
        </p:txBody>
      </p:sp>
      <p:sp>
        <p:nvSpPr>
          <p:cNvPr id="12" name="Rectangle 11"/>
          <p:cNvSpPr/>
          <p:nvPr/>
        </p:nvSpPr>
        <p:spPr>
          <a:xfrm>
            <a:off x="7086600" y="4724400"/>
            <a:ext cx="31242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sz="3200" b="1" dirty="0">
                <a:solidFill>
                  <a:srgbClr val="FF0000"/>
                </a:solidFill>
                <a:latin typeface="Calibri"/>
                <a:cs typeface="Calibri"/>
              </a:rPr>
              <a:t>Vulnerable?</a:t>
            </a:r>
          </a:p>
        </p:txBody>
      </p:sp>
    </p:spTree>
    <p:extLst>
      <p:ext uri="{BB962C8B-B14F-4D97-AF65-F5344CB8AC3E}">
        <p14:creationId xmlns:p14="http://schemas.microsoft.com/office/powerpoint/2010/main" val="18083217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rmAutofit/>
          </a:bodyPr>
          <a:lstStyle/>
          <a:p>
            <a:r>
              <a:rPr lang="vi-VN" sz="2500" dirty="0">
                <a:latin typeface="Calibri"/>
                <a:cs typeface="Calibri"/>
              </a:rPr>
              <a:t> Salt Invasion?</a:t>
            </a:r>
          </a:p>
          <a:p>
            <a:r>
              <a:rPr lang="vi-VN" sz="2500" dirty="0">
                <a:latin typeface="Calibri"/>
                <a:cs typeface="Calibri"/>
              </a:rPr>
              <a:t> Land Lost?</a:t>
            </a:r>
          </a:p>
          <a:p>
            <a:r>
              <a:rPr lang="vi-VN" sz="2500" dirty="0">
                <a:latin typeface="Calibri"/>
                <a:cs typeface="Calibri"/>
              </a:rPr>
              <a:t> Drought?</a:t>
            </a:r>
          </a:p>
          <a:p>
            <a:r>
              <a:rPr lang="vi-VN" sz="2500" dirty="0">
                <a:latin typeface="Calibri"/>
                <a:cs typeface="Calibri"/>
              </a:rPr>
              <a:t> Biodiversity Degradation?</a:t>
            </a:r>
          </a:p>
          <a:p>
            <a:r>
              <a:rPr lang="vi-VN" sz="2500" dirty="0">
                <a:latin typeface="Calibri"/>
                <a:cs typeface="Calibri"/>
              </a:rPr>
              <a:t> Environmental Pollution?</a:t>
            </a:r>
          </a:p>
          <a:p>
            <a:r>
              <a:rPr lang="vi-VN" sz="2500" dirty="0">
                <a:latin typeface="Calibri"/>
                <a:cs typeface="Calibri"/>
              </a:rPr>
              <a:t> Food Security?</a:t>
            </a:r>
          </a:p>
          <a:p>
            <a:r>
              <a:rPr lang="vi-VN" sz="2500" dirty="0">
                <a:latin typeface="Calibri"/>
                <a:cs typeface="Calibri"/>
              </a:rPr>
              <a:t> Flood?</a:t>
            </a:r>
          </a:p>
          <a:p>
            <a:endParaRPr lang="vi-VN" sz="2500" dirty="0">
              <a:latin typeface="Calibri"/>
              <a:cs typeface="Calibri"/>
            </a:endParaRPr>
          </a:p>
        </p:txBody>
      </p:sp>
      <p:sp>
        <p:nvSpPr>
          <p:cNvPr id="2" name="Title 1"/>
          <p:cNvSpPr>
            <a:spLocks noGrp="1"/>
          </p:cNvSpPr>
          <p:nvPr>
            <p:ph type="title"/>
          </p:nvPr>
        </p:nvSpPr>
        <p:spPr/>
        <p:txBody>
          <a:bodyPr>
            <a:normAutofit/>
          </a:bodyPr>
          <a:lstStyle/>
          <a:p>
            <a:r>
              <a:rPr lang="vi-VN" sz="3200" dirty="0">
                <a:latin typeface="Calibri"/>
                <a:cs typeface="Calibri"/>
              </a:rPr>
              <a:t>What problems will occur in </a:t>
            </a:r>
            <a:r>
              <a:rPr lang="en-US" sz="3200" dirty="0">
                <a:latin typeface="Calibri"/>
                <a:cs typeface="Calibri"/>
              </a:rPr>
              <a:t>Bangladesh </a:t>
            </a:r>
            <a:r>
              <a:rPr lang="vi-VN" sz="3200" dirty="0">
                <a:latin typeface="Calibri"/>
                <a:cs typeface="Calibri"/>
              </a:rPr>
              <a:t>if Sea Level rises 1m?</a:t>
            </a:r>
          </a:p>
        </p:txBody>
      </p:sp>
    </p:spTree>
    <p:extLst>
      <p:ext uri="{BB962C8B-B14F-4D97-AF65-F5344CB8AC3E}">
        <p14:creationId xmlns:p14="http://schemas.microsoft.com/office/powerpoint/2010/main" val="13716715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normAutofit/>
          </a:bodyPr>
          <a:lstStyle/>
          <a:p>
            <a:r>
              <a:rPr lang="vi-VN" dirty="0">
                <a:latin typeface="Calibri"/>
                <a:cs typeface="Calibri"/>
              </a:rPr>
              <a:t>Homework</a:t>
            </a:r>
            <a:br>
              <a:rPr lang="vi-VN" dirty="0">
                <a:latin typeface="Calibri"/>
                <a:cs typeface="Calibri"/>
              </a:rPr>
            </a:br>
            <a:r>
              <a:rPr lang="vi-VN" sz="2800" dirty="0">
                <a:latin typeface="Calibri"/>
                <a:cs typeface="Calibri"/>
              </a:rPr>
              <a:t>Salt Invation in </a:t>
            </a:r>
            <a:r>
              <a:rPr lang="en-US" sz="2800" dirty="0">
                <a:latin typeface="Calibri"/>
                <a:cs typeface="Calibri"/>
              </a:rPr>
              <a:t>Bangladesh delta areas</a:t>
            </a:r>
            <a:endParaRPr lang="vi-VN" sz="2800" dirty="0">
              <a:latin typeface="Calibri"/>
              <a:cs typeface="Calibri"/>
            </a:endParaRPr>
          </a:p>
        </p:txBody>
      </p:sp>
      <p:graphicFrame>
        <p:nvGraphicFramePr>
          <p:cNvPr id="5" name="Table 4"/>
          <p:cNvGraphicFramePr>
            <a:graphicFrameLocks noGrp="1"/>
          </p:cNvGraphicFramePr>
          <p:nvPr>
            <p:extLst/>
          </p:nvPr>
        </p:nvGraphicFramePr>
        <p:xfrm>
          <a:off x="1905001" y="1554480"/>
          <a:ext cx="8382001" cy="2651760"/>
        </p:xfrm>
        <a:graphic>
          <a:graphicData uri="http://schemas.openxmlformats.org/drawingml/2006/table">
            <a:tbl>
              <a:tblPr firstRow="1" bandRow="1"/>
              <a:tblGrid>
                <a:gridCol w="2060262">
                  <a:extLst>
                    <a:ext uri="{9D8B030D-6E8A-4147-A177-3AD203B41FA5}">
                      <a16:colId xmlns:a16="http://schemas.microsoft.com/office/drawing/2014/main" val="20000"/>
                    </a:ext>
                  </a:extLst>
                </a:gridCol>
                <a:gridCol w="2060262">
                  <a:extLst>
                    <a:ext uri="{9D8B030D-6E8A-4147-A177-3AD203B41FA5}">
                      <a16:colId xmlns:a16="http://schemas.microsoft.com/office/drawing/2014/main" val="20001"/>
                    </a:ext>
                  </a:extLst>
                </a:gridCol>
                <a:gridCol w="2208749">
                  <a:extLst>
                    <a:ext uri="{9D8B030D-6E8A-4147-A177-3AD203B41FA5}">
                      <a16:colId xmlns:a16="http://schemas.microsoft.com/office/drawing/2014/main" val="20002"/>
                    </a:ext>
                  </a:extLst>
                </a:gridCol>
                <a:gridCol w="2052728">
                  <a:extLst>
                    <a:ext uri="{9D8B030D-6E8A-4147-A177-3AD203B41FA5}">
                      <a16:colId xmlns:a16="http://schemas.microsoft.com/office/drawing/2014/main" val="20003"/>
                    </a:ext>
                  </a:extLst>
                </a:gridCol>
              </a:tblGrid>
              <a:tr h="700001">
                <a:tc>
                  <a:txBody>
                    <a:bodyPr/>
                    <a:lstStyle/>
                    <a:p>
                      <a:pPr algn="ctr"/>
                      <a:r>
                        <a:rPr lang="en-US" sz="2400" b="1" dirty="0"/>
                        <a:t>Distance from Seaside</a:t>
                      </a:r>
                      <a:endParaRPr lang="vi-VN" sz="2400" b="1" dirty="0"/>
                    </a:p>
                  </a:txBody>
                  <a:tcPr>
                    <a:solidFill>
                      <a:srgbClr val="B9CDE5"/>
                    </a:solidFill>
                  </a:tcPr>
                </a:tc>
                <a:tc>
                  <a:txBody>
                    <a:bodyPr/>
                    <a:lstStyle/>
                    <a:p>
                      <a:pPr algn="ctr"/>
                      <a:r>
                        <a:rPr lang="en-US" sz="2400" b="1" dirty="0"/>
                        <a:t>Exposure</a:t>
                      </a:r>
                      <a:endParaRPr lang="vi-VN" sz="2400" b="1" dirty="0"/>
                    </a:p>
                  </a:txBody>
                  <a:tcPr>
                    <a:solidFill>
                      <a:srgbClr val="B9CDE5"/>
                    </a:solidFill>
                  </a:tcPr>
                </a:tc>
                <a:tc>
                  <a:txBody>
                    <a:bodyPr/>
                    <a:lstStyle/>
                    <a:p>
                      <a:r>
                        <a:rPr lang="en-US" sz="2400" b="1" dirty="0"/>
                        <a:t>Sensitivity</a:t>
                      </a:r>
                    </a:p>
                    <a:p>
                      <a:r>
                        <a:rPr lang="en-US" sz="2400" b="1" dirty="0"/>
                        <a:t>(L, M, H)</a:t>
                      </a:r>
                      <a:endParaRPr lang="vi-VN" sz="2400" b="1" dirty="0"/>
                    </a:p>
                  </a:txBody>
                  <a:tcPr>
                    <a:solidFill>
                      <a:srgbClr val="B9CDE5"/>
                    </a:solidFill>
                  </a:tcPr>
                </a:tc>
                <a:tc>
                  <a:txBody>
                    <a:bodyPr/>
                    <a:lstStyle/>
                    <a:p>
                      <a:r>
                        <a:rPr lang="en-US" sz="2400" b="1" dirty="0"/>
                        <a:t>Vulnerability</a:t>
                      </a:r>
                    </a:p>
                    <a:p>
                      <a:r>
                        <a:rPr lang="en-US" sz="2400" b="1" dirty="0"/>
                        <a:t>(L, M, H)</a:t>
                      </a:r>
                      <a:endParaRPr lang="vi-VN" sz="2400" b="1" dirty="0"/>
                    </a:p>
                  </a:txBody>
                  <a:tcPr>
                    <a:solidFill>
                      <a:srgbClr val="B9CDE5"/>
                    </a:solidFill>
                  </a:tcPr>
                </a:tc>
                <a:extLst>
                  <a:ext uri="{0D108BD9-81ED-4DB2-BD59-A6C34878D82A}">
                    <a16:rowId xmlns:a16="http://schemas.microsoft.com/office/drawing/2014/main" val="10000"/>
                  </a:ext>
                </a:extLst>
              </a:tr>
              <a:tr h="446809">
                <a:tc>
                  <a:txBody>
                    <a:bodyPr/>
                    <a:lstStyle/>
                    <a:p>
                      <a:pPr algn="ctr"/>
                      <a:r>
                        <a:rPr lang="en-US" sz="2400" dirty="0">
                          <a:solidFill>
                            <a:srgbClr val="FF0000"/>
                          </a:solidFill>
                        </a:rPr>
                        <a:t>10</a:t>
                      </a:r>
                      <a:r>
                        <a:rPr lang="en-US" sz="2400" baseline="0" dirty="0">
                          <a:solidFill>
                            <a:srgbClr val="FF0000"/>
                          </a:solidFill>
                        </a:rPr>
                        <a:t> km</a:t>
                      </a:r>
                      <a:endParaRPr lang="vi-VN" sz="2400" dirty="0">
                        <a:solidFill>
                          <a:srgbClr val="FF0000"/>
                        </a:solidFill>
                      </a:endParaRPr>
                    </a:p>
                  </a:txBody>
                  <a:tcPr/>
                </a:tc>
                <a:tc>
                  <a:txBody>
                    <a:bodyPr/>
                    <a:lstStyle/>
                    <a:p>
                      <a:pPr algn="ctr"/>
                      <a:endParaRPr lang="vi-VN" sz="2400" dirty="0">
                        <a:solidFill>
                          <a:srgbClr val="FF0000"/>
                        </a:solidFill>
                      </a:endParaRPr>
                    </a:p>
                  </a:txBody>
                  <a:tcPr/>
                </a:tc>
                <a:tc>
                  <a:txBody>
                    <a:bodyPr/>
                    <a:lstStyle/>
                    <a:p>
                      <a:endParaRPr lang="vi-VN" sz="2400" dirty="0">
                        <a:solidFill>
                          <a:srgbClr val="0000FF"/>
                        </a:solidFill>
                      </a:endParaRPr>
                    </a:p>
                  </a:txBody>
                  <a:tcPr/>
                </a:tc>
                <a:tc>
                  <a:txBody>
                    <a:bodyPr/>
                    <a:lstStyle/>
                    <a:p>
                      <a:pPr algn="ctr"/>
                      <a:endParaRPr lang="vi-VN" sz="2400" dirty="0">
                        <a:solidFill>
                          <a:srgbClr val="FF0000"/>
                        </a:solidFill>
                      </a:endParaRPr>
                    </a:p>
                  </a:txBody>
                  <a:tcPr/>
                </a:tc>
                <a:extLst>
                  <a:ext uri="{0D108BD9-81ED-4DB2-BD59-A6C34878D82A}">
                    <a16:rowId xmlns:a16="http://schemas.microsoft.com/office/drawing/2014/main" val="10001"/>
                  </a:ext>
                </a:extLst>
              </a:tr>
              <a:tr h="446809">
                <a:tc>
                  <a:txBody>
                    <a:bodyPr/>
                    <a:lstStyle/>
                    <a:p>
                      <a:pPr algn="ctr"/>
                      <a:r>
                        <a:rPr lang="en-US" sz="2400" dirty="0">
                          <a:solidFill>
                            <a:srgbClr val="FF0000"/>
                          </a:solidFill>
                        </a:rPr>
                        <a:t>30 km</a:t>
                      </a:r>
                      <a:endParaRPr lang="vi-VN" sz="2400" dirty="0">
                        <a:solidFill>
                          <a:srgbClr val="FF0000"/>
                        </a:solidFill>
                      </a:endParaRPr>
                    </a:p>
                  </a:txBody>
                  <a:tcPr/>
                </a:tc>
                <a:tc>
                  <a:txBody>
                    <a:bodyPr/>
                    <a:lstStyle/>
                    <a:p>
                      <a:pPr algn="ctr"/>
                      <a:endParaRPr lang="vi-VN" sz="2400" dirty="0">
                        <a:solidFill>
                          <a:srgbClr val="FF0000"/>
                        </a:solidFill>
                      </a:endParaRPr>
                    </a:p>
                  </a:txBody>
                  <a:tcPr/>
                </a:tc>
                <a:tc>
                  <a:txBody>
                    <a:bodyPr/>
                    <a:lstStyle/>
                    <a:p>
                      <a:endParaRPr lang="vi-VN" sz="2400" dirty="0">
                        <a:solidFill>
                          <a:srgbClr val="0000FF"/>
                        </a:solidFill>
                      </a:endParaRPr>
                    </a:p>
                  </a:txBody>
                  <a:tcPr/>
                </a:tc>
                <a:tc>
                  <a:txBody>
                    <a:bodyPr/>
                    <a:lstStyle/>
                    <a:p>
                      <a:pPr algn="ctr"/>
                      <a:endParaRPr lang="vi-VN" sz="2400" dirty="0">
                        <a:solidFill>
                          <a:srgbClr val="FF0000"/>
                        </a:solidFill>
                      </a:endParaRPr>
                    </a:p>
                  </a:txBody>
                  <a:tcPr/>
                </a:tc>
                <a:extLst>
                  <a:ext uri="{0D108BD9-81ED-4DB2-BD59-A6C34878D82A}">
                    <a16:rowId xmlns:a16="http://schemas.microsoft.com/office/drawing/2014/main" val="10002"/>
                  </a:ext>
                </a:extLst>
              </a:tr>
              <a:tr h="411480">
                <a:tc>
                  <a:txBody>
                    <a:bodyPr/>
                    <a:lstStyle/>
                    <a:p>
                      <a:pPr algn="ctr"/>
                      <a:r>
                        <a:rPr lang="en-US" sz="2400" dirty="0">
                          <a:solidFill>
                            <a:srgbClr val="FF0000"/>
                          </a:solidFill>
                        </a:rPr>
                        <a:t>50 km</a:t>
                      </a:r>
                      <a:endParaRPr lang="vi-VN" sz="2400" dirty="0">
                        <a:solidFill>
                          <a:srgbClr val="FF0000"/>
                        </a:solidFill>
                      </a:endParaRPr>
                    </a:p>
                  </a:txBody>
                  <a:tcPr/>
                </a:tc>
                <a:tc>
                  <a:txBody>
                    <a:bodyPr/>
                    <a:lstStyle/>
                    <a:p>
                      <a:pPr algn="ctr"/>
                      <a:endParaRPr lang="vi-VN" sz="2400" dirty="0">
                        <a:solidFill>
                          <a:srgbClr val="FF0000"/>
                        </a:solidFill>
                      </a:endParaRPr>
                    </a:p>
                  </a:txBody>
                  <a:tcPr/>
                </a:tc>
                <a:tc>
                  <a:txBody>
                    <a:bodyPr/>
                    <a:lstStyle/>
                    <a:p>
                      <a:endParaRPr lang="vi-VN" sz="2400" dirty="0">
                        <a:solidFill>
                          <a:srgbClr val="0000FF"/>
                        </a:solidFill>
                      </a:endParaRPr>
                    </a:p>
                  </a:txBody>
                  <a:tcPr/>
                </a:tc>
                <a:tc>
                  <a:txBody>
                    <a:bodyPr/>
                    <a:lstStyle/>
                    <a:p>
                      <a:pPr algn="ctr"/>
                      <a:endParaRPr lang="vi-VN" sz="2400" dirty="0">
                        <a:solidFill>
                          <a:srgbClr val="FF0000"/>
                        </a:solidFill>
                      </a:endParaRPr>
                    </a:p>
                  </a:txBody>
                  <a:tcPr/>
                </a:tc>
                <a:extLst>
                  <a:ext uri="{0D108BD9-81ED-4DB2-BD59-A6C34878D82A}">
                    <a16:rowId xmlns:a16="http://schemas.microsoft.com/office/drawing/2014/main" val="10003"/>
                  </a:ext>
                </a:extLst>
              </a:tr>
              <a:tr h="446809">
                <a:tc>
                  <a:txBody>
                    <a:bodyPr/>
                    <a:lstStyle/>
                    <a:p>
                      <a:pPr algn="ctr"/>
                      <a:r>
                        <a:rPr lang="en-US" sz="2400" dirty="0">
                          <a:solidFill>
                            <a:srgbClr val="FF0000"/>
                          </a:solidFill>
                        </a:rPr>
                        <a:t>100 km</a:t>
                      </a:r>
                      <a:endParaRPr lang="vi-VN" sz="2400" dirty="0">
                        <a:solidFill>
                          <a:srgbClr val="FF0000"/>
                        </a:solidFill>
                      </a:endParaRPr>
                    </a:p>
                  </a:txBody>
                  <a:tcPr/>
                </a:tc>
                <a:tc>
                  <a:txBody>
                    <a:bodyPr/>
                    <a:lstStyle/>
                    <a:p>
                      <a:pPr algn="ctr"/>
                      <a:endParaRPr lang="vi-VN" sz="2400" dirty="0">
                        <a:solidFill>
                          <a:srgbClr val="FF0000"/>
                        </a:solidFill>
                      </a:endParaRPr>
                    </a:p>
                  </a:txBody>
                  <a:tcPr/>
                </a:tc>
                <a:tc>
                  <a:txBody>
                    <a:bodyPr/>
                    <a:lstStyle/>
                    <a:p>
                      <a:endParaRPr lang="vi-VN" sz="2400" dirty="0">
                        <a:solidFill>
                          <a:srgbClr val="0000FF"/>
                        </a:solidFill>
                      </a:endParaRPr>
                    </a:p>
                  </a:txBody>
                  <a:tcPr/>
                </a:tc>
                <a:tc>
                  <a:txBody>
                    <a:bodyPr/>
                    <a:lstStyle/>
                    <a:p>
                      <a:pPr algn="ctr"/>
                      <a:endParaRPr lang="vi-VN" sz="2400" dirty="0">
                        <a:solidFill>
                          <a:srgbClr val="FF0000"/>
                        </a:solidFill>
                      </a:endParaRPr>
                    </a:p>
                  </a:txBody>
                  <a:tcPr/>
                </a:tc>
                <a:extLst>
                  <a:ext uri="{0D108BD9-81ED-4DB2-BD59-A6C34878D82A}">
                    <a16:rowId xmlns:a16="http://schemas.microsoft.com/office/drawing/2014/main" val="10004"/>
                  </a:ext>
                </a:extLst>
              </a:tr>
            </a:tbl>
          </a:graphicData>
        </a:graphic>
      </p:graphicFrame>
      <p:pic>
        <p:nvPicPr>
          <p:cNvPr id="6" name="Picture 5" descr="Nhiem man.jpg"/>
          <p:cNvPicPr>
            <a:picLocks noChangeAspect="1"/>
          </p:cNvPicPr>
          <p:nvPr/>
        </p:nvPicPr>
        <p:blipFill>
          <a:blip r:embed="rId3"/>
          <a:stretch>
            <a:fillRect/>
          </a:stretch>
        </p:blipFill>
        <p:spPr>
          <a:xfrm>
            <a:off x="1905000" y="4331966"/>
            <a:ext cx="4207259" cy="2356065"/>
          </a:xfrm>
          <a:prstGeom prst="rect">
            <a:avLst/>
          </a:prstGeom>
        </p:spPr>
      </p:pic>
    </p:spTree>
    <p:extLst>
      <p:ext uri="{BB962C8B-B14F-4D97-AF65-F5344CB8AC3E}">
        <p14:creationId xmlns:p14="http://schemas.microsoft.com/office/powerpoint/2010/main" val="164119246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514350" indent="-514350">
              <a:lnSpc>
                <a:spcPct val="110000"/>
              </a:lnSpc>
              <a:spcBef>
                <a:spcPts val="300"/>
              </a:spcBef>
              <a:spcAft>
                <a:spcPts val="300"/>
              </a:spcAft>
              <a:buFont typeface="+mj-lt"/>
              <a:buAutoNum type="arabicPeriod"/>
              <a:defRPr/>
            </a:pPr>
            <a:r>
              <a:rPr lang="en-US" dirty="0">
                <a:latin typeface="Calibri" charset="0"/>
                <a:cs typeface="Times New Roman" charset="0"/>
              </a:rPr>
              <a:t>Set up the assessment. Identify values.</a:t>
            </a:r>
            <a:endParaRPr lang="en-US" sz="2800" dirty="0">
              <a:latin typeface="Calibri" charset="0"/>
              <a:cs typeface="Times New Roman" charset="0"/>
            </a:endParaRPr>
          </a:p>
          <a:p>
            <a:pPr marL="514350" indent="-514350">
              <a:lnSpc>
                <a:spcPct val="110000"/>
              </a:lnSpc>
              <a:spcBef>
                <a:spcPts val="300"/>
              </a:spcBef>
              <a:spcAft>
                <a:spcPts val="300"/>
              </a:spcAft>
              <a:buFont typeface="+mj-lt"/>
              <a:buAutoNum type="arabicPeriod"/>
              <a:defRPr/>
            </a:pPr>
            <a:r>
              <a:rPr lang="en-US" dirty="0">
                <a:latin typeface="Calibri" charset="0"/>
                <a:cs typeface="Times New Roman" charset="0"/>
              </a:rPr>
              <a:t>Assess Exposure</a:t>
            </a:r>
            <a:endParaRPr lang="en-US" sz="2800" dirty="0">
              <a:latin typeface="Calibri" charset="0"/>
              <a:cs typeface="Times New Roman" charset="0"/>
            </a:endParaRPr>
          </a:p>
          <a:p>
            <a:pPr marL="514350" indent="-514350">
              <a:lnSpc>
                <a:spcPct val="110000"/>
              </a:lnSpc>
              <a:spcBef>
                <a:spcPts val="300"/>
              </a:spcBef>
              <a:spcAft>
                <a:spcPts val="300"/>
              </a:spcAft>
              <a:buFont typeface="+mj-lt"/>
              <a:buAutoNum type="arabicPeriod"/>
              <a:defRPr/>
            </a:pPr>
            <a:r>
              <a:rPr lang="en-US" dirty="0">
                <a:latin typeface="Calibri" charset="0"/>
                <a:cs typeface="Times New Roman" charset="0"/>
              </a:rPr>
              <a:t>Evaluate the sensitivity of identified values</a:t>
            </a:r>
            <a:endParaRPr lang="en-US" sz="2800" dirty="0">
              <a:latin typeface="Calibri" charset="0"/>
              <a:cs typeface="Times New Roman" charset="0"/>
            </a:endParaRPr>
          </a:p>
          <a:p>
            <a:pPr marL="514350" indent="-514350">
              <a:lnSpc>
                <a:spcPct val="110000"/>
              </a:lnSpc>
              <a:spcBef>
                <a:spcPts val="300"/>
              </a:spcBef>
              <a:spcAft>
                <a:spcPts val="300"/>
              </a:spcAft>
              <a:buFont typeface="+mj-lt"/>
              <a:buAutoNum type="arabicPeriod"/>
              <a:defRPr/>
            </a:pPr>
            <a:r>
              <a:rPr lang="en-US" dirty="0">
                <a:latin typeface="Calibri" charset="0"/>
                <a:cs typeface="Times New Roman" charset="0"/>
              </a:rPr>
              <a:t>Evaluate and Categorize Vulnerability</a:t>
            </a:r>
            <a:endParaRPr lang="en-US" sz="2800" dirty="0">
              <a:latin typeface="Calibri" charset="0"/>
              <a:cs typeface="Times New Roman" charset="0"/>
            </a:endParaRPr>
          </a:p>
          <a:p>
            <a:pPr marL="514350" indent="-514350">
              <a:lnSpc>
                <a:spcPct val="110000"/>
              </a:lnSpc>
              <a:spcBef>
                <a:spcPts val="300"/>
              </a:spcBef>
              <a:spcAft>
                <a:spcPts val="300"/>
              </a:spcAft>
              <a:buFont typeface="+mj-lt"/>
              <a:buAutoNum type="arabicPeriod"/>
              <a:defRPr/>
            </a:pPr>
            <a:r>
              <a:rPr lang="en-US" dirty="0">
                <a:latin typeface="Calibri" charset="0"/>
                <a:cs typeface="Times New Roman" charset="0"/>
              </a:rPr>
              <a:t>Set Priorities for Adaptive Responses</a:t>
            </a:r>
            <a:endParaRPr lang="en-US" sz="2800" dirty="0">
              <a:latin typeface="Calibri" charset="0"/>
              <a:cs typeface="Times New Roman" charset="0"/>
            </a:endParaRPr>
          </a:p>
          <a:p>
            <a:pPr marL="514350" indent="-514350">
              <a:lnSpc>
                <a:spcPct val="110000"/>
              </a:lnSpc>
              <a:spcBef>
                <a:spcPts val="300"/>
              </a:spcBef>
              <a:spcAft>
                <a:spcPts val="300"/>
              </a:spcAft>
              <a:buFont typeface="+mj-lt"/>
              <a:buAutoNum type="arabicPeriod"/>
              <a:defRPr/>
            </a:pPr>
            <a:r>
              <a:rPr lang="en-US" dirty="0">
                <a:latin typeface="Calibri" charset="0"/>
                <a:cs typeface="Times New Roman" charset="0"/>
              </a:rPr>
              <a:t>Critique the Assessment</a:t>
            </a:r>
          </a:p>
        </p:txBody>
      </p:sp>
      <p:sp>
        <p:nvSpPr>
          <p:cNvPr id="20482" name="Title 3"/>
          <p:cNvSpPr>
            <a:spLocks noGrp="1"/>
          </p:cNvSpPr>
          <p:nvPr>
            <p:ph type="title"/>
          </p:nvPr>
        </p:nvSpPr>
        <p:spPr/>
        <p:txBody>
          <a:bodyPr>
            <a:normAutofit fontScale="90000"/>
          </a:bodyPr>
          <a:lstStyle/>
          <a:p>
            <a:r>
              <a:rPr lang="en-US" dirty="0"/>
              <a:t>Review: Recommended Steps in Climate Vulnerability Assessment</a:t>
            </a:r>
          </a:p>
        </p:txBody>
      </p:sp>
    </p:spTree>
    <p:extLst>
      <p:ext uri="{BB962C8B-B14F-4D97-AF65-F5344CB8AC3E}">
        <p14:creationId xmlns:p14="http://schemas.microsoft.com/office/powerpoint/2010/main" val="33931208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1612</TotalTime>
  <Words>14865</Words>
  <Application>Microsoft Office PowerPoint</Application>
  <PresentationFormat>Widescreen</PresentationFormat>
  <Paragraphs>1198</Paragraphs>
  <Slides>107</Slides>
  <Notes>93</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107</vt:i4>
      </vt:variant>
    </vt:vector>
  </HeadingPairs>
  <TitlesOfParts>
    <vt:vector size="120" baseType="lpstr">
      <vt:lpstr>Gulim</vt:lpstr>
      <vt:lpstr>ＭＳ Ｐゴシック</vt:lpstr>
      <vt:lpstr>Arial</vt:lpstr>
      <vt:lpstr>Calibri</vt:lpstr>
      <vt:lpstr>Calibri Light</vt:lpstr>
      <vt:lpstr>Cambria</vt:lpstr>
      <vt:lpstr>Symbol</vt:lpstr>
      <vt:lpstr>Times New Roman</vt:lpstr>
      <vt:lpstr>Tw Cen MT</vt:lpstr>
      <vt:lpstr>Wingdings</vt:lpstr>
      <vt:lpstr>Office Theme</vt:lpstr>
      <vt:lpstr>1_Office Theme</vt:lpstr>
      <vt:lpstr>Acrobat Document</vt:lpstr>
      <vt:lpstr>Bangladesh Climate-Resilient Ecosystem Curriculum (BACUM)</vt:lpstr>
      <vt:lpstr>Module 1: Introduction to Climate Change</vt:lpstr>
      <vt:lpstr>Introduction to Climate Change (ICC)</vt:lpstr>
      <vt:lpstr>Acknowledgements</vt:lpstr>
      <vt:lpstr>Learning objectives</vt:lpstr>
      <vt:lpstr>Outline</vt:lpstr>
      <vt:lpstr>Climate Change and Vulnerability</vt:lpstr>
      <vt:lpstr>Terminology</vt:lpstr>
      <vt:lpstr>What is meant by “Resilience”</vt:lpstr>
      <vt:lpstr>Exercise</vt:lpstr>
      <vt:lpstr>Another Look</vt:lpstr>
      <vt:lpstr>Components of Vulnerability</vt:lpstr>
      <vt:lpstr>Detailed ontological diagram and model for vulnerability assessment, based on IPCC and Furniss et al. 2013</vt:lpstr>
      <vt:lpstr>Two earthquakes illustrate concepts of vulnerability</vt:lpstr>
      <vt:lpstr>Fire risk signs. An indicator of vulnerability</vt:lpstr>
      <vt:lpstr>Fire risk signs. An indicator of vulnerability</vt:lpstr>
      <vt:lpstr>V = Combination of S and A</vt:lpstr>
      <vt:lpstr>Adaptive Capacity</vt:lpstr>
      <vt:lpstr>More terminology examples</vt:lpstr>
      <vt:lpstr>Key Concept: A primary job for natural resources managers is to discern differences in sensitivity, understand expected impacts, set priorities to improve resilience to the greatest extent possible. </vt:lpstr>
      <vt:lpstr>Assigned Reading</vt:lpstr>
      <vt:lpstr>In-Class Questions  (after reading pub referenced in last slide)</vt:lpstr>
      <vt:lpstr>In-Class Questions  (after reading pub referenced in last slide)</vt:lpstr>
      <vt:lpstr>In-Class Questions  (after reading pub referenced in previous slide)</vt:lpstr>
      <vt:lpstr>Many Human Systems are Sensitive to Climate Change, and Some are Vulnerable (IPCC)</vt:lpstr>
      <vt:lpstr>Exercise</vt:lpstr>
      <vt:lpstr>Why assess vulnerability?</vt:lpstr>
      <vt:lpstr>Questions that vulnerability assessment can answer</vt:lpstr>
      <vt:lpstr>Generalizations about climate vulnerability of human populations</vt:lpstr>
      <vt:lpstr>Generalizations about ecosystem vulnerability</vt:lpstr>
      <vt:lpstr>Examples of adaptations informed by vulnerability assessment</vt:lpstr>
      <vt:lpstr>Vulnerability ➔ Priority setting</vt:lpstr>
      <vt:lpstr>How assess vulnerability?</vt:lpstr>
      <vt:lpstr>Top level focus of vulnerability analyses</vt:lpstr>
      <vt:lpstr>Recommended Steps</vt:lpstr>
      <vt:lpstr>Exposure</vt:lpstr>
      <vt:lpstr>Exposures</vt:lpstr>
      <vt:lpstr>Exposure</vt:lpstr>
      <vt:lpstr>Where to get climatic exposure data</vt:lpstr>
      <vt:lpstr>Sensitivity (to impacts)</vt:lpstr>
      <vt:lpstr>Vulnerability</vt:lpstr>
      <vt:lpstr>Adaptive response</vt:lpstr>
      <vt:lpstr>Example analysis for drought</vt:lpstr>
      <vt:lpstr>Gender Issues in Vulnerability Assessment</vt:lpstr>
      <vt:lpstr>Costs of vulnerability assessment</vt:lpstr>
      <vt:lpstr>Assessment Principles  (from Furniss et al. 2014)</vt:lpstr>
      <vt:lpstr>Generalizations about climate vulnerability of human populations</vt:lpstr>
      <vt:lpstr>Generalizations about ecosystem vulnerability</vt:lpstr>
      <vt:lpstr>Examples of adaptations informed by vulnerability assessment</vt:lpstr>
      <vt:lpstr>Rapid assessment of vulnerability</vt:lpstr>
      <vt:lpstr>Questions for Group Discussion: Gender Issues in Vulnerability Assessment</vt:lpstr>
      <vt:lpstr>Exercise for Impacts and Vulnerability Topic:   Which choice is TRUE?</vt:lpstr>
      <vt:lpstr>PRACTICE</vt:lpstr>
      <vt:lpstr>Case Studies Follow from US National Forests</vt:lpstr>
      <vt:lpstr>PowerPoint Presentation</vt:lpstr>
      <vt:lpstr>The GMUG NF:</vt:lpstr>
      <vt:lpstr>The GMUG NF:</vt:lpstr>
      <vt:lpstr>Scales of Assessment</vt:lpstr>
      <vt:lpstr>Scales of Assessment</vt:lpstr>
      <vt:lpstr>Scales of Assessment</vt:lpstr>
      <vt:lpstr>Aquatic Values</vt:lpstr>
      <vt:lpstr>Exposure</vt:lpstr>
      <vt:lpstr>Exposure – Aridity Index</vt:lpstr>
      <vt:lpstr>Exposure ranking</vt:lpstr>
      <vt:lpstr>PowerPoint Presentation</vt:lpstr>
      <vt:lpstr>Watershed Risk – Ranking</vt:lpstr>
      <vt:lpstr>Aquatic Values  X Watershed Risk - Ranking</vt:lpstr>
      <vt:lpstr>Vulnerability</vt:lpstr>
      <vt:lpstr>Vulnerability</vt:lpstr>
      <vt:lpstr>Applications</vt:lpstr>
      <vt:lpstr>PowerPoint Presentation</vt:lpstr>
      <vt:lpstr>Water Resource Values</vt:lpstr>
      <vt:lpstr>Value: water diversions</vt:lpstr>
      <vt:lpstr>Infrastructure (Amount)</vt:lpstr>
      <vt:lpstr>PowerPoint Presentation</vt:lpstr>
      <vt:lpstr>PowerPoint Presentation</vt:lpstr>
      <vt:lpstr>PowerPoint Presentation</vt:lpstr>
      <vt:lpstr>PowerPoint Presentation</vt:lpstr>
      <vt:lpstr>Stressors  (Land Uses/Management)</vt:lpstr>
      <vt:lpstr>PowerPoint Presentation</vt:lpstr>
      <vt:lpstr>Results: Infrastructure</vt:lpstr>
      <vt:lpstr>Watershed Sensitivity(Risks)</vt:lpstr>
      <vt:lpstr>PowerPoint Presentation</vt:lpstr>
      <vt:lpstr>PowerPoint Presentation</vt:lpstr>
      <vt:lpstr>PowerPoint Presentation</vt:lpstr>
      <vt:lpstr>PowerPoint Presentation</vt:lpstr>
      <vt:lpstr>PowerPoint Presentation</vt:lpstr>
      <vt:lpstr>PowerPoint Presentation</vt:lpstr>
      <vt:lpstr>Snow and Runoff Summary  for 3 sites on the Umatilla: Asotin (Left), Umatilla (Center) and NFJD (Right)</vt:lpstr>
      <vt:lpstr>PowerPoint Presentation</vt:lpstr>
      <vt:lpstr>PowerPoint Presentation</vt:lpstr>
      <vt:lpstr>Simple…Conceptual Outline of Watershed Vulnerability Assessment</vt:lpstr>
      <vt:lpstr>Case studies in Vietnam The Ministry of Natural Resources and Environment of Vietnam</vt:lpstr>
      <vt:lpstr>Case studies in Vietnam</vt:lpstr>
      <vt:lpstr>Case studies in Vietnam</vt:lpstr>
      <vt:lpstr>Work in groups</vt:lpstr>
      <vt:lpstr>What problems will occur in Bangladesh if Sea Level rises 1m?</vt:lpstr>
      <vt:lpstr>Homework Salt Invation in Bangladesh delta areas</vt:lpstr>
      <vt:lpstr>Review: Recommended Steps in Climate Vulnerability Assessment</vt:lpstr>
      <vt:lpstr>Instructor Review of Materials</vt:lpstr>
      <vt:lpstr>Recommended Reading</vt:lpstr>
      <vt:lpstr>References</vt:lpstr>
      <vt:lpstr>References</vt:lpstr>
      <vt:lpstr>References</vt:lpstr>
      <vt:lpstr>References</vt:lpstr>
      <vt:lpstr>References and Resources</vt:lpstr>
      <vt:lpstr>USAID's Climate-Resilient Ecosystems and Livelihoods (CREL) Project Winrock International  House 13/B, Road 54, Gulshan 2, Dhaka 1212 Bangladesh  Tel: +880-2-9848401   www.winrock.org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 Pham</dc:creator>
  <cp:lastModifiedBy>Kevin T. Kamp</cp:lastModifiedBy>
  <cp:revision>243</cp:revision>
  <dcterms:created xsi:type="dcterms:W3CDTF">2016-05-20T10:07:21Z</dcterms:created>
  <dcterms:modified xsi:type="dcterms:W3CDTF">2017-01-09T10:32:55Z</dcterms:modified>
</cp:coreProperties>
</file>