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257" r:id="rId2"/>
    <p:sldId id="767" r:id="rId3"/>
    <p:sldId id="924" r:id="rId4"/>
    <p:sldId id="928" r:id="rId5"/>
    <p:sldId id="816" r:id="rId6"/>
    <p:sldId id="817" r:id="rId7"/>
    <p:sldId id="818" r:id="rId8"/>
    <p:sldId id="819" r:id="rId9"/>
    <p:sldId id="820" r:id="rId10"/>
    <p:sldId id="821" r:id="rId11"/>
    <p:sldId id="822" r:id="rId12"/>
    <p:sldId id="823" r:id="rId13"/>
    <p:sldId id="824" r:id="rId14"/>
    <p:sldId id="825" r:id="rId15"/>
    <p:sldId id="826" r:id="rId16"/>
    <p:sldId id="827" r:id="rId17"/>
    <p:sldId id="828" r:id="rId18"/>
    <p:sldId id="829" r:id="rId19"/>
    <p:sldId id="830" r:id="rId20"/>
    <p:sldId id="831" r:id="rId21"/>
    <p:sldId id="833" r:id="rId22"/>
    <p:sldId id="834" r:id="rId23"/>
    <p:sldId id="835" r:id="rId24"/>
    <p:sldId id="840" r:id="rId25"/>
    <p:sldId id="929" r:id="rId26"/>
    <p:sldId id="836" r:id="rId27"/>
    <p:sldId id="837" r:id="rId28"/>
    <p:sldId id="838" r:id="rId29"/>
    <p:sldId id="839" r:id="rId30"/>
    <p:sldId id="841" r:id="rId31"/>
    <p:sldId id="842" r:id="rId32"/>
    <p:sldId id="843" r:id="rId33"/>
    <p:sldId id="844" r:id="rId34"/>
    <p:sldId id="846" r:id="rId35"/>
    <p:sldId id="847" r:id="rId36"/>
    <p:sldId id="848" r:id="rId37"/>
    <p:sldId id="849" r:id="rId38"/>
    <p:sldId id="850" r:id="rId39"/>
    <p:sldId id="851" r:id="rId40"/>
    <p:sldId id="852" r:id="rId41"/>
    <p:sldId id="853" r:id="rId42"/>
    <p:sldId id="854" r:id="rId43"/>
    <p:sldId id="855" r:id="rId44"/>
    <p:sldId id="856" r:id="rId45"/>
    <p:sldId id="857" r:id="rId46"/>
    <p:sldId id="858" r:id="rId47"/>
    <p:sldId id="859" r:id="rId48"/>
    <p:sldId id="860" r:id="rId49"/>
    <p:sldId id="861" r:id="rId50"/>
    <p:sldId id="862" r:id="rId51"/>
    <p:sldId id="863" r:id="rId52"/>
    <p:sldId id="864" r:id="rId53"/>
    <p:sldId id="931" r:id="rId54"/>
    <p:sldId id="865" r:id="rId55"/>
    <p:sldId id="866" r:id="rId56"/>
    <p:sldId id="868" r:id="rId57"/>
    <p:sldId id="869" r:id="rId58"/>
    <p:sldId id="870" r:id="rId59"/>
    <p:sldId id="872" r:id="rId60"/>
    <p:sldId id="930" r:id="rId61"/>
    <p:sldId id="873" r:id="rId62"/>
    <p:sldId id="874" r:id="rId63"/>
    <p:sldId id="875" r:id="rId64"/>
    <p:sldId id="876" r:id="rId65"/>
    <p:sldId id="877" r:id="rId66"/>
    <p:sldId id="878" r:id="rId67"/>
    <p:sldId id="879" r:id="rId68"/>
    <p:sldId id="880" r:id="rId69"/>
    <p:sldId id="881" r:id="rId70"/>
    <p:sldId id="882" r:id="rId71"/>
    <p:sldId id="927" r:id="rId72"/>
    <p:sldId id="883" r:id="rId73"/>
    <p:sldId id="885" r:id="rId74"/>
    <p:sldId id="886" r:id="rId75"/>
    <p:sldId id="888" r:id="rId76"/>
    <p:sldId id="889" r:id="rId77"/>
    <p:sldId id="890" r:id="rId78"/>
    <p:sldId id="891" r:id="rId79"/>
    <p:sldId id="892" r:id="rId80"/>
    <p:sldId id="893" r:id="rId81"/>
    <p:sldId id="894" r:id="rId82"/>
    <p:sldId id="895" r:id="rId83"/>
    <p:sldId id="896" r:id="rId84"/>
    <p:sldId id="897" r:id="rId85"/>
    <p:sldId id="898" r:id="rId86"/>
    <p:sldId id="899" r:id="rId87"/>
    <p:sldId id="900" r:id="rId88"/>
    <p:sldId id="901" r:id="rId89"/>
    <p:sldId id="902" r:id="rId90"/>
    <p:sldId id="903" r:id="rId91"/>
    <p:sldId id="904" r:id="rId92"/>
    <p:sldId id="905" r:id="rId93"/>
    <p:sldId id="906" r:id="rId94"/>
    <p:sldId id="907" r:id="rId95"/>
    <p:sldId id="908" r:id="rId96"/>
    <p:sldId id="909" r:id="rId97"/>
    <p:sldId id="910" r:id="rId98"/>
    <p:sldId id="912" r:id="rId99"/>
    <p:sldId id="913" r:id="rId100"/>
    <p:sldId id="914" r:id="rId101"/>
    <p:sldId id="915" r:id="rId102"/>
    <p:sldId id="916" r:id="rId103"/>
    <p:sldId id="917" r:id="rId104"/>
    <p:sldId id="918" r:id="rId105"/>
    <p:sldId id="922" r:id="rId106"/>
    <p:sldId id="919" r:id="rId107"/>
    <p:sldId id="920" r:id="rId108"/>
    <p:sldId id="921" r:id="rId109"/>
    <p:sldId id="925" r:id="rId110"/>
    <p:sldId id="926" r:id="rId1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60" autoAdjust="0"/>
    <p:restoredTop sz="72711" autoAdjust="0"/>
  </p:normalViewPr>
  <p:slideViewPr>
    <p:cSldViewPr snapToGrid="0">
      <p:cViewPr varScale="1">
        <p:scale>
          <a:sx n="54" d="100"/>
          <a:sy n="54" d="100"/>
        </p:scale>
        <p:origin x="1410" y="66"/>
      </p:cViewPr>
      <p:guideLst/>
    </p:cSldViewPr>
  </p:slideViewPr>
  <p:outlineViewPr>
    <p:cViewPr>
      <p:scale>
        <a:sx n="33" d="100"/>
        <a:sy n="33" d="100"/>
      </p:scale>
      <p:origin x="0" y="-48"/>
    </p:cViewPr>
  </p:outlineViewPr>
  <p:notesTextViewPr>
    <p:cViewPr>
      <p:scale>
        <a:sx n="1" d="1"/>
        <a:sy n="1" d="1"/>
      </p:scale>
      <p:origin x="0" y="0"/>
    </p:cViewPr>
  </p:notesTextViewPr>
  <p:notesViewPr>
    <p:cSldViewPr snapToGrid="0">
      <p:cViewPr varScale="1">
        <p:scale>
          <a:sx n="54" d="100"/>
          <a:sy n="54" d="100"/>
        </p:scale>
        <p:origin x="2820"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8B4E34-0737-4005-A282-A301D861A543}" type="datetimeFigureOut">
              <a:rPr lang="en-US" smtClean="0"/>
              <a:t>1/10/2017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0C63BA-FD1A-4882-8BB0-8C8D1EBA163D}" type="slidenum">
              <a:rPr lang="en-US" smtClean="0"/>
              <a:t>‹#›</a:t>
            </a:fld>
            <a:endParaRPr lang="en-US"/>
          </a:p>
        </p:txBody>
      </p:sp>
    </p:spTree>
    <p:extLst>
      <p:ext uri="{BB962C8B-B14F-4D97-AF65-F5344CB8AC3E}">
        <p14:creationId xmlns:p14="http://schemas.microsoft.com/office/powerpoint/2010/main" val="736075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globalchange.gov/what-we-do/assessment/previous-assessments/global-climate-change-impacts-in-the-us-2009"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www.nap.edu/catalog.php?record_id=12877"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http://en.wikipedia.org/wiki/National_Academies_Press"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en.wikipedia.org/wiki/Senescence"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0C63BA-FD1A-4882-8BB0-8C8D1EBA163D}" type="slidenum">
              <a:rPr lang="en-US" smtClean="0"/>
              <a:t>2</a:t>
            </a:fld>
            <a:endParaRPr lang="en-US" dirty="0"/>
          </a:p>
        </p:txBody>
      </p:sp>
    </p:spTree>
    <p:extLst>
      <p:ext uri="{BB962C8B-B14F-4D97-AF65-F5344CB8AC3E}">
        <p14:creationId xmlns:p14="http://schemas.microsoft.com/office/powerpoint/2010/main" val="3356676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150015" name="Slide Image Placeholder 180150014"/>
          <p:cNvSpPr>
            <a:spLocks noGrp="1" noRot="1" noChangeAspect="1"/>
          </p:cNvSpPr>
          <p:nvPr>
            <p:ph type="sldImg" idx="2"/>
          </p:nvPr>
        </p:nvSpPr>
        <p:spPr/>
        <p:txBody>
          <a:bodyPr/>
          <a:lstStyle/>
          <a:p>
            <a:endParaRPr/>
          </a:p>
        </p:txBody>
      </p:sp>
      <p:sp>
        <p:nvSpPr>
          <p:cNvPr id="2" name="Notes Placeholder 4294967294"/>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baseline="0" dirty="0">
                <a:latin typeface="Times New Roman"/>
                <a:ea typeface="Times New Roman"/>
                <a:cs typeface="Times New Roman"/>
                <a:sym typeface="Times New Roman"/>
              </a:rPr>
              <a:t>Reference: </a:t>
            </a:r>
            <a:r>
              <a:rPr lang="en-US" sz="1200" b="0" i="0" u="none" strike="noStrike" cap="none" baseline="0" dirty="0">
                <a:latin typeface="Times New Roman"/>
                <a:ea typeface="Times New Roman"/>
                <a:cs typeface="Times New Roman"/>
                <a:sym typeface="Times New Roman"/>
              </a:rPr>
              <a:t> </a:t>
            </a:r>
            <a:r>
              <a:rPr lang="en-US" sz="1200" b="0" i="0" u="none" strike="noStrike" cap="none" baseline="0" dirty="0" err="1">
                <a:latin typeface="Times New Roman"/>
                <a:ea typeface="Times New Roman"/>
                <a:cs typeface="Times New Roman"/>
                <a:sym typeface="Times New Roman"/>
              </a:rPr>
              <a:t>Winne</a:t>
            </a:r>
            <a:r>
              <a:rPr lang="en-US" sz="1200" b="0" i="0" u="none" strike="noStrike" cap="none" baseline="0" dirty="0">
                <a:latin typeface="Times New Roman"/>
                <a:ea typeface="Times New Roman"/>
                <a:cs typeface="Times New Roman"/>
                <a:sym typeface="Times New Roman"/>
              </a:rPr>
              <a:t>, 2010</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cap="none" baseline="0" dirty="0">
              <a:latin typeface="Times New Roman"/>
              <a:ea typeface="Times New Roman"/>
              <a:cs typeface="Times New Roman"/>
              <a:sym typeface="Times New Roman"/>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baseline="0" dirty="0">
                <a:latin typeface="Times New Roman"/>
                <a:ea typeface="Times New Roman"/>
                <a:cs typeface="Times New Roman"/>
                <a:sym typeface="Times New Roman"/>
              </a:rPr>
              <a:t>Key message:</a:t>
            </a:r>
          </a:p>
          <a:p>
            <a:r>
              <a:rPr dirty="0">
                <a:uFillTx/>
              </a:rPr>
              <a:t>Because most rice fields are flooded, they deveopment anerobic conditions (very low Oxygen) and therefore nitrogen in the soil is converted to methane by reduction. Methane is a potent greenhouse gas, more more heat absorbing than carbon dioxide. It is however not as long-lived. </a:t>
            </a:r>
          </a:p>
        </p:txBody>
      </p:sp>
    </p:spTree>
    <p:extLst>
      <p:ext uri="{BB962C8B-B14F-4D97-AF65-F5344CB8AC3E}">
        <p14:creationId xmlns:p14="http://schemas.microsoft.com/office/powerpoint/2010/main" val="182005688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C0BFBD-3EFA-4943-9035-EB69CB5A88B1}" type="slidenum">
              <a:rPr lang="en-US" smtClean="0"/>
              <a:t>105</a:t>
            </a:fld>
            <a:endParaRPr lang="en-US"/>
          </a:p>
        </p:txBody>
      </p:sp>
    </p:spTree>
    <p:extLst>
      <p:ext uri="{BB962C8B-B14F-4D97-AF65-F5344CB8AC3E}">
        <p14:creationId xmlns:p14="http://schemas.microsoft.com/office/powerpoint/2010/main" val="306242588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www.fao.org</a:t>
            </a:r>
            <a:r>
              <a:rPr lang="en-US" dirty="0"/>
              <a:t>/</a:t>
            </a:r>
            <a:r>
              <a:rPr lang="en-US" dirty="0" err="1"/>
              <a:t>docrep</a:t>
            </a:r>
            <a:r>
              <a:rPr lang="en-US" dirty="0"/>
              <a:t>/018/i3325e/i3325e.pdf</a:t>
            </a:r>
          </a:p>
        </p:txBody>
      </p:sp>
      <p:sp>
        <p:nvSpPr>
          <p:cNvPr id="4" name="Slide Number Placeholder 3"/>
          <p:cNvSpPr>
            <a:spLocks noGrp="1"/>
          </p:cNvSpPr>
          <p:nvPr>
            <p:ph type="sldNum" sz="quarter" idx="10"/>
          </p:nvPr>
        </p:nvSpPr>
        <p:spPr/>
        <p:txBody>
          <a:bodyPr/>
          <a:lstStyle/>
          <a:p>
            <a:fld id="{CFC0BFBD-3EFA-4943-9035-EB69CB5A88B1}" type="slidenum">
              <a:rPr lang="en-US" smtClean="0"/>
              <a:t>106</a:t>
            </a:fld>
            <a:endParaRPr lang="en-US"/>
          </a:p>
        </p:txBody>
      </p:sp>
    </p:spTree>
    <p:extLst>
      <p:ext uri="{BB962C8B-B14F-4D97-AF65-F5344CB8AC3E}">
        <p14:creationId xmlns:p14="http://schemas.microsoft.com/office/powerpoint/2010/main" val="146879132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Slide Image Placeholder 1"/>
          <p:cNvSpPr>
            <a:spLocks noGrp="1" noRot="1" noChangeAspect="1"/>
          </p:cNvSpPr>
          <p:nvPr>
            <p:ph type="sldImg"/>
          </p:nvPr>
        </p:nvSpPr>
        <p:spPr/>
      </p:sp>
      <p:sp>
        <p:nvSpPr>
          <p:cNvPr id="328706" name="Notes Placeholder 2"/>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uFillTx/>
              <a:cs typeface="Cordia New" pitchFamily="34" charset="-34"/>
            </a:endParaRPr>
          </a:p>
        </p:txBody>
      </p:sp>
    </p:spTree>
    <p:extLst>
      <p:ext uri="{BB962C8B-B14F-4D97-AF65-F5344CB8AC3E}">
        <p14:creationId xmlns:p14="http://schemas.microsoft.com/office/powerpoint/2010/main" val="10699262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Slide Image Placeholder 1"/>
          <p:cNvSpPr>
            <a:spLocks noGrp="1" noRot="1" noChangeAspect="1"/>
          </p:cNvSpPr>
          <p:nvPr>
            <p:ph type="sldImg"/>
          </p:nvPr>
        </p:nvSpPr>
        <p:spPr/>
      </p:sp>
      <p:sp>
        <p:nvSpPr>
          <p:cNvPr id="330754" name="Notes Placeholder 2"/>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uFillTx/>
              <a:cs typeface="Cordia New" pitchFamily="34" charset="-34"/>
            </a:endParaRPr>
          </a:p>
        </p:txBody>
      </p:sp>
    </p:spTree>
    <p:extLst>
      <p:ext uri="{BB962C8B-B14F-4D97-AF65-F5344CB8AC3E}">
        <p14:creationId xmlns:p14="http://schemas.microsoft.com/office/powerpoint/2010/main" val="3665944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a:t>
            </a:r>
            <a:r>
              <a:rPr lang="en-US" dirty="0"/>
              <a:t>: FAO  fao.org/</a:t>
            </a:r>
            <a:r>
              <a:rPr lang="en-US" dirty="0" err="1"/>
              <a:t>climatechange</a:t>
            </a:r>
            <a:endParaRPr lang="en-US" dirty="0"/>
          </a:p>
        </p:txBody>
      </p:sp>
    </p:spTree>
    <p:extLst>
      <p:ext uri="{BB962C8B-B14F-4D97-AF65-F5344CB8AC3E}">
        <p14:creationId xmlns:p14="http://schemas.microsoft.com/office/powerpoint/2010/main" val="2943391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a:t>
            </a:r>
            <a:r>
              <a:rPr lang="en-US" dirty="0"/>
              <a:t>: World Resources</a:t>
            </a:r>
            <a:r>
              <a:rPr lang="en-US" baseline="0" dirty="0"/>
              <a:t> Institute</a:t>
            </a:r>
            <a:r>
              <a:rPr lang="en-US" dirty="0"/>
              <a:t>, http://www.wri.org/sites/default/files/uploads/emissions_from_animal_products_0.jpg</a:t>
            </a:r>
          </a:p>
          <a:p>
            <a:endParaRPr lang="en-US" b="1" dirty="0"/>
          </a:p>
          <a:p>
            <a:r>
              <a:rPr lang="en-US" b="1" dirty="0"/>
              <a:t>Message:</a:t>
            </a:r>
            <a:r>
              <a:rPr lang="en-US" b="1" baseline="0" dirty="0"/>
              <a:t> </a:t>
            </a:r>
            <a:r>
              <a:rPr lang="en-US" b="0" baseline="0" dirty="0"/>
              <a:t>Where would fish fit into this?  Clearly beef is  the highest.  Fish might be on the same scale as chicken meat? </a:t>
            </a:r>
            <a:endParaRPr lang="en-US" b="1" dirty="0"/>
          </a:p>
        </p:txBody>
      </p:sp>
    </p:spTree>
    <p:extLst>
      <p:ext uri="{BB962C8B-B14F-4D97-AF65-F5344CB8AC3E}">
        <p14:creationId xmlns:p14="http://schemas.microsoft.com/office/powerpoint/2010/main" val="3503694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150015" name="Slide Image Placeholder 180150014"/>
          <p:cNvSpPr>
            <a:spLocks noGrp="1" noRot="1" noChangeAspect="1"/>
          </p:cNvSpPr>
          <p:nvPr>
            <p:ph type="sldImg" idx="2"/>
          </p:nvPr>
        </p:nvSpPr>
        <p:spPr/>
        <p:txBody>
          <a:bodyPr/>
          <a:lstStyle/>
          <a:p>
            <a:endParaRPr/>
          </a:p>
        </p:txBody>
      </p:sp>
      <p:sp>
        <p:nvSpPr>
          <p:cNvPr id="2" name="Notes Placeholder 4294967294"/>
          <p:cNvSpPr>
            <a:spLocks noGrp="1"/>
          </p:cNvSpPr>
          <p:nvPr>
            <p:ph type="body" idx="1"/>
          </p:nvPr>
        </p:nvSpPr>
        <p:spPr/>
        <p:txBody>
          <a:bodyPr/>
          <a:lstStyle/>
          <a:p>
            <a:r>
              <a:rPr lang="en-US" dirty="0">
                <a:uFillTx/>
              </a:rPr>
              <a:t>Source: </a:t>
            </a:r>
            <a:r>
              <a:rPr dirty="0">
                <a:uFillTx/>
              </a:rPr>
              <a:t>Here is how nitrogen changes forms in soils</a:t>
            </a:r>
          </a:p>
        </p:txBody>
      </p:sp>
    </p:spTree>
    <p:extLst>
      <p:ext uri="{BB962C8B-B14F-4D97-AF65-F5344CB8AC3E}">
        <p14:creationId xmlns:p14="http://schemas.microsoft.com/office/powerpoint/2010/main" val="1174881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p:sp>
      <p:sp>
        <p:nvSpPr>
          <p:cNvPr id="38914" name="Notes Placeholder 2"/>
          <p:cNvSpPr txBox="1">
            <a:spLocks noGrp="1"/>
          </p:cNvSpPr>
          <p:nvPr>
            <p:ph type="body" idx="1"/>
          </p:nvPr>
        </p:nvSpPr>
        <p:spPr bwMode="auto">
          <a:noFill/>
        </p:spPr>
        <p:txBody>
          <a:bodyPr vert="horz" wrap="square" numCol="1"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b="1" i="0" u="none" strike="noStrike" cap="none" baseline="0" dirty="0">
                <a:latin typeface="Times New Roman"/>
                <a:ea typeface="Times New Roman"/>
                <a:cs typeface="Times New Roman"/>
                <a:sym typeface="Times New Roman"/>
              </a:rPr>
              <a:t>Key message:</a:t>
            </a:r>
          </a:p>
          <a:p>
            <a:pPr lvl="1">
              <a:spcAft>
                <a:spcPts val="600"/>
              </a:spcAft>
            </a:pPr>
            <a:r>
              <a:rPr lang="en-US" dirty="0">
                <a:uFillTx/>
                <a:cs typeface="Cordia New" pitchFamily="34" charset="-34"/>
              </a:rPr>
              <a:t>Soil carbon is a very large reservoir of carbon. It is harder to study than above-ground carbon but is very important. Research about how agriculture affects soil carbon is very active now. </a:t>
            </a:r>
            <a:r>
              <a:rPr lang="en-US" dirty="0"/>
              <a:t>Positive and negative effects</a:t>
            </a:r>
          </a:p>
          <a:p>
            <a:pPr lvl="1">
              <a:spcAft>
                <a:spcPts val="600"/>
              </a:spcAft>
            </a:pPr>
            <a:r>
              <a:rPr lang="en-US" dirty="0"/>
              <a:t>Adding C (organic materials) / decreasing C (esp. tillage)</a:t>
            </a:r>
          </a:p>
          <a:p>
            <a:pPr lvl="1">
              <a:spcAft>
                <a:spcPts val="600"/>
              </a:spcAft>
            </a:pPr>
            <a:r>
              <a:rPr lang="en-US" dirty="0"/>
              <a:t>Leading to an increased GHG emission (CO2) or enhancing carbon sequestration into soil.</a:t>
            </a:r>
          </a:p>
          <a:p>
            <a:pPr eaLnBrk="1" hangingPunct="1">
              <a:spcBef>
                <a:spcPct val="0"/>
              </a:spcBef>
            </a:pPr>
            <a:r>
              <a:rPr lang="en-US" dirty="0">
                <a:uFillTx/>
                <a:cs typeface="Cordia New" pitchFamily="34" charset="-34"/>
              </a:rPr>
              <a:t> </a:t>
            </a:r>
          </a:p>
          <a:p>
            <a:pPr eaLnBrk="1" hangingPunct="1">
              <a:spcBef>
                <a:spcPct val="0"/>
              </a:spcBef>
            </a:pPr>
            <a:r>
              <a:rPr lang="en-US" dirty="0">
                <a:uFillTx/>
                <a:cs typeface="Cordia New" pitchFamily="34" charset="-34"/>
              </a:rPr>
              <a:t>Agricultural practices, such as organic fertilizer and green manuring, can be very effective in sequestering carbon and in reducing the overall impacts of agriculture on GHG emissions. </a:t>
            </a:r>
          </a:p>
          <a:p>
            <a:pPr eaLnBrk="1" hangingPunct="1">
              <a:spcBef>
                <a:spcPct val="0"/>
              </a:spcBef>
            </a:pPr>
            <a:endParaRPr lang="en-US" dirty="0">
              <a:uFillTx/>
              <a:cs typeface="Cordia New" pitchFamily="34" charset="-34"/>
            </a:endParaRPr>
          </a:p>
          <a:p>
            <a:pPr eaLnBrk="1" hangingPunct="1">
              <a:spcBef>
                <a:spcPct val="0"/>
              </a:spcBef>
            </a:pPr>
            <a:r>
              <a:rPr lang="en-US" dirty="0">
                <a:uFillTx/>
                <a:cs typeface="Cordia New" pitchFamily="34" charset="-34"/>
              </a:rPr>
              <a:t>One of the more recent promising practices is “no-till” or “conservation” agriculture.</a:t>
            </a:r>
            <a:r>
              <a:rPr lang="en-US" baseline="0" dirty="0">
                <a:uFillTx/>
                <a:cs typeface="Cordia New" pitchFamily="34" charset="-34"/>
              </a:rPr>
              <a:t>  These reduces GHG emissions by not tilling the soil.</a:t>
            </a:r>
            <a:endParaRPr lang="en-US" dirty="0">
              <a:uFillTx/>
              <a:cs typeface="Cordia New" pitchFamily="34" charset="-34"/>
            </a:endParaRPr>
          </a:p>
        </p:txBody>
      </p:sp>
    </p:spTree>
    <p:extLst>
      <p:ext uri="{BB962C8B-B14F-4D97-AF65-F5344CB8AC3E}">
        <p14:creationId xmlns:p14="http://schemas.microsoft.com/office/powerpoint/2010/main" val="2526755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b="1" dirty="0"/>
              <a:t>Reference</a:t>
            </a:r>
            <a:r>
              <a:rPr lang="en-US" dirty="0"/>
              <a:t>: US Department </a:t>
            </a:r>
            <a:r>
              <a:rPr lang="en-US" dirty="0">
                <a:cs typeface="Cordia New" pitchFamily="34" charset="-34"/>
              </a:rPr>
              <a:t>of Agriculture </a:t>
            </a:r>
          </a:p>
          <a:p>
            <a:pPr>
              <a:spcBef>
                <a:spcPct val="0"/>
              </a:spcBef>
              <a:defRPr/>
            </a:pPr>
            <a:endParaRPr lang="en-US" dirty="0">
              <a:cs typeface="Cordia New" pitchFamily="34" charset="-34"/>
            </a:endParaRPr>
          </a:p>
          <a:p>
            <a:pPr>
              <a:spcBef>
                <a:spcPct val="0"/>
              </a:spcBef>
              <a:defRPr/>
            </a:pPr>
            <a:endParaRPr lang="en-US" dirty="0">
              <a:cs typeface="Cordia New" pitchFamily="34" charset="-34"/>
            </a:endParaRPr>
          </a:p>
          <a:p>
            <a:pPr>
              <a:spcBef>
                <a:spcPct val="0"/>
              </a:spcBef>
              <a:defRPr/>
            </a:pPr>
            <a:r>
              <a:rPr lang="en-US" dirty="0">
                <a:cs typeface="Cordia New" pitchFamily="34" charset="-34"/>
              </a:rPr>
              <a:t>As you know, agricultural practices have </a:t>
            </a:r>
            <a:r>
              <a:rPr lang="en-US" dirty="0"/>
              <a:t>negative effects in decreasing carbon by increasing GHG emission but it also has positive effects from adding carbon by enhancing carbon sequestration into soil.</a:t>
            </a:r>
          </a:p>
          <a:p>
            <a:pPr>
              <a:spcBef>
                <a:spcPct val="0"/>
              </a:spcBef>
              <a:defRPr/>
            </a:pPr>
            <a:r>
              <a:rPr lang="en-US" dirty="0">
                <a:cs typeface="Cordia New" pitchFamily="34" charset="-34"/>
              </a:rPr>
              <a:t>Soil carbon is a very large reservoir of carbon.</a:t>
            </a:r>
            <a:endParaRPr lang="en-US" dirty="0"/>
          </a:p>
          <a:p>
            <a:pPr>
              <a:spcBef>
                <a:spcPct val="0"/>
              </a:spcBef>
            </a:pPr>
            <a:r>
              <a:rPr lang="en-US" dirty="0">
                <a:cs typeface="Cordia New" pitchFamily="34" charset="-34"/>
              </a:rPr>
              <a:t>Agricultural practices, such as organic fertilizer and green manuring and conservation agriculture can be very effective in sequestering carbon and in reducing the overall impacts </a:t>
            </a:r>
          </a:p>
          <a:p>
            <a:pPr>
              <a:spcBef>
                <a:spcPct val="0"/>
              </a:spcBef>
            </a:pPr>
            <a:endParaRPr lang="en-US" b="1" dirty="0">
              <a:cs typeface="Cordia New" pitchFamily="34" charset="-34"/>
            </a:endParaRPr>
          </a:p>
          <a:p>
            <a:pPr>
              <a:spcBef>
                <a:spcPct val="0"/>
              </a:spcBef>
              <a:defRPr/>
            </a:pPr>
            <a:endParaRPr lang="en-US" dirty="0">
              <a:cs typeface="Cordia New" pitchFamily="34" charset="-34"/>
            </a:endParaRPr>
          </a:p>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17</a:t>
            </a:fld>
            <a:endParaRPr lang="en-US"/>
          </a:p>
        </p:txBody>
      </p:sp>
    </p:spTree>
    <p:extLst>
      <p:ext uri="{BB962C8B-B14F-4D97-AF65-F5344CB8AC3E}">
        <p14:creationId xmlns:p14="http://schemas.microsoft.com/office/powerpoint/2010/main" val="2534971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18</a:t>
            </a:fld>
            <a:endParaRPr lang="en-US"/>
          </a:p>
        </p:txBody>
      </p:sp>
    </p:spTree>
    <p:extLst>
      <p:ext uri="{BB962C8B-B14F-4D97-AF65-F5344CB8AC3E}">
        <p14:creationId xmlns:p14="http://schemas.microsoft.com/office/powerpoint/2010/main" val="1022573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Lets go to the Potention options …….</a:t>
            </a:r>
          </a:p>
          <a:p>
            <a:r>
              <a:rPr lang="en-AU"/>
              <a:t>It should be known that mitigation is actions to reduce and replace or avoid GHG emissions and enhance carbon sinks. </a:t>
            </a:r>
            <a:endParaRPr lang="en-US"/>
          </a:p>
        </p:txBody>
      </p:sp>
      <p:sp>
        <p:nvSpPr>
          <p:cNvPr id="4" name="Slide Number Placeholder 3"/>
          <p:cNvSpPr>
            <a:spLocks noGrp="1"/>
          </p:cNvSpPr>
          <p:nvPr>
            <p:ph type="sldNum" sz="quarter" idx="10"/>
          </p:nvPr>
        </p:nvSpPr>
        <p:spPr/>
        <p:txBody>
          <a:bodyPr/>
          <a:lstStyle/>
          <a:p>
            <a:fld id="{CFC0BFBD-3EFA-4943-9035-EB69CB5A88B1}" type="slidenum">
              <a:rPr lang="en-US" smtClean="0"/>
              <a:t>19</a:t>
            </a:fld>
            <a:endParaRPr lang="en-US"/>
          </a:p>
        </p:txBody>
      </p:sp>
    </p:spTree>
    <p:extLst>
      <p:ext uri="{BB962C8B-B14F-4D97-AF65-F5344CB8AC3E}">
        <p14:creationId xmlns:p14="http://schemas.microsoft.com/office/powerpoint/2010/main" val="2723276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Slide Image Placeholder 1"/>
          <p:cNvSpPr>
            <a:spLocks noGrp="1" noRot="1" noChangeAspect="1" noTextEdit="1"/>
          </p:cNvSpPr>
          <p:nvPr>
            <p:ph type="sldImg"/>
          </p:nvPr>
        </p:nvSpPr>
        <p:spPr/>
      </p:sp>
      <p:sp>
        <p:nvSpPr>
          <p:cNvPr id="263170" name="Notes Placeholder 2"/>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uFillTx/>
              <a:cs typeface="Cordia New" pitchFamily="34" charset="-34"/>
            </a:endParaRPr>
          </a:p>
        </p:txBody>
      </p:sp>
    </p:spTree>
    <p:extLst>
      <p:ext uri="{BB962C8B-B14F-4D97-AF65-F5344CB8AC3E}">
        <p14:creationId xmlns:p14="http://schemas.microsoft.com/office/powerpoint/2010/main" val="3682295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150015" name="Slide Image Placeholder 180150014"/>
          <p:cNvSpPr>
            <a:spLocks noGrp="1" noRot="1" noChangeAspect="1"/>
          </p:cNvSpPr>
          <p:nvPr>
            <p:ph type="sldImg" idx="2"/>
          </p:nvPr>
        </p:nvSpPr>
        <p:spPr/>
        <p:txBody>
          <a:bodyPr/>
          <a:lstStyle/>
          <a:p>
            <a:endParaRPr/>
          </a:p>
        </p:txBody>
      </p:sp>
      <p:sp>
        <p:nvSpPr>
          <p:cNvPr id="2" name="Notes Placeholder 4294967294"/>
          <p:cNvSpPr>
            <a:spLocks noGrp="1"/>
          </p:cNvSpPr>
          <p:nvPr>
            <p:ph type="body" idx="1"/>
          </p:nvPr>
        </p:nvSpPr>
        <p:spPr/>
        <p:txBody>
          <a:bodyPr/>
          <a:lstStyle/>
          <a:p>
            <a:r>
              <a:rPr dirty="0">
                <a:uFillTx/>
              </a:rPr>
              <a:t>Soil carbon can be restored through well-developed practices.</a:t>
            </a:r>
          </a:p>
        </p:txBody>
      </p:sp>
    </p:spTree>
    <p:extLst>
      <p:ext uri="{BB962C8B-B14F-4D97-AF65-F5344CB8AC3E}">
        <p14:creationId xmlns:p14="http://schemas.microsoft.com/office/powerpoint/2010/main" val="797963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A9EFE7C-57AF-45CC-AF53-591D05E6A11B}" type="slidenum">
              <a:rPr lang="en-US" altLang="en-US" smtClean="0"/>
              <a:pPr fontAlgn="base">
                <a:spcBef>
                  <a:spcPct val="0"/>
                </a:spcBef>
                <a:spcAft>
                  <a:spcPct val="0"/>
                </a:spcAft>
              </a:pPr>
              <a:t>4</a:t>
            </a:fld>
            <a:endParaRPr lang="en-US" altLang="en-US"/>
          </a:p>
        </p:txBody>
      </p:sp>
    </p:spTree>
    <p:extLst>
      <p:ext uri="{BB962C8B-B14F-4D97-AF65-F5344CB8AC3E}">
        <p14:creationId xmlns:p14="http://schemas.microsoft.com/office/powerpoint/2010/main" val="2523681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150015" name="Slide Image Placeholder 180150014"/>
          <p:cNvSpPr>
            <a:spLocks noGrp="1" noRot="1" noChangeAspect="1"/>
          </p:cNvSpPr>
          <p:nvPr>
            <p:ph type="sldImg" idx="2"/>
          </p:nvPr>
        </p:nvSpPr>
        <p:spPr/>
        <p:txBody>
          <a:bodyPr/>
          <a:lstStyle/>
          <a:p>
            <a:endParaRPr/>
          </a:p>
        </p:txBody>
      </p:sp>
      <p:sp>
        <p:nvSpPr>
          <p:cNvPr id="2" name="Notes Placeholder 4294967294"/>
          <p:cNvSpPr>
            <a:spLocks noGrp="1"/>
          </p:cNvSpPr>
          <p:nvPr>
            <p:ph type="body" idx="1"/>
          </p:nvPr>
        </p:nvSpPr>
        <p:spPr/>
        <p:txBody>
          <a:bodyPr/>
          <a:lstStyle/>
          <a:p>
            <a:r>
              <a:rPr>
                <a:uFillTx/>
              </a:rPr>
              <a:t>Some Ag pratices that are helfpul in limiting GHG emissions</a:t>
            </a:r>
            <a:r>
              <a:rPr lang="en-AU"/>
              <a:t>, e.g . fertilizer application and reduce or prohibit crop residues burning</a:t>
            </a:r>
            <a:endParaRPr>
              <a:uFillTx/>
            </a:endParaRPr>
          </a:p>
        </p:txBody>
      </p:sp>
    </p:spTree>
    <p:extLst>
      <p:ext uri="{BB962C8B-B14F-4D97-AF65-F5344CB8AC3E}">
        <p14:creationId xmlns:p14="http://schemas.microsoft.com/office/powerpoint/2010/main" val="995940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150015" name="Slide Image Placeholder 180150014"/>
          <p:cNvSpPr>
            <a:spLocks noGrp="1" noRot="1" noChangeAspect="1"/>
          </p:cNvSpPr>
          <p:nvPr>
            <p:ph type="sldImg" idx="2"/>
          </p:nvPr>
        </p:nvSpPr>
        <p:spPr/>
        <p:txBody>
          <a:bodyPr/>
          <a:lstStyle/>
          <a:p>
            <a:endParaRPr/>
          </a:p>
        </p:txBody>
      </p:sp>
      <p:sp>
        <p:nvSpPr>
          <p:cNvPr id="2" name="Notes Placeholder 4294967294"/>
          <p:cNvSpPr>
            <a:spLocks noGrp="1"/>
          </p:cNvSpPr>
          <p:nvPr>
            <p:ph type="body" idx="1"/>
          </p:nvPr>
        </p:nvSpPr>
        <p:spPr/>
        <p:txBody>
          <a:bodyPr/>
          <a:lstStyle/>
          <a:p>
            <a:pPr lvl="1">
              <a:lnSpc>
                <a:spcPct val="130000"/>
              </a:lnSpc>
              <a:spcAft>
                <a:spcPts val="600"/>
              </a:spcAft>
            </a:pPr>
            <a:r>
              <a:rPr>
                <a:uFillTx/>
              </a:rPr>
              <a:t>Some practices to mitigate in paddy rice culture</a:t>
            </a:r>
            <a:r>
              <a:rPr lang="en-AU"/>
              <a:t>: water management, fertilizer application, breeding of rice varieties.</a:t>
            </a:r>
            <a:endParaRPr/>
          </a:p>
        </p:txBody>
      </p:sp>
    </p:spTree>
    <p:extLst>
      <p:ext uri="{BB962C8B-B14F-4D97-AF65-F5344CB8AC3E}">
        <p14:creationId xmlns:p14="http://schemas.microsoft.com/office/powerpoint/2010/main" val="2914301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150015" name="Slide Image Placeholder 180150014"/>
          <p:cNvSpPr>
            <a:spLocks noGrp="1" noRot="1" noChangeAspect="1"/>
          </p:cNvSpPr>
          <p:nvPr>
            <p:ph type="sldImg" idx="2"/>
          </p:nvPr>
        </p:nvSpPr>
        <p:spPr/>
        <p:txBody>
          <a:bodyPr/>
          <a:lstStyle/>
          <a:p>
            <a:endParaRPr/>
          </a:p>
        </p:txBody>
      </p:sp>
      <p:sp>
        <p:nvSpPr>
          <p:cNvPr id="2" name="Notes Placeholder 4294967294"/>
          <p:cNvSpPr>
            <a:spLocks noGrp="1"/>
          </p:cNvSpPr>
          <p:nvPr>
            <p:ph type="body" idx="1"/>
          </p:nvPr>
        </p:nvSpPr>
        <p:spPr/>
        <p:txBody>
          <a:bodyPr/>
          <a:lstStyle/>
          <a:p>
            <a:r>
              <a:rPr lang="en-US" dirty="0">
                <a:uFillTx/>
              </a:rPr>
              <a:t>Reference: IRRI </a:t>
            </a:r>
          </a:p>
          <a:p>
            <a:endParaRPr lang="en-US" dirty="0">
              <a:uFillTx/>
            </a:endParaRPr>
          </a:p>
          <a:p>
            <a:r>
              <a:rPr dirty="0">
                <a:uFillTx/>
              </a:rPr>
              <a:t>Aerobic rice is an excellent solution to reducing methane emissions, and has beenfits for productivity and water conservation as well. </a:t>
            </a:r>
          </a:p>
        </p:txBody>
      </p:sp>
    </p:spTree>
    <p:extLst>
      <p:ext uri="{BB962C8B-B14F-4D97-AF65-F5344CB8AC3E}">
        <p14:creationId xmlns:p14="http://schemas.microsoft.com/office/powerpoint/2010/main" val="4137907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a:t>
            </a:r>
            <a:r>
              <a:rPr lang="en-US" dirty="0"/>
              <a:t>:  FAO 2006. https://www.google.com/search?q=conservation+agriculture+GHG&amp;hl=en&amp;gl=us&amp;authuser=0&amp;tbm=isch&amp;source=lnms&amp;sa=X&amp;ved=0ahUKEwiN66LK5aXRAhWIqY8KHVrgBOcQ_AUICSgC&amp;biw=1438&amp;bih=631&amp;dpr=1#q=conservation+agriculture+GHG&amp;gl=us&amp;hl=en&amp;authuser=0&amp;tbm=isch&amp;tbs=rimg:Cck37b2o6YcIIjh5sCsqd5Gw0wpY6GzbQu3aBj_1D4sobZRhgfi320UPv8nx0bZQq6caEuVFrOPi1iDzo-TVq3021QSoSCXmwKyp3kbDTET_10KJgDcKtwKhIJCljobNtC7doRTL5ypJb-n0wqEgkGP8PiyhtlGBFxOTdf0ovJ_1CoSCWB-LfbRQ-_1yEYjYXqBwwMmXKhIJfHRtlCrpxoQRTykC51EjgHEqEgm5UWs4-LWIPBHfBf9jmSe8nCoSCej5NWrfTbVBEe-YLzZ2aQcq&amp;imgrc=CljobNtC7drVrM%3A</a:t>
            </a:r>
          </a:p>
          <a:p>
            <a:endParaRPr lang="en-SG" dirty="0"/>
          </a:p>
        </p:txBody>
      </p:sp>
      <p:sp>
        <p:nvSpPr>
          <p:cNvPr id="4" name="Slide Number Placeholder 3"/>
          <p:cNvSpPr>
            <a:spLocks noGrp="1"/>
          </p:cNvSpPr>
          <p:nvPr>
            <p:ph type="sldNum" sz="quarter" idx="10"/>
          </p:nvPr>
        </p:nvSpPr>
        <p:spPr/>
        <p:txBody>
          <a:bodyPr/>
          <a:lstStyle/>
          <a:p>
            <a:fld id="{910C63BA-FD1A-4882-8BB0-8C8D1EBA163D}" type="slidenum">
              <a:rPr lang="en-US" smtClean="0"/>
              <a:t>25</a:t>
            </a:fld>
            <a:endParaRPr lang="en-US"/>
          </a:p>
        </p:txBody>
      </p:sp>
    </p:spTree>
    <p:extLst>
      <p:ext uri="{BB962C8B-B14F-4D97-AF65-F5344CB8AC3E}">
        <p14:creationId xmlns:p14="http://schemas.microsoft.com/office/powerpoint/2010/main" val="3681229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150015" name="Slide Image Placeholder 180150014"/>
          <p:cNvSpPr>
            <a:spLocks noGrp="1" noRot="1" noChangeAspect="1"/>
          </p:cNvSpPr>
          <p:nvPr>
            <p:ph type="sldImg" idx="2"/>
          </p:nvPr>
        </p:nvSpPr>
        <p:spPr/>
        <p:txBody>
          <a:bodyPr/>
          <a:lstStyle/>
          <a:p>
            <a:endParaRPr/>
          </a:p>
        </p:txBody>
      </p:sp>
      <p:sp>
        <p:nvSpPr>
          <p:cNvPr id="2" name="Notes Placeholder 4294967294"/>
          <p:cNvSpPr>
            <a:spLocks noGrp="1"/>
          </p:cNvSpPr>
          <p:nvPr>
            <p:ph type="body" idx="1"/>
          </p:nvPr>
        </p:nvSpPr>
        <p:spPr/>
        <p:txBody>
          <a:bodyPr/>
          <a:lstStyle/>
          <a:p>
            <a:r>
              <a:rPr>
                <a:uFillTx/>
              </a:rPr>
              <a:t>More practices that are helfpul</a:t>
            </a:r>
          </a:p>
        </p:txBody>
      </p:sp>
    </p:spTree>
    <p:extLst>
      <p:ext uri="{BB962C8B-B14F-4D97-AF65-F5344CB8AC3E}">
        <p14:creationId xmlns:p14="http://schemas.microsoft.com/office/powerpoint/2010/main" val="3840347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150015" name="Slide Image Placeholder 180150014"/>
          <p:cNvSpPr>
            <a:spLocks noGrp="1" noRot="1" noChangeAspect="1"/>
          </p:cNvSpPr>
          <p:nvPr>
            <p:ph type="sldImg" idx="2"/>
          </p:nvPr>
        </p:nvSpPr>
        <p:spPr/>
        <p:txBody>
          <a:bodyPr/>
          <a:lstStyle/>
          <a:p>
            <a:endParaRPr/>
          </a:p>
        </p:txBody>
      </p:sp>
      <p:sp>
        <p:nvSpPr>
          <p:cNvPr id="2" name="Notes Placeholder 4294967294"/>
          <p:cNvSpPr>
            <a:spLocks noGrp="1"/>
          </p:cNvSpPr>
          <p:nvPr>
            <p:ph type="body" idx="1"/>
          </p:nvPr>
        </p:nvSpPr>
        <p:spPr/>
        <p:txBody>
          <a:bodyPr/>
          <a:lstStyle/>
          <a:p>
            <a:r>
              <a:rPr lang="en-US" b="1" dirty="0"/>
              <a:t>Reference</a:t>
            </a:r>
            <a:r>
              <a:rPr lang="en-US" dirty="0"/>
              <a:t>:  </a:t>
            </a:r>
            <a:r>
              <a:rPr lang="en-US" dirty="0">
                <a:cs typeface="Angsana New" charset="-34"/>
              </a:rPr>
              <a:t>TOWPRAYOON, S.; SMAKGAHN, K. &amp; POONKAEW, S. Mitigation of methane and nitrous oxide emissions from drained irrigated rice </a:t>
            </a:r>
            <a:r>
              <a:rPr lang="en-US" dirty="0" err="1">
                <a:cs typeface="Angsana New" charset="-34"/>
              </a:rPr>
              <a:t>ûelds</a:t>
            </a:r>
            <a:r>
              <a:rPr lang="en-US" dirty="0">
                <a:cs typeface="Angsana New" charset="-34"/>
              </a:rPr>
              <a:t>. Chemosphere, 59:1547-1556, 2005.</a:t>
            </a:r>
            <a:endParaRPr lang="th-TH" dirty="0">
              <a:cs typeface="Angsana New" charset="-34"/>
            </a:endParaRPr>
          </a:p>
          <a:p>
            <a:endParaRPr lang="en-US" dirty="0"/>
          </a:p>
          <a:p>
            <a:endParaRPr lang="en-US" dirty="0"/>
          </a:p>
          <a:p>
            <a:r>
              <a:rPr dirty="0">
                <a:uFillTx/>
              </a:rPr>
              <a:t>Data to show effect of water management on emissions of methane</a:t>
            </a:r>
          </a:p>
        </p:txBody>
      </p:sp>
    </p:spTree>
    <p:extLst>
      <p:ext uri="{BB962C8B-B14F-4D97-AF65-F5344CB8AC3E}">
        <p14:creationId xmlns:p14="http://schemas.microsoft.com/office/powerpoint/2010/main" val="3305166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150015" name="Slide Image Placeholder 180150014"/>
          <p:cNvSpPr>
            <a:spLocks noGrp="1" noRot="1" noChangeAspect="1"/>
          </p:cNvSpPr>
          <p:nvPr>
            <p:ph type="sldImg" idx="2"/>
          </p:nvPr>
        </p:nvSpPr>
        <p:spPr/>
        <p:txBody>
          <a:bodyPr/>
          <a:lstStyle/>
          <a:p>
            <a:endParaRPr/>
          </a:p>
        </p:txBody>
      </p:sp>
      <p:sp>
        <p:nvSpPr>
          <p:cNvPr id="2" name="Notes Placeholder 4294967294"/>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uFillTx/>
              </a:rPr>
              <a:t>Reference</a:t>
            </a:r>
            <a:r>
              <a:rPr lang="en-US" dirty="0">
                <a:uFillTx/>
              </a:rPr>
              <a:t>:</a:t>
            </a:r>
            <a:r>
              <a:rPr lang="en-US" baseline="0" dirty="0">
                <a:uFillTx/>
              </a:rPr>
              <a:t>  </a:t>
            </a:r>
            <a:r>
              <a:rPr lang="en-US" sz="1200" kern="1200" dirty="0">
                <a:solidFill>
                  <a:schemeClr val="tx1"/>
                </a:solidFill>
                <a:latin typeface="+mn-lt"/>
                <a:ea typeface="+mn-ea"/>
                <a:cs typeface="+mn-cs"/>
              </a:rPr>
              <a:t>TOWPRAYOON, S.; SMAKGAHN, K. &amp; POONKAEW, S. Mitigation of methane and nitrous oxide emissions from drained irrigated rice </a:t>
            </a:r>
            <a:r>
              <a:rPr lang="en-US" sz="1200" kern="1200" dirty="0" err="1">
                <a:solidFill>
                  <a:schemeClr val="tx1"/>
                </a:solidFill>
                <a:latin typeface="+mn-lt"/>
                <a:ea typeface="+mn-ea"/>
                <a:cs typeface="+mn-cs"/>
              </a:rPr>
              <a:t>ûelds</a:t>
            </a:r>
            <a:r>
              <a:rPr lang="en-US" sz="1200" kern="1200" dirty="0">
                <a:solidFill>
                  <a:schemeClr val="tx1"/>
                </a:solidFill>
                <a:latin typeface="+mn-lt"/>
                <a:ea typeface="+mn-ea"/>
                <a:cs typeface="+mn-cs"/>
              </a:rPr>
              <a:t>. Chemosphere, 59:1547-1556, 2005.</a:t>
            </a:r>
            <a:endParaRPr lang="en-US" dirty="0">
              <a:uFillTx/>
            </a:endParaRPr>
          </a:p>
          <a:p>
            <a:endParaRPr lang="en-US" dirty="0">
              <a:uFillTx/>
            </a:endParaRPr>
          </a:p>
          <a:p>
            <a:r>
              <a:rPr dirty="0">
                <a:uFillTx/>
              </a:rPr>
              <a:t>How drainage affects denitrificaiton</a:t>
            </a:r>
          </a:p>
        </p:txBody>
      </p:sp>
    </p:spTree>
    <p:extLst>
      <p:ext uri="{BB962C8B-B14F-4D97-AF65-F5344CB8AC3E}">
        <p14:creationId xmlns:p14="http://schemas.microsoft.com/office/powerpoint/2010/main" val="3018158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150015" name="Slide Image Placeholder 180150014"/>
          <p:cNvSpPr>
            <a:spLocks noGrp="1" noRot="1" noChangeAspect="1"/>
          </p:cNvSpPr>
          <p:nvPr>
            <p:ph type="sldImg" idx="2"/>
          </p:nvPr>
        </p:nvSpPr>
        <p:spPr/>
        <p:txBody>
          <a:bodyPr/>
          <a:lstStyle/>
          <a:p>
            <a:endParaRPr/>
          </a:p>
        </p:txBody>
      </p:sp>
      <p:sp>
        <p:nvSpPr>
          <p:cNvPr id="2" name="Notes Placeholder 4294967294"/>
          <p:cNvSpPr>
            <a:spLocks noGrp="1"/>
          </p:cNvSpPr>
          <p:nvPr>
            <p:ph type="body" idx="1"/>
          </p:nvPr>
        </p:nvSpPr>
        <p:spPr/>
        <p:txBody>
          <a:bodyPr/>
          <a:lstStyle/>
          <a:p>
            <a:r>
              <a:rPr>
                <a:uFillTx/>
              </a:rPr>
              <a:t>Practices that improve retention of carbon in soils. </a:t>
            </a:r>
          </a:p>
        </p:txBody>
      </p:sp>
    </p:spTree>
    <p:extLst>
      <p:ext uri="{BB962C8B-B14F-4D97-AF65-F5344CB8AC3E}">
        <p14:creationId xmlns:p14="http://schemas.microsoft.com/office/powerpoint/2010/main" val="1920365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150015" name="Slide Image Placeholder 180150014"/>
          <p:cNvSpPr>
            <a:spLocks noGrp="1" noRot="1" noChangeAspect="1"/>
          </p:cNvSpPr>
          <p:nvPr>
            <p:ph type="sldImg" idx="2"/>
          </p:nvPr>
        </p:nvSpPr>
        <p:spPr/>
        <p:txBody>
          <a:bodyPr/>
          <a:lstStyle/>
          <a:p>
            <a:endParaRPr/>
          </a:p>
        </p:txBody>
      </p:sp>
      <p:sp>
        <p:nvSpPr>
          <p:cNvPr id="2" name="Notes Placeholder 4294967294"/>
          <p:cNvSpPr>
            <a:spLocks noGrp="1"/>
          </p:cNvSpPr>
          <p:nvPr>
            <p:ph type="body" idx="1"/>
          </p:nvPr>
        </p:nvSpPr>
        <p:spPr/>
        <p:txBody>
          <a:bodyPr/>
          <a:lstStyle/>
          <a:p>
            <a:r>
              <a:rPr lang="en-US" b="1" dirty="0">
                <a:uFillTx/>
              </a:rPr>
              <a:t>Reference</a:t>
            </a:r>
            <a:r>
              <a:rPr lang="en-US" dirty="0">
                <a:uFillTx/>
              </a:rPr>
              <a:t>:</a:t>
            </a:r>
            <a:r>
              <a:rPr lang="en-US" baseline="0" dirty="0">
                <a:uFillTx/>
              </a:rPr>
              <a:t>  </a:t>
            </a:r>
            <a:r>
              <a:rPr lang="en-US" sz="1200" dirty="0">
                <a:solidFill>
                  <a:schemeClr val="tx1"/>
                </a:solidFill>
                <a:uFillTx/>
                <a:cs typeface="Angsana New" charset="-34"/>
              </a:rPr>
              <a:t>Organic  Resource Management and Agricultural Technologies</a:t>
            </a:r>
            <a:r>
              <a:rPr lang="th-TH" sz="1200" dirty="0">
                <a:solidFill>
                  <a:schemeClr val="tx1"/>
                </a:solidFill>
                <a:uFillTx/>
                <a:cs typeface="Angsana New" charset="-34"/>
              </a:rPr>
              <a:t> </a:t>
            </a:r>
            <a:r>
              <a:rPr lang="en-US" sz="1200" dirty="0">
                <a:solidFill>
                  <a:schemeClr val="tx1"/>
                </a:solidFill>
                <a:uFillTx/>
                <a:cs typeface="Angsana New" charset="-34"/>
              </a:rPr>
              <a:t>(FORMAT)</a:t>
            </a:r>
          </a:p>
          <a:p>
            <a:endParaRPr lang="en-US" sz="1200" dirty="0">
              <a:solidFill>
                <a:schemeClr val="tx1"/>
              </a:solidFill>
              <a:uFillTx/>
              <a:cs typeface="Angsana New" charset="-34"/>
            </a:endParaRPr>
          </a:p>
          <a:p>
            <a:r>
              <a:rPr dirty="0">
                <a:uFillTx/>
              </a:rPr>
              <a:t>Soil carbon can be restored through well-developed practices.</a:t>
            </a:r>
          </a:p>
        </p:txBody>
      </p:sp>
    </p:spTree>
    <p:extLst>
      <p:ext uri="{BB962C8B-B14F-4D97-AF65-F5344CB8AC3E}">
        <p14:creationId xmlns:p14="http://schemas.microsoft.com/office/powerpoint/2010/main" val="808270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hape 84"/>
          <p:cNvSpPr txBox="1">
            <a:spLocks noGrp="1"/>
          </p:cNvSpPr>
          <p:nvPr>
            <p:ph type="body" idx="1"/>
          </p:nvPr>
        </p:nvSpPr>
        <p:spPr bwMode="auto">
          <a:xfrm>
            <a:off x="685800" y="6169967"/>
            <a:ext cx="5486400" cy="461665"/>
          </a:xfrm>
          <a:noFill/>
        </p:spPr>
        <p:txBody>
          <a:bodyPr vert="horz" wrap="square" numCol="1" anchor="ctr" compatLnSpc="1">
            <a:prstTxWarp prst="textNoShape">
              <a:avLst/>
            </a:prstTxWarp>
            <a:spAutoFit/>
          </a:bodyPr>
          <a:lstStyle/>
          <a:p>
            <a:pPr>
              <a:spcBef>
                <a:spcPct val="0"/>
              </a:spcBef>
            </a:pPr>
            <a:r>
              <a:rPr lang="en-AU" dirty="0"/>
              <a:t>Work in pairs, if yes, provide at least one GHG contributor of agriculture sector in your local area.</a:t>
            </a:r>
            <a:endParaRPr lang="th-TH" dirty="0"/>
          </a:p>
        </p:txBody>
      </p:sp>
      <p:sp>
        <p:nvSpPr>
          <p:cNvPr id="41986" name="Shape 85"/>
          <p:cNvSpPr>
            <a:spLocks noGrp="1" noRot="1" noChangeAspect="1" noTextEdit="1"/>
          </p:cNvSpPr>
          <p:nvPr>
            <p:ph type="sldImg" idx="2"/>
          </p:nvPr>
        </p:nvSpPr>
        <p:spPr/>
      </p:sp>
    </p:spTree>
    <p:extLst>
      <p:ext uri="{BB962C8B-B14F-4D97-AF65-F5344CB8AC3E}">
        <p14:creationId xmlns:p14="http://schemas.microsoft.com/office/powerpoint/2010/main" val="4115245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hape 115"/>
          <p:cNvSpPr>
            <a:spLocks noGrp="1" noRot="1" noChangeAspect="1"/>
          </p:cNvSpPr>
          <p:nvPr>
            <p:ph type="sldImg" idx="2"/>
          </p:nvPr>
        </p:nvSpPr>
        <p:spPr/>
      </p:sp>
      <p:sp>
        <p:nvSpPr>
          <p:cNvPr id="20482" name="Shape 116"/>
          <p:cNvSpPr txBox="1">
            <a:spLocks noGrp="1"/>
          </p:cNvSpPr>
          <p:nvPr>
            <p:ph type="body" idx="1"/>
          </p:nvPr>
        </p:nvSpPr>
        <p:spPr bwMode="auto">
          <a:noFill/>
        </p:spPr>
        <p:txBody>
          <a:bodyPr vert="horz" wrap="square" numCol="1"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b="1" i="0" u="none" strike="noStrike" cap="none" baseline="0" dirty="0">
                <a:latin typeface="Times New Roman"/>
                <a:ea typeface="Times New Roman"/>
                <a:cs typeface="Times New Roman"/>
                <a:sym typeface="Times New Roman"/>
              </a:rPr>
              <a:t>Key message:</a:t>
            </a:r>
          </a:p>
          <a:p>
            <a:pPr eaLnBrk="1" hangingPunct="1">
              <a:spcBef>
                <a:spcPct val="0"/>
              </a:spcBef>
            </a:pPr>
            <a:r>
              <a:rPr lang="th-TH" dirty="0">
                <a:uFillTx/>
              </a:rPr>
              <a:t>Note to instructor. This unit includes a section on the  influence of agriculture on greenhouse gas emissions. This is a separate but related topic. You may wish to omit this topic or a</a:t>
            </a:r>
          </a:p>
          <a:p>
            <a:pPr eaLnBrk="1" hangingPunct="1">
              <a:spcBef>
                <a:spcPct val="0"/>
              </a:spcBef>
            </a:pPr>
            <a:r>
              <a:rPr lang="th-TH" dirty="0">
                <a:uFillTx/>
              </a:rPr>
              <a:t>pair it with other topics, based on how you elect to structure your course. </a:t>
            </a:r>
          </a:p>
        </p:txBody>
      </p:sp>
    </p:spTree>
    <p:extLst>
      <p:ext uri="{BB962C8B-B14F-4D97-AF65-F5344CB8AC3E}">
        <p14:creationId xmlns:p14="http://schemas.microsoft.com/office/powerpoint/2010/main" val="3133543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Rot="1" noChangeAspect="1" noTextEdit="1"/>
          </p:cNvSpPr>
          <p:nvPr>
            <p:ph type="sldImg"/>
          </p:nvPr>
        </p:nvSpPr>
        <p:spPr/>
      </p:sp>
      <p:sp>
        <p:nvSpPr>
          <p:cNvPr id="378883" name="Text Box 3"/>
          <p:cNvSpPr txBox="1">
            <a:spLocks noGrp="1"/>
          </p:cNvSpPr>
          <p:nvPr>
            <p:ph type="body" idx="1"/>
          </p:nvPr>
        </p:nvSpPr>
        <p:spPr bwMode="auto">
          <a:noFill/>
        </p:spPr>
        <p:txBody>
          <a:bodyPr vert="horz" wrap="square" numCol="1" compatLnSpc="1">
            <a:prstTxWarp prst="textNoShape">
              <a:avLst/>
            </a:prstTxWarp>
          </a:bodyPr>
          <a:lstStyle/>
          <a:p>
            <a:r>
              <a:rPr lang="en-AU">
                <a:latin typeface="Arial" charset="0"/>
              </a:rPr>
              <a:t>I’d like to turn now </a:t>
            </a:r>
            <a:r>
              <a:rPr lang="en-US">
                <a:cs typeface="Cordia New" pitchFamily="34" charset="-34"/>
              </a:rPr>
              <a:t>From the above figure, we will see that agricultural land area in the developing country regions tends to increase from 1960-2000.  But the opposite trend was generally observed for agricultural land area for the </a:t>
            </a:r>
            <a:r>
              <a:rPr lang="en-AU">
                <a:latin typeface="Arial" charset="0"/>
              </a:rPr>
              <a:t>food security and climate change </a:t>
            </a:r>
            <a:r>
              <a:rPr lang="en-US">
                <a:cs typeface="Cordia New" pitchFamily="34" charset="-34"/>
              </a:rPr>
              <a:t>developed country regions.</a:t>
            </a:r>
            <a:endParaRPr lang="th-TH" sz="1200">
              <a:uFillTx/>
            </a:endParaRPr>
          </a:p>
        </p:txBody>
      </p:sp>
    </p:spTree>
    <p:extLst>
      <p:ext uri="{BB962C8B-B14F-4D97-AF65-F5344CB8AC3E}">
        <p14:creationId xmlns:p14="http://schemas.microsoft.com/office/powerpoint/2010/main" val="7522407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Note: This same assignment occurs in the Food Security Topic.</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Questions:</a:t>
            </a:r>
          </a:p>
          <a:p>
            <a:pPr marL="120650" marR="0" indent="0" algn="l" defTabSz="457200" rtl="0" eaLnBrk="1" fontAlgn="auto" latinLnBrk="0" hangingPunct="1">
              <a:lnSpc>
                <a:spcPct val="100000"/>
              </a:lnSpc>
              <a:spcBef>
                <a:spcPts val="0"/>
              </a:spcBef>
              <a:spcAft>
                <a:spcPts val="0"/>
              </a:spcAft>
              <a:buClrTx/>
              <a:buSzTx/>
              <a:buFont typeface="+mj-lt"/>
              <a:buNone/>
              <a:tabLst/>
              <a:defRPr/>
            </a:pPr>
            <a:r>
              <a:rPr lang="en-US" dirty="0"/>
              <a:t>World Bank. 2012. Turn Down the Heat: Why a 4°C Warmer World Must Be Avoided. Washington, DC. © World Bank. https://</a:t>
            </a:r>
            <a:r>
              <a:rPr lang="en-US" dirty="0" err="1"/>
              <a:t>openknowledge.worldbank.org</a:t>
            </a:r>
            <a:r>
              <a:rPr lang="en-US" dirty="0"/>
              <a:t>/handle/10986/11860</a:t>
            </a:r>
          </a:p>
          <a:p>
            <a:pPr marL="120650" indent="0">
              <a:buClrTx/>
              <a:buFont typeface="+mj-lt"/>
              <a:buNone/>
            </a:pPr>
            <a:endParaRPr lang="en-US" sz="1200" dirty="0">
              <a:solidFill>
                <a:schemeClr val="tx1"/>
              </a:solidFill>
            </a:endParaRPr>
          </a:p>
          <a:p>
            <a:pPr marL="457200" lvl="0" indent="-457200">
              <a:buFont typeface="+mj-lt"/>
              <a:buAutoNum type="arabicPeriod"/>
            </a:pPr>
            <a:r>
              <a:rPr lang="en-US" sz="1200" dirty="0">
                <a:solidFill>
                  <a:schemeClr val="tx1"/>
                </a:solidFill>
              </a:rPr>
              <a:t> </a:t>
            </a:r>
            <a:r>
              <a:rPr lang="en-US" sz="1200" dirty="0"/>
              <a:t>By the end of the 21rst century, how does projected sea level rise along the</a:t>
            </a:r>
            <a:r>
              <a:rPr lang="en" sz="1200" dirty="0"/>
              <a:t> South Asian coastline compare to the global mean sea level rise?</a:t>
            </a:r>
          </a:p>
          <a:p>
            <a:pPr marL="457200" lvl="0" indent="-457200">
              <a:buFont typeface="+mj-lt"/>
              <a:buAutoNum type="arabicPeriod"/>
            </a:pPr>
            <a:r>
              <a:rPr lang="en" sz="1200" dirty="0"/>
              <a:t>What are the projections for sea level rise in a 2°C world versus a 4°C world? </a:t>
            </a:r>
            <a:endParaRPr lang="en-US" sz="1200" dirty="0"/>
          </a:p>
          <a:p>
            <a:pPr marL="457200" lvl="0" indent="-457200">
              <a:buFont typeface="+mj-lt"/>
              <a:buAutoNum type="arabicPeriod"/>
            </a:pPr>
            <a:r>
              <a:rPr lang="en-US" sz="1200" dirty="0"/>
              <a:t>What is land subsidence?  What are some of its causes?  Why is it particularly important  at river deltas?</a:t>
            </a:r>
          </a:p>
          <a:p>
            <a:pPr marL="457200" lvl="0" indent="-457200">
              <a:buFont typeface="+mj-lt"/>
              <a:buAutoNum type="arabicPeriod"/>
            </a:pPr>
            <a:r>
              <a:rPr lang="en-US" sz="1200" dirty="0"/>
              <a:t>Both agriculture and aquaculture  in South Asia are concentrated along river deltas.  This makes them particularly vulnerable to  sea level rise and land subsidence.  Can you think of an example of how coastal agriculture in your region has already been impacted by climate change and what steps are being taken to mitigate this risk?</a:t>
            </a:r>
          </a:p>
          <a:p>
            <a:pPr marL="457200" lvl="0" indent="-457200">
              <a:buFont typeface="+mj-lt"/>
              <a:buAutoNum type="arabicPeriod"/>
            </a:pPr>
            <a:r>
              <a:rPr lang="en-US" sz="1200" dirty="0"/>
              <a:t>What risks does salt water intrusion pose?  What are some of the drivers that cause salt water intrusion to extend further inland in addition to sea level rise?</a:t>
            </a:r>
          </a:p>
          <a:p>
            <a:pPr marL="457200" lvl="0" indent="-457200">
              <a:buFont typeface="+mj-lt"/>
              <a:buAutoNum type="arabicPeriod"/>
            </a:pPr>
            <a:r>
              <a:rPr lang="en-US" sz="1200" dirty="0"/>
              <a:t>What are some of the health risks of consumption of salt contaminated water?</a:t>
            </a:r>
          </a:p>
          <a:p>
            <a:pPr marL="457200" lvl="0" indent="-457200">
              <a:buFont typeface="+mj-lt"/>
              <a:buAutoNum type="arabicPeriod"/>
            </a:pPr>
            <a:r>
              <a:rPr lang="en-US" sz="1200" dirty="0"/>
              <a:t>What are some of the impacts of coastal erosion?</a:t>
            </a:r>
          </a:p>
          <a:p>
            <a:pPr marL="457200" lvl="0" indent="-457200">
              <a:buFont typeface="+mj-lt"/>
              <a:buAutoNum type="arabicPeriod"/>
            </a:pPr>
            <a:r>
              <a:rPr lang="en-US" sz="1200" dirty="0"/>
              <a:t>What is one way to mitigate coastal erosion?  </a:t>
            </a:r>
          </a:p>
          <a:p>
            <a:pPr marL="457200" lvl="0" indent="-457200">
              <a:buFont typeface="+mj-lt"/>
              <a:buAutoNum type="arabicPeriod"/>
            </a:pPr>
            <a:r>
              <a:rPr lang="en-US" sz="1200" dirty="0"/>
              <a:t>Agricultural productivity in South Asia is projected to decline with climate change.   Even rice production, which is largely grown in deltaic regions and is relatively tolerant of unstable water levels, is at risk.  What are the major threats to rice cultivation?  Can you think of any ways in which rice cultivation could be adapted to be more resilient to climate change? </a:t>
            </a:r>
          </a:p>
          <a:p>
            <a:pPr marL="457200" lvl="0" indent="-457200">
              <a:buFont typeface="+mj-lt"/>
              <a:buAutoNum type="arabicPeriod"/>
            </a:pPr>
            <a:r>
              <a:rPr lang="en-US" sz="1200" dirty="0"/>
              <a:t>Aquaculture plays an important role in South Asia’s economic development.  What aspects of climate change threaten aquaculture?  Name at least 3.   </a:t>
            </a:r>
          </a:p>
          <a:p>
            <a:pPr marL="457200" lvl="0" indent="-457200">
              <a:buFont typeface="+mj-lt"/>
              <a:buAutoNum type="arabicPeriod"/>
            </a:pPr>
            <a:r>
              <a:rPr lang="en-US" sz="1200" dirty="0"/>
              <a:t>What are some ways to adapt aquaculture so that it is less vulnerable to climate change?   What are some of the barriers to such adaptation?</a:t>
            </a:r>
          </a:p>
        </p:txBody>
      </p:sp>
    </p:spTree>
    <p:extLst>
      <p:ext uri="{BB962C8B-B14F-4D97-AF65-F5344CB8AC3E}">
        <p14:creationId xmlns:p14="http://schemas.microsoft.com/office/powerpoint/2010/main" val="24146788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C0BFBD-3EFA-4943-9035-EB69CB5A88B1}" type="slidenum">
              <a:rPr lang="en-US" smtClean="0"/>
              <a:t>34</a:t>
            </a:fld>
            <a:endParaRPr lang="en-US"/>
          </a:p>
        </p:txBody>
      </p:sp>
    </p:spTree>
    <p:extLst>
      <p:ext uri="{BB962C8B-B14F-4D97-AF65-F5344CB8AC3E}">
        <p14:creationId xmlns:p14="http://schemas.microsoft.com/office/powerpoint/2010/main" val="2301489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hape 115"/>
          <p:cNvSpPr>
            <a:spLocks noGrp="1" noRot="1" noChangeAspect="1" noTextEdit="1"/>
          </p:cNvSpPr>
          <p:nvPr>
            <p:ph type="sldImg" idx="2"/>
          </p:nvPr>
        </p:nvSpPr>
        <p:spPr/>
      </p:sp>
      <p:sp>
        <p:nvSpPr>
          <p:cNvPr id="46082" name="Shape 116"/>
          <p:cNvSpPr txBox="1">
            <a:spLocks noGrp="1"/>
          </p:cNvSpPr>
          <p:nvPr>
            <p:ph type="body" idx="1"/>
          </p:nvPr>
        </p:nvSpPr>
        <p:spPr bwMode="auto">
          <a:noFill/>
        </p:spPr>
        <p:txBody>
          <a:bodyPr vert="horz" wrap="square" numCol="1" compatLnSpc="1">
            <a:prstTxWarp prst="textNoShape">
              <a:avLst/>
            </a:prstTxWarp>
          </a:bodyPr>
          <a:lstStyle/>
          <a:p>
            <a:pPr>
              <a:spcBef>
                <a:spcPct val="0"/>
              </a:spcBef>
            </a:pPr>
            <a:r>
              <a:rPr lang="en-US">
                <a:uFillTx/>
                <a:cs typeface="Cordia New" pitchFamily="34" charset="-34"/>
              </a:rPr>
              <a:t>The concept of food security has evolved significantly over time. The definition of food security used in this course is adopted </a:t>
            </a:r>
            <a:r>
              <a:rPr lang="en-US">
                <a:cs typeface="Cordia New" pitchFamily="34" charset="-34"/>
              </a:rPr>
              <a:t>from </a:t>
            </a:r>
            <a:r>
              <a:rPr lang="en-US">
                <a:uFillTx/>
                <a:cs typeface="Cordia New" pitchFamily="34" charset="-34"/>
              </a:rPr>
              <a:t>World Food Summit in </a:t>
            </a:r>
            <a:r>
              <a:rPr lang="en-US">
                <a:cs typeface="Cordia New" pitchFamily="34" charset="-34"/>
              </a:rPr>
              <a:t>1996</a:t>
            </a:r>
            <a:endParaRPr lang="en-US">
              <a:uFillTx/>
              <a:cs typeface="Cordia New" pitchFamily="34" charset="-34"/>
            </a:endParaRPr>
          </a:p>
          <a:p>
            <a:pPr>
              <a:spcBef>
                <a:spcPct val="0"/>
              </a:spcBef>
            </a:pPr>
            <a:r>
              <a:rPr lang="en-US">
                <a:cs typeface="Cordia New" pitchFamily="34" charset="-34"/>
              </a:rPr>
              <a:t>Food security has been a concern and problem to humanity from the beginning of human existence on Earth in terms of agricultural </a:t>
            </a:r>
            <a:r>
              <a:rPr lang="en-US">
                <a:uFillTx/>
                <a:cs typeface="Cordia New" pitchFamily="34" charset="-34"/>
              </a:rPr>
              <a:t>production, trade, income, food quality, clean water, sanitation, governance and political stability. </a:t>
            </a:r>
          </a:p>
          <a:p>
            <a:pPr>
              <a:spcBef>
                <a:spcPct val="0"/>
              </a:spcBef>
            </a:pPr>
            <a:r>
              <a:rPr lang="en-US">
                <a:uFillTx/>
                <a:cs typeface="Cordia New" pitchFamily="34" charset="-34"/>
              </a:rPr>
              <a:t>Currently, many people in the world are food insecure and expected to remain food insecure for some time to come.</a:t>
            </a:r>
            <a:endParaRPr lang="en-US">
              <a:cs typeface="Cordia New" pitchFamily="34" charset="-34"/>
            </a:endParaRPr>
          </a:p>
          <a:p>
            <a:pPr eaLnBrk="1" hangingPunct="1">
              <a:spcBef>
                <a:spcPct val="0"/>
              </a:spcBef>
            </a:pPr>
            <a:r>
              <a:rPr lang="en-US">
                <a:uFillTx/>
                <a:cs typeface="Cordia New" pitchFamily="34" charset="-34"/>
              </a:rPr>
              <a:t>Agriculture productivity affects not only the availability and price of food, but the purchasing power of many, sales of agricultural commodities</a:t>
            </a:r>
            <a:r>
              <a:rPr lang="en-US">
                <a:cs typeface="Cordia New" pitchFamily="34" charset="-34"/>
              </a:rPr>
              <a:t>,</a:t>
            </a:r>
            <a:r>
              <a:rPr lang="en-US">
                <a:uFillTx/>
                <a:cs typeface="Cordia New" pitchFamily="34" charset="-34"/>
              </a:rPr>
              <a:t> income for many </a:t>
            </a:r>
            <a:r>
              <a:rPr lang="en-US">
                <a:cs typeface="Cordia New" pitchFamily="34" charset="-34"/>
              </a:rPr>
              <a:t>people </a:t>
            </a:r>
            <a:r>
              <a:rPr lang="en-US">
                <a:uFillTx/>
                <a:cs typeface="Cordia New" pitchFamily="34" charset="-34"/>
              </a:rPr>
              <a:t>and foreign exchange income for developing countries. </a:t>
            </a:r>
          </a:p>
          <a:p>
            <a:pPr eaLnBrk="1" hangingPunct="1">
              <a:spcBef>
                <a:spcPct val="0"/>
              </a:spcBef>
            </a:pPr>
            <a:endParaRPr lang="en-US">
              <a:uFillTx/>
              <a:cs typeface="Cordia New" pitchFamily="34" charset="-34"/>
            </a:endParaRPr>
          </a:p>
          <a:p>
            <a:pPr eaLnBrk="1" hangingPunct="1">
              <a:spcBef>
                <a:spcPct val="0"/>
              </a:spcBef>
            </a:pPr>
            <a:endParaRPr lang="th-TH">
              <a:uFillTx/>
            </a:endParaRPr>
          </a:p>
        </p:txBody>
      </p:sp>
    </p:spTree>
    <p:extLst>
      <p:ext uri="{BB962C8B-B14F-4D97-AF65-F5344CB8AC3E}">
        <p14:creationId xmlns:p14="http://schemas.microsoft.com/office/powerpoint/2010/main" val="25400697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p:sp>
      <p:sp>
        <p:nvSpPr>
          <p:cNvPr id="50178" name="Notes Placeholder 2"/>
          <p:cNvSpPr txBox="1">
            <a:spLocks noGrp="1"/>
          </p:cNvSpPr>
          <p:nvPr>
            <p:ph type="body" idx="1"/>
          </p:nvPr>
        </p:nvSpPr>
        <p:spPr bwMode="auto">
          <a:noFill/>
        </p:spPr>
        <p:txBody>
          <a:bodyPr vert="horz" wrap="square" numCol="1"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b="1" dirty="0">
                <a:latin typeface="Times New Roman"/>
                <a:ea typeface="Times New Roman"/>
                <a:cs typeface="Times New Roman"/>
                <a:sym typeface="Times New Roman"/>
              </a:rPr>
              <a:t>I would like to show you 4 dimensions….</a:t>
            </a:r>
            <a:endParaRPr lang="en-US" sz="1200" b="1" i="0" u="none" strike="noStrike" cap="none" baseline="0" dirty="0">
              <a:latin typeface="Times New Roman"/>
              <a:ea typeface="Times New Roman"/>
              <a:cs typeface="Times New Roman"/>
              <a:sym typeface="Times New Roman"/>
            </a:endParaRPr>
          </a:p>
          <a:p>
            <a:r>
              <a:rPr lang="en-US" dirty="0">
                <a:uFillTx/>
                <a:cs typeface="Cordia New" pitchFamily="34" charset="-34"/>
              </a:rPr>
              <a:t>Food availability </a:t>
            </a:r>
            <a:r>
              <a:rPr lang="en-US" b="1" dirty="0">
                <a:cs typeface="Cordia New" pitchFamily="34" charset="-34"/>
              </a:rPr>
              <a:t>addresses the supply of food security:</a:t>
            </a:r>
            <a:r>
              <a:rPr lang="en-US" dirty="0">
                <a:uFillTx/>
                <a:cs typeface="Cordia New" pitchFamily="34" charset="-34"/>
              </a:rPr>
              <a:t> </a:t>
            </a:r>
            <a:r>
              <a:rPr lang="en-US" b="1" dirty="0">
                <a:cs typeface="Cordia New" pitchFamily="34" charset="-34"/>
              </a:rPr>
              <a:t>food production, stock levels and net trade</a:t>
            </a:r>
            <a:r>
              <a:rPr lang="en-US" dirty="0">
                <a:uFillTx/>
                <a:cs typeface="Cordia New" pitchFamily="34" charset="-34"/>
              </a:rPr>
              <a:t>. </a:t>
            </a:r>
            <a:endParaRPr lang="en-US" dirty="0">
              <a:cs typeface="Cordia New" pitchFamily="34" charset="-34"/>
            </a:endParaRPr>
          </a:p>
          <a:p>
            <a:r>
              <a:rPr lang="en-US" dirty="0">
                <a:uFillTx/>
                <a:cs typeface="Cordia New" pitchFamily="34" charset="-34"/>
              </a:rPr>
              <a:t>Food access: </a:t>
            </a:r>
            <a:r>
              <a:rPr lang="en-US" b="1" dirty="0">
                <a:cs typeface="Cordia New" pitchFamily="34" charset="-34"/>
              </a:rPr>
              <a:t>having sufficient resources , appropriate foods for a nutritious diet</a:t>
            </a:r>
            <a:r>
              <a:rPr lang="en-US" dirty="0">
                <a:uFillTx/>
                <a:cs typeface="Cordia New" pitchFamily="34" charset="-34"/>
              </a:rPr>
              <a:t>.</a:t>
            </a:r>
            <a:endParaRPr lang="en-US" dirty="0">
              <a:cs typeface="Cordia New" pitchFamily="34" charset="-34"/>
            </a:endParaRPr>
          </a:p>
          <a:p>
            <a:r>
              <a:rPr lang="en-US" dirty="0">
                <a:uFillTx/>
                <a:cs typeface="Cordia New" pitchFamily="34" charset="-34"/>
              </a:rPr>
              <a:t>Food utilization: </a:t>
            </a:r>
            <a:r>
              <a:rPr lang="en-US" b="1" dirty="0">
                <a:cs typeface="Cordia New" pitchFamily="34" charset="-34"/>
              </a:rPr>
              <a:t>use based on nutrition and care, adequate water and sanitation</a:t>
            </a:r>
            <a:r>
              <a:rPr lang="en-US" dirty="0">
                <a:uFillTx/>
                <a:cs typeface="Cordia New" pitchFamily="34" charset="-34"/>
              </a:rPr>
              <a:t>.</a:t>
            </a:r>
            <a:endParaRPr lang="en-US" dirty="0">
              <a:cs typeface="Cordia New" pitchFamily="34" charset="-34"/>
            </a:endParaRPr>
          </a:p>
          <a:p>
            <a:r>
              <a:rPr lang="en-US" dirty="0">
                <a:cs typeface="Cordia New" pitchFamily="34" charset="-34"/>
              </a:rPr>
              <a:t>Stability of three above dimensions</a:t>
            </a:r>
            <a:r>
              <a:rPr lang="en-AU" dirty="0"/>
              <a:t>.</a:t>
            </a:r>
          </a:p>
          <a:p>
            <a:endParaRPr lang="en-AU" dirty="0"/>
          </a:p>
          <a:p>
            <a:r>
              <a:rPr lang="en-AU" dirty="0"/>
              <a:t>Note that Bangladesh, b</a:t>
            </a:r>
            <a:r>
              <a:rPr lang="en-AU" baseline="0" dirty="0"/>
              <a:t>ecause of the high urban population, are increasingly dependent upon the economic access to food. This is even true in rural areas where landlessness is common.  The other issue in Bangladesh is utilization as often the diet is high in carbohydrates (rice) but insufficient in terms of vitamins (vegetables),, protein and oils.  In urban populations, over-nutrition is a problem leading to significant health-diet related problems.</a:t>
            </a:r>
            <a:endParaRPr lang="en-AU" dirty="0"/>
          </a:p>
          <a:p>
            <a:pPr eaLnBrk="1" hangingPunct="1">
              <a:spcBef>
                <a:spcPct val="0"/>
              </a:spcBef>
            </a:pPr>
            <a:r>
              <a:rPr lang="en-US" dirty="0">
                <a:cs typeface="Cordia New" pitchFamily="34" charset="-34"/>
              </a:rPr>
              <a:t> </a:t>
            </a:r>
            <a:endParaRPr lang="en-US" dirty="0">
              <a:uFillTx/>
              <a:cs typeface="Cordia New" pitchFamily="34" charset="-34"/>
            </a:endParaRPr>
          </a:p>
          <a:p>
            <a:pPr eaLnBrk="1" hangingPunct="1">
              <a:spcBef>
                <a:spcPct val="0"/>
              </a:spcBef>
            </a:pPr>
            <a:endParaRPr lang="en-US" b="1" dirty="0">
              <a:uFillTx/>
              <a:cs typeface="Cordia New" pitchFamily="34" charset="-34"/>
            </a:endParaRPr>
          </a:p>
          <a:p>
            <a:pPr eaLnBrk="1" hangingPunct="1">
              <a:spcBef>
                <a:spcPct val="0"/>
              </a:spcBef>
            </a:pPr>
            <a:endParaRPr lang="en-US" dirty="0">
              <a:uFillTx/>
              <a:cs typeface="Cordia New" pitchFamily="34" charset="-34"/>
            </a:endParaRPr>
          </a:p>
        </p:txBody>
      </p:sp>
    </p:spTree>
    <p:extLst>
      <p:ext uri="{BB962C8B-B14F-4D97-AF65-F5344CB8AC3E}">
        <p14:creationId xmlns:p14="http://schemas.microsoft.com/office/powerpoint/2010/main" val="18188108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uFillTx/>
                <a:cs typeface="Cordia New" pitchFamily="34" charset="-34"/>
              </a:rPr>
              <a:t>Reference</a:t>
            </a:r>
            <a:r>
              <a:rPr lang="en-US" dirty="0">
                <a:uFillTx/>
                <a:cs typeface="Cordia New" pitchFamily="34" charset="-34"/>
              </a:rPr>
              <a:t>: FAO</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uFillTx/>
              <a:cs typeface="Cordia New" pitchFamily="34" charset="-34"/>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uFillTx/>
                <a:cs typeface="Cordia New" pitchFamily="34" charset="-34"/>
              </a:rPr>
              <a:t>This can be done as a homework assignment, in class in groups or individually, or as a quiz. </a:t>
            </a:r>
          </a:p>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37</a:t>
            </a:fld>
            <a:endParaRPr lang="en-US"/>
          </a:p>
        </p:txBody>
      </p:sp>
    </p:spTree>
    <p:extLst>
      <p:ext uri="{BB962C8B-B14F-4D97-AF65-F5344CB8AC3E}">
        <p14:creationId xmlns:p14="http://schemas.microsoft.com/office/powerpoint/2010/main" val="4916997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p:sp>
      <p:sp>
        <p:nvSpPr>
          <p:cNvPr id="54274" name="Notes Placeholder 2"/>
          <p:cNvSpPr txBox="1">
            <a:spLocks noGrp="1"/>
          </p:cNvSpPr>
          <p:nvPr>
            <p:ph type="body" idx="1"/>
          </p:nvPr>
        </p:nvSpPr>
        <p:spPr bwMode="auto">
          <a:noFill/>
        </p:spPr>
        <p:txBody>
          <a:bodyPr vert="horz" wrap="square" numCol="1" compatLnSpc="1">
            <a:prstTxWarp prst="textNoShape">
              <a:avLst/>
            </a:prstTxWarp>
          </a:bodyPr>
          <a:lstStyle/>
          <a:p>
            <a:pPr>
              <a:spcBef>
                <a:spcPct val="0"/>
              </a:spcBef>
              <a:defRPr/>
            </a:pPr>
            <a:r>
              <a:rPr lang="en-US" sz="1100" b="1" dirty="0">
                <a:cs typeface="Cordia New" pitchFamily="34" charset="-34"/>
              </a:rPr>
              <a:t>Reference</a:t>
            </a:r>
            <a:r>
              <a:rPr lang="en-US" sz="1100" dirty="0">
                <a:cs typeface="Cordia New" pitchFamily="34" charset="-34"/>
              </a:rPr>
              <a:t>:</a:t>
            </a:r>
            <a:r>
              <a:rPr lang="en-US" sz="1100" baseline="0" dirty="0">
                <a:cs typeface="Cordia New" pitchFamily="34" charset="-34"/>
              </a:rPr>
              <a:t> FAO   http://</a:t>
            </a:r>
            <a:r>
              <a:rPr lang="en-US" sz="1100" baseline="0" dirty="0" err="1">
                <a:cs typeface="Cordia New" pitchFamily="34" charset="-34"/>
              </a:rPr>
              <a:t>www.fao.org</a:t>
            </a:r>
            <a:r>
              <a:rPr lang="en-US" sz="1100" baseline="0" dirty="0">
                <a:cs typeface="Cordia New" pitchFamily="34" charset="-34"/>
              </a:rPr>
              <a:t>/</a:t>
            </a:r>
            <a:r>
              <a:rPr lang="en-US" sz="1100" baseline="0" dirty="0" err="1">
                <a:cs typeface="Cordia New" pitchFamily="34" charset="-34"/>
              </a:rPr>
              <a:t>docrep</a:t>
            </a:r>
            <a:r>
              <a:rPr lang="en-US" sz="1100" baseline="0" dirty="0">
                <a:cs typeface="Cordia New" pitchFamily="34" charset="-34"/>
              </a:rPr>
              <a:t>/014/i2043e/i2043e02e.pdf</a:t>
            </a:r>
          </a:p>
          <a:p>
            <a:pPr>
              <a:spcBef>
                <a:spcPct val="0"/>
              </a:spcBef>
              <a:defRPr/>
            </a:pPr>
            <a:endParaRPr lang="en-US" sz="1100" baseline="0" dirty="0">
              <a:cs typeface="Cordia New" pitchFamily="34" charset="-34"/>
            </a:endParaRPr>
          </a:p>
          <a:p>
            <a:pPr>
              <a:spcBef>
                <a:spcPct val="0"/>
              </a:spcBef>
              <a:defRPr/>
            </a:pPr>
            <a:r>
              <a:rPr lang="en-US" sz="1100" dirty="0">
                <a:cs typeface="Cordia New" pitchFamily="34" charset="-34"/>
              </a:rPr>
              <a:t>Understanding the various dimensions of food security is important when establishing priorities in food security policy and program  formulation, making long term investment decisions, and in evaluating response options when responding to food emergencies</a:t>
            </a:r>
          </a:p>
          <a:p>
            <a:pPr eaLnBrk="1" hangingPunct="1">
              <a:spcBef>
                <a:spcPct val="0"/>
              </a:spcBef>
            </a:pPr>
            <a:r>
              <a:rPr lang="en-US" dirty="0"/>
              <a:t>In terms of food </a:t>
            </a:r>
            <a:r>
              <a:rPr lang="en-US" dirty="0" err="1"/>
              <a:t>securuty</a:t>
            </a:r>
            <a:r>
              <a:rPr lang="en-US" dirty="0"/>
              <a:t>, 29 countries have </a:t>
            </a:r>
            <a:r>
              <a:rPr lang="en-US" dirty="0">
                <a:ln w="3175">
                  <a:solidFill>
                    <a:srgbClr val="FF0000"/>
                  </a:solidFill>
                </a:ln>
                <a:solidFill>
                  <a:srgbClr val="FF0000"/>
                </a:solidFill>
              </a:rPr>
              <a:t>“alarming“ or “extremely alarming” </a:t>
            </a:r>
            <a:r>
              <a:rPr lang="en-US" dirty="0"/>
              <a:t>levels of hunger (2009  </a:t>
            </a:r>
            <a:r>
              <a:rPr lang="en-US" dirty="0">
                <a:cs typeface="Cordia New" pitchFamily="34" charset="-34"/>
              </a:rPr>
              <a:t>Global Hunger Index </a:t>
            </a:r>
            <a:r>
              <a:rPr lang="en-US" dirty="0"/>
              <a:t>).</a:t>
            </a:r>
            <a:endParaRPr lang="en-US" dirty="0">
              <a:uFillTx/>
              <a:cs typeface="Cordia New" pitchFamily="34" charset="-34"/>
            </a:endParaRPr>
          </a:p>
        </p:txBody>
      </p:sp>
    </p:spTree>
    <p:extLst>
      <p:ext uri="{BB962C8B-B14F-4D97-AF65-F5344CB8AC3E}">
        <p14:creationId xmlns:p14="http://schemas.microsoft.com/office/powerpoint/2010/main" val="10777326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b="1" dirty="0">
                <a:uFillTx/>
                <a:cs typeface="Cordia New" pitchFamily="34" charset="-34"/>
              </a:rPr>
              <a:t>Climate change affects not</a:t>
            </a:r>
            <a:r>
              <a:rPr lang="en-US" b="1" baseline="0" dirty="0">
                <a:uFillTx/>
                <a:cs typeface="Cordia New" pitchFamily="34" charset="-34"/>
              </a:rPr>
              <a:t> only the food production but all four dimension of food security</a:t>
            </a:r>
            <a:r>
              <a:rPr lang="en-US" baseline="0" dirty="0">
                <a:uFillTx/>
                <a:cs typeface="Cordia New" pitchFamily="34" charset="-34"/>
              </a:rPr>
              <a:t>.</a:t>
            </a:r>
          </a:p>
          <a:p>
            <a:pPr marL="0" marR="0" indent="0" algn="l" defTabSz="457200" rtl="0" eaLnBrk="1" fontAlgn="auto" latinLnBrk="0" hangingPunct="1">
              <a:lnSpc>
                <a:spcPct val="100000"/>
              </a:lnSpc>
              <a:spcBef>
                <a:spcPct val="0"/>
              </a:spcBef>
              <a:spcAft>
                <a:spcPts val="0"/>
              </a:spcAft>
              <a:buClrTx/>
              <a:buSzTx/>
              <a:buFontTx/>
              <a:buNone/>
              <a:tabLst/>
              <a:defRPr/>
            </a:pPr>
            <a:r>
              <a:rPr lang="en-US" baseline="0" dirty="0">
                <a:uFillTx/>
                <a:cs typeface="Cordia New" pitchFamily="34" charset="-34"/>
              </a:rPr>
              <a:t>Divide in four groups. Each group is 1 dimension. Can you please tell us how the climate change affect on four dimensions of food security?</a:t>
            </a:r>
          </a:p>
          <a:p>
            <a:r>
              <a:rPr lang="en-US" dirty="0">
                <a:uFillTx/>
                <a:cs typeface="Cordia New" pitchFamily="34" charset="-34"/>
              </a:rPr>
              <a:t>Climate change effect on food availability:</a:t>
            </a:r>
            <a:r>
              <a:rPr lang="en-US" baseline="0" dirty="0">
                <a:uFillTx/>
                <a:cs typeface="Cordia New" pitchFamily="34" charset="-34"/>
              </a:rPr>
              <a:t> </a:t>
            </a:r>
            <a:r>
              <a:rPr lang="en-AU" sz="1200" b="1" i="0" u="none" strike="noStrike" kern="1200" baseline="0" dirty="0">
                <a:solidFill>
                  <a:schemeClr val="tx1"/>
                </a:solidFill>
                <a:latin typeface="+mn-lt"/>
                <a:ea typeface="+mn-ea"/>
                <a:cs typeface="+mn-cs"/>
              </a:rPr>
              <a:t>Loss in food production, Indirect environmental feedbacks</a:t>
            </a:r>
            <a:r>
              <a:rPr lang="en-AU" sz="1200" b="0" i="0" u="none" strike="noStrike" kern="1200" baseline="0" dirty="0">
                <a:solidFill>
                  <a:schemeClr val="tx1"/>
                </a:solidFill>
                <a:latin typeface="+mn-lt"/>
                <a:ea typeface="+mn-ea"/>
                <a:cs typeface="+mn-cs"/>
              </a:rPr>
              <a:t>)</a:t>
            </a:r>
            <a:r>
              <a:rPr lang="en-US" dirty="0">
                <a:uFillTx/>
                <a:cs typeface="Cordia New" pitchFamily="34" charset="-34"/>
              </a:rPr>
              <a:t>.</a:t>
            </a:r>
          </a:p>
          <a:p>
            <a:r>
              <a:rPr lang="en-US" dirty="0">
                <a:uFillTx/>
                <a:cs typeface="Cordia New" pitchFamily="34" charset="-34"/>
              </a:rPr>
              <a:t>Food access: </a:t>
            </a:r>
            <a:r>
              <a:rPr lang="en-AU" sz="1200" b="1" i="0" u="none" strike="noStrike" kern="1200" baseline="0" dirty="0">
                <a:solidFill>
                  <a:schemeClr val="tx1"/>
                </a:solidFill>
                <a:latin typeface="+mn-lt"/>
                <a:ea typeface="+mn-ea"/>
                <a:cs typeface="+mn-cs"/>
              </a:rPr>
              <a:t>Infrastructure damage, asset losses, Loss of income and employment opportunities</a:t>
            </a:r>
            <a:r>
              <a:rPr lang="en-AU" sz="1200" b="0" i="0" u="none" strike="noStrike" kern="1200" baseline="0" dirty="0">
                <a:solidFill>
                  <a:schemeClr val="tx1"/>
                </a:solidFill>
                <a:latin typeface="+mn-lt"/>
                <a:ea typeface="+mn-ea"/>
                <a:cs typeface="+mn-cs"/>
              </a:rPr>
              <a:t>)</a:t>
            </a:r>
            <a:r>
              <a:rPr lang="en-US" dirty="0">
                <a:uFillTx/>
                <a:cs typeface="Cordia New" pitchFamily="34" charset="-34"/>
              </a:rPr>
              <a:t>. </a:t>
            </a:r>
          </a:p>
          <a:p>
            <a:r>
              <a:rPr lang="en-US" dirty="0">
                <a:uFillTx/>
                <a:cs typeface="Cordia New" pitchFamily="34" charset="-34"/>
              </a:rPr>
              <a:t>Food utilization: </a:t>
            </a:r>
            <a:r>
              <a:rPr lang="en-AU" sz="1200" b="1" i="0" u="none" strike="noStrike" kern="1200" baseline="0" dirty="0">
                <a:solidFill>
                  <a:schemeClr val="tx1"/>
                </a:solidFill>
                <a:latin typeface="+mn-lt"/>
                <a:ea typeface="+mn-ea"/>
                <a:cs typeface="+mn-cs"/>
              </a:rPr>
              <a:t>Human health risks, nutrition)</a:t>
            </a:r>
            <a:r>
              <a:rPr lang="en-US" dirty="0">
                <a:uFillTx/>
                <a:cs typeface="Cordia New" pitchFamily="34" charset="-34"/>
              </a:rPr>
              <a:t>. </a:t>
            </a:r>
          </a:p>
          <a:p>
            <a:r>
              <a:rPr lang="en-US" dirty="0">
                <a:uFillTx/>
                <a:cs typeface="Cordia New" pitchFamily="34" charset="-34"/>
              </a:rPr>
              <a:t>Food </a:t>
            </a:r>
            <a:r>
              <a:rPr lang="en-US" dirty="0" err="1">
                <a:uFillTx/>
                <a:cs typeface="Cordia New" pitchFamily="34" charset="-34"/>
              </a:rPr>
              <a:t>satbility</a:t>
            </a:r>
            <a:r>
              <a:rPr lang="en-US" dirty="0">
                <a:uFillTx/>
                <a:cs typeface="Cordia New" pitchFamily="34" charset="-34"/>
              </a:rPr>
              <a:t>: </a:t>
            </a:r>
            <a:r>
              <a:rPr lang="en-AU" sz="1200" b="1" i="0" u="none" strike="noStrike" kern="1200" baseline="0" dirty="0">
                <a:solidFill>
                  <a:schemeClr val="tx1"/>
                </a:solidFill>
                <a:latin typeface="+mn-lt"/>
                <a:ea typeface="+mn-ea"/>
                <a:cs typeface="+mn-cs"/>
              </a:rPr>
              <a:t>Increased livelihood risks, pressure on food prices,</a:t>
            </a:r>
            <a:r>
              <a:rPr lang="en-AU" sz="1200" b="0" i="0" u="none" strike="noStrike" kern="1200" baseline="0" dirty="0">
                <a:solidFill>
                  <a:schemeClr val="tx1"/>
                </a:solidFill>
                <a:latin typeface="+mn-lt"/>
                <a:ea typeface="+mn-ea"/>
                <a:cs typeface="+mn-cs"/>
              </a:rPr>
              <a:t> Higher dependency on food imports and food aid</a:t>
            </a:r>
            <a:endParaRPr lang="en-AU" dirty="0"/>
          </a:p>
        </p:txBody>
      </p:sp>
      <p:sp>
        <p:nvSpPr>
          <p:cNvPr id="4" name="Slide Number Placeholder 3"/>
          <p:cNvSpPr>
            <a:spLocks noGrp="1"/>
          </p:cNvSpPr>
          <p:nvPr>
            <p:ph type="sldNum" sz="quarter" idx="10"/>
          </p:nvPr>
        </p:nvSpPr>
        <p:spPr/>
        <p:txBody>
          <a:bodyPr/>
          <a:lstStyle/>
          <a:p>
            <a:fld id="{CFC0BFBD-3EFA-4943-9035-EB69CB5A88B1}" type="slidenum">
              <a:rPr lang="en-US" smtClean="0"/>
              <a:t>39</a:t>
            </a:fld>
            <a:endParaRPr lang="en-US"/>
          </a:p>
        </p:txBody>
      </p:sp>
    </p:spTree>
    <p:extLst>
      <p:ext uri="{BB962C8B-B14F-4D97-AF65-F5344CB8AC3E}">
        <p14:creationId xmlns:p14="http://schemas.microsoft.com/office/powerpoint/2010/main" val="39659820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p:sp>
      <p:sp>
        <p:nvSpPr>
          <p:cNvPr id="56322" name="Notes Placeholder 2"/>
          <p:cNvSpPr txBox="1">
            <a:spLocks noGrp="1"/>
          </p:cNvSpPr>
          <p:nvPr>
            <p:ph type="body" idx="1"/>
          </p:nvPr>
        </p:nvSpPr>
        <p:spPr bwMode="auto">
          <a:noFill/>
        </p:spPr>
        <p:txBody>
          <a:bodyPr vert="horz" wrap="square" numCol="1" compatLnSpc="1">
            <a:prstTxWarp prst="textNoShape">
              <a:avLst/>
            </a:prstTxWarp>
          </a:bodyPr>
          <a:lstStyle/>
          <a:p>
            <a:pPr>
              <a:spcBef>
                <a:spcPct val="0"/>
              </a:spcBef>
              <a:defRPr/>
            </a:pPr>
            <a:r>
              <a:rPr lang="en-AU" b="1" dirty="0"/>
              <a:t>Reference:</a:t>
            </a:r>
            <a:r>
              <a:rPr lang="en-AU" b="1" baseline="0" dirty="0"/>
              <a:t> </a:t>
            </a:r>
            <a:r>
              <a:rPr lang="en-AU" b="0" baseline="0" dirty="0" err="1"/>
              <a:t>Shenggen</a:t>
            </a:r>
            <a:r>
              <a:rPr lang="en-AU" b="0" baseline="0" dirty="0"/>
              <a:t> Fan, IFPRI, http://www.slideshare.net/shenggenfan/climate-change-agriculture-and-food-security-4055009</a:t>
            </a:r>
          </a:p>
          <a:p>
            <a:pPr>
              <a:spcBef>
                <a:spcPct val="0"/>
              </a:spcBef>
              <a:defRPr/>
            </a:pPr>
            <a:endParaRPr lang="en-AU" baseline="0" dirty="0"/>
          </a:p>
          <a:p>
            <a:pPr>
              <a:spcBef>
                <a:spcPct val="0"/>
              </a:spcBef>
              <a:defRPr/>
            </a:pPr>
            <a:r>
              <a:rPr lang="en-AU" dirty="0"/>
              <a:t>I’d like to mention the hunger. Hunger is rooted in food insecurity.  Food insecurity translates into a high degree of vulnerability to hunger</a:t>
            </a:r>
            <a:r>
              <a:rPr lang="en-US" dirty="0"/>
              <a:t>.</a:t>
            </a: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b="1" i="0" u="none" strike="noStrike" cap="none" baseline="0" dirty="0">
              <a:latin typeface="Times New Roman"/>
              <a:ea typeface="Times New Roman"/>
              <a:cs typeface="Times New Roman"/>
              <a:sym typeface="Times New Roman"/>
            </a:endParaRPr>
          </a:p>
          <a:p>
            <a:pPr eaLnBrk="1" hangingPunct="1">
              <a:spcBef>
                <a:spcPct val="0"/>
              </a:spcBef>
            </a:pPr>
            <a:r>
              <a:rPr lang="en-US" dirty="0">
                <a:cs typeface="Cordia New" pitchFamily="34" charset="-34"/>
              </a:rPr>
              <a:t>As you can see in the graph, the </a:t>
            </a:r>
            <a:r>
              <a:rPr lang="en-US" dirty="0">
                <a:uFillTx/>
                <a:cs typeface="Cordia New" pitchFamily="34" charset="-34"/>
              </a:rPr>
              <a:t>red dashed is a linear extrapolation of the trend in the number of hungry people between 1990 and 2009.  The purple dashed line shows the trend in the number of hungry that would be required to each the Millennium Development Goal of halving the proportion of hungry people.  It would need to be reduced the number of hungry people by 73 million people per year to meet </a:t>
            </a:r>
            <a:r>
              <a:rPr lang="en-US" dirty="0">
                <a:cs typeface="Cordia New" pitchFamily="34" charset="-34"/>
              </a:rPr>
              <a:t>Millennium Development Goal</a:t>
            </a:r>
            <a:r>
              <a:rPr lang="en-US" dirty="0">
                <a:uFillTx/>
                <a:cs typeface="Cordia New" pitchFamily="34" charset="-34"/>
              </a:rPr>
              <a:t>.</a:t>
            </a:r>
          </a:p>
        </p:txBody>
      </p:sp>
    </p:spTree>
    <p:extLst>
      <p:ext uri="{BB962C8B-B14F-4D97-AF65-F5344CB8AC3E}">
        <p14:creationId xmlns:p14="http://schemas.microsoft.com/office/powerpoint/2010/main" val="36082919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hape 131"/>
          <p:cNvSpPr txBox="1">
            <a:spLocks noGrp="1"/>
          </p:cNvSpPr>
          <p:nvPr>
            <p:ph type="body" idx="1"/>
          </p:nvPr>
        </p:nvSpPr>
        <p:spPr bwMode="auto">
          <a:xfrm>
            <a:off x="701675" y="4416425"/>
            <a:ext cx="5607050" cy="4183063"/>
          </a:xfrm>
          <a:noFill/>
        </p:spPr>
        <p:txBody>
          <a:bodyPr vert="horz" wrap="square" numCol="1" anchor="ctr"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b="1" i="0" u="none" strike="noStrike" cap="none" baseline="0" dirty="0">
                <a:latin typeface="Times New Roman"/>
                <a:ea typeface="Times New Roman"/>
                <a:cs typeface="Times New Roman"/>
                <a:sym typeface="Times New Roman"/>
              </a:rPr>
              <a:t>Reference: </a:t>
            </a:r>
            <a:r>
              <a:rPr lang="en-US" sz="1200" b="0" i="0" u="none" strike="noStrike" cap="none" baseline="0" dirty="0" err="1">
                <a:latin typeface="Times New Roman"/>
                <a:ea typeface="Times New Roman"/>
                <a:cs typeface="Times New Roman"/>
                <a:sym typeface="Times New Roman"/>
              </a:rPr>
              <a:t>Shenggen</a:t>
            </a:r>
            <a:r>
              <a:rPr lang="en-US" sz="1200" b="0" i="0" u="none" strike="noStrike" cap="none" baseline="0" dirty="0">
                <a:latin typeface="Times New Roman"/>
                <a:ea typeface="Times New Roman"/>
                <a:cs typeface="Times New Roman"/>
                <a:sym typeface="Times New Roman"/>
              </a:rPr>
              <a:t> Fan, IFPRI,  http://www.slideshare.net/shenggenfan/climate-change-agriculture-and-food-security-4055009 </a:t>
            </a:r>
          </a:p>
          <a:p>
            <a:pPr marL="0" marR="0" indent="0" algn="l" defTabSz="457200" rtl="0" eaLnBrk="1" fontAlgn="auto" latinLnBrk="0" hangingPunct="1">
              <a:lnSpc>
                <a:spcPct val="100000"/>
              </a:lnSpc>
              <a:spcBef>
                <a:spcPct val="0"/>
              </a:spcBef>
              <a:spcAft>
                <a:spcPts val="0"/>
              </a:spcAft>
              <a:buClrTx/>
              <a:buSzTx/>
              <a:buFontTx/>
              <a:buNone/>
              <a:tabLst/>
              <a:defRPr/>
            </a:pPr>
            <a:endParaRPr lang="en-US" sz="1200" b="1" i="0" u="none" strike="noStrike" cap="none" baseline="0" dirty="0">
              <a:latin typeface="Times New Roman"/>
              <a:ea typeface="Times New Roman"/>
              <a:cs typeface="Times New Roman"/>
              <a:sym typeface="Times New Roman"/>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sz="1200" b="1" i="0" u="none" strike="noStrike" cap="none" baseline="0" dirty="0">
                <a:latin typeface="Times New Roman"/>
                <a:ea typeface="Times New Roman"/>
                <a:cs typeface="Times New Roman"/>
                <a:sym typeface="Times New Roman"/>
              </a:rPr>
              <a:t>Key message:</a:t>
            </a:r>
          </a:p>
          <a:p>
            <a:pPr eaLnBrk="1" hangingPunct="1">
              <a:spcBef>
                <a:spcPct val="0"/>
              </a:spcBef>
            </a:pPr>
            <a:r>
              <a:rPr lang="en-US" dirty="0">
                <a:uFillTx/>
                <a:cs typeface="Cordia New" pitchFamily="34" charset="-34"/>
              </a:rPr>
              <a:t>The levels of hunger in the world were study by Global Hunger Index (GHI), 2009.  The intensity of food insecurity may be measured in terms of levels of food intake.</a:t>
            </a:r>
          </a:p>
          <a:p>
            <a:pPr>
              <a:spcBef>
                <a:spcPct val="0"/>
              </a:spcBef>
            </a:pPr>
            <a:r>
              <a:rPr lang="en-US" dirty="0">
                <a:cs typeface="Cordia New" pitchFamily="34" charset="-34"/>
              </a:rPr>
              <a:t>Undernourishment </a:t>
            </a:r>
            <a:r>
              <a:rPr lang="en-US" dirty="0">
                <a:uFillTx/>
                <a:cs typeface="Cordia New" pitchFamily="34" charset="-34"/>
              </a:rPr>
              <a:t>refers to the proportion of the population whose dietary energy consumption is less than a threshold</a:t>
            </a:r>
            <a:r>
              <a:rPr lang="en-US" dirty="0">
                <a:cs typeface="Cordia New" pitchFamily="34" charset="-34"/>
              </a:rPr>
              <a:t>(usually 2,100 kcal per person per day) </a:t>
            </a:r>
            <a:endParaRPr lang="en-US" dirty="0">
              <a:uFillTx/>
              <a:cs typeface="Cordia New" pitchFamily="34" charset="-34"/>
            </a:endParaRPr>
          </a:p>
          <a:p>
            <a:pPr>
              <a:spcBef>
                <a:spcPct val="0"/>
              </a:spcBef>
            </a:pPr>
            <a:r>
              <a:rPr lang="en-US" dirty="0">
                <a:cs typeface="Cordia New" pitchFamily="34" charset="-34"/>
              </a:rPr>
              <a:t>Undernourishment </a:t>
            </a:r>
            <a:r>
              <a:rPr lang="en-US" dirty="0">
                <a:uFillTx/>
                <a:cs typeface="Cordia New" pitchFamily="34" charset="-34"/>
              </a:rPr>
              <a:t>are also referred to as suffering from food deprivation. </a:t>
            </a:r>
            <a:endParaRPr lang="en-US" dirty="0">
              <a:cs typeface="Cordia New" pitchFamily="34" charset="-34"/>
            </a:endParaRPr>
          </a:p>
          <a:p>
            <a:pPr>
              <a:spcBef>
                <a:spcPct val="0"/>
              </a:spcBef>
            </a:pPr>
            <a:endParaRPr lang="en-US" b="1" dirty="0">
              <a:cs typeface="Cordia New" pitchFamily="34" charset="-34"/>
            </a:endParaRPr>
          </a:p>
          <a:p>
            <a:pPr>
              <a:spcBef>
                <a:spcPct val="0"/>
              </a:spcBef>
            </a:pPr>
            <a:endParaRPr lang="en-US" b="1" dirty="0">
              <a:cs typeface="Cordia New" pitchFamily="34" charset="-34"/>
            </a:endParaRPr>
          </a:p>
          <a:p>
            <a:pPr>
              <a:spcBef>
                <a:spcPct val="0"/>
              </a:spcBef>
            </a:pPr>
            <a:endParaRPr lang="en-US" b="1" dirty="0">
              <a:cs typeface="Cordia New" pitchFamily="34" charset="-34"/>
            </a:endParaRPr>
          </a:p>
          <a:p>
            <a:pPr eaLnBrk="1" hangingPunct="1">
              <a:spcBef>
                <a:spcPct val="0"/>
              </a:spcBef>
            </a:pPr>
            <a:r>
              <a:rPr lang="en-US" b="1" dirty="0">
                <a:cs typeface="Cordia New" pitchFamily="34" charset="-34"/>
              </a:rPr>
              <a:t>One option is to relate the severity of food insecurity to how consumption as a threshold of 2,100 kcal per day.</a:t>
            </a:r>
            <a:endParaRPr lang="en-US" dirty="0">
              <a:uFillTx/>
              <a:cs typeface="Cordia New" pitchFamily="34" charset="-34"/>
            </a:endParaRPr>
          </a:p>
          <a:p>
            <a:pPr eaLnBrk="1" hangingPunct="1">
              <a:spcBef>
                <a:spcPct val="0"/>
              </a:spcBef>
            </a:pPr>
            <a:r>
              <a:rPr lang="en-US" dirty="0">
                <a:uFillTx/>
                <a:cs typeface="Cordia New" pitchFamily="34" charset="-34"/>
              </a:rPr>
              <a:t>Another example is the Integrated Food Security Phase Classification (IPC). This provides a classification system for food security and humanitarian crises based on a range of livelihood needs: </a:t>
            </a:r>
            <a:endParaRPr lang="th-TH" dirty="0">
              <a:uFillTx/>
            </a:endParaRPr>
          </a:p>
        </p:txBody>
      </p:sp>
      <p:sp>
        <p:nvSpPr>
          <p:cNvPr id="58370" name="Shape 132"/>
          <p:cNvSpPr>
            <a:spLocks noGrp="1" noRot="1" noChangeAspect="1"/>
          </p:cNvSpPr>
          <p:nvPr>
            <p:ph type="sldImg" idx="2"/>
          </p:nvPr>
        </p:nvSpPr>
        <p:spPr>
          <a:xfrm>
            <a:off x="406400" y="696913"/>
            <a:ext cx="6197600" cy="3486150"/>
          </a:xfrm>
        </p:spPr>
      </p:sp>
    </p:spTree>
    <p:extLst>
      <p:ext uri="{BB962C8B-B14F-4D97-AF65-F5344CB8AC3E}">
        <p14:creationId xmlns:p14="http://schemas.microsoft.com/office/powerpoint/2010/main" val="1219577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p:sp>
      <p:sp>
        <p:nvSpPr>
          <p:cNvPr id="22530" name="Notes Placeholder 2"/>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uFillTx/>
              <a:cs typeface="Cordia New" pitchFamily="34" charset="-34"/>
            </a:endParaRPr>
          </a:p>
        </p:txBody>
      </p:sp>
    </p:spTree>
    <p:extLst>
      <p:ext uri="{BB962C8B-B14F-4D97-AF65-F5344CB8AC3E}">
        <p14:creationId xmlns:p14="http://schemas.microsoft.com/office/powerpoint/2010/main" val="9689317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p:sp>
      <p:sp>
        <p:nvSpPr>
          <p:cNvPr id="60418" name="Notes Placeholder 2"/>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r>
              <a:rPr lang="en-US" b="1" dirty="0">
                <a:uFillTx/>
                <a:cs typeface="Cordia New" pitchFamily="34" charset="-34"/>
              </a:rPr>
              <a:t>Reference</a:t>
            </a:r>
            <a:r>
              <a:rPr lang="en-US" dirty="0">
                <a:uFillTx/>
                <a:cs typeface="Cordia New" pitchFamily="34" charset="-34"/>
              </a:rPr>
              <a:t>:</a:t>
            </a:r>
            <a:r>
              <a:rPr lang="en-US" baseline="0" dirty="0">
                <a:uFillTx/>
                <a:cs typeface="Cordia New" pitchFamily="34" charset="-34"/>
              </a:rPr>
              <a:t> </a:t>
            </a:r>
            <a:r>
              <a:rPr lang="en-US" baseline="0" dirty="0" err="1">
                <a:uFillTx/>
                <a:cs typeface="Cordia New" pitchFamily="34" charset="-34"/>
              </a:rPr>
              <a:t>Maplecroft</a:t>
            </a:r>
            <a:r>
              <a:rPr lang="en-US" baseline="0" dirty="0">
                <a:uFillTx/>
                <a:cs typeface="Cordia New" pitchFamily="34" charset="-34"/>
              </a:rPr>
              <a:t> https://www.maplecroft.com/about/news/food-security.html </a:t>
            </a:r>
          </a:p>
          <a:p>
            <a:pPr eaLnBrk="1" hangingPunct="1">
              <a:spcBef>
                <a:spcPct val="0"/>
              </a:spcBef>
            </a:pPr>
            <a:endParaRPr lang="en-US" baseline="0" dirty="0">
              <a:uFillTx/>
              <a:cs typeface="Cordia New" pitchFamily="34" charset="-34"/>
            </a:endParaRPr>
          </a:p>
          <a:p>
            <a:pPr eaLnBrk="1" hangingPunct="1">
              <a:spcBef>
                <a:spcPct val="0"/>
              </a:spcBef>
            </a:pPr>
            <a:r>
              <a:rPr lang="en-US" dirty="0">
                <a:uFillTx/>
                <a:cs typeface="Cordia New" pitchFamily="34" charset="-34"/>
              </a:rPr>
              <a:t>This is a map showing the level of food security by country but a risk assessment company. Africa and south Asia have the great concern.</a:t>
            </a:r>
          </a:p>
          <a:p>
            <a:pPr>
              <a:spcBef>
                <a:spcPct val="0"/>
              </a:spcBef>
            </a:pPr>
            <a:r>
              <a:rPr lang="en-US" dirty="0">
                <a:cs typeface="Cordia New" pitchFamily="34" charset="-34"/>
              </a:rPr>
              <a:t>Understanding the various dimensions of food security is important when establishing priorities in food security policy and program  formulation, making long term decisions, and in evaluating response options to food emergencies.</a:t>
            </a:r>
          </a:p>
        </p:txBody>
      </p:sp>
    </p:spTree>
    <p:extLst>
      <p:ext uri="{BB962C8B-B14F-4D97-AF65-F5344CB8AC3E}">
        <p14:creationId xmlns:p14="http://schemas.microsoft.com/office/powerpoint/2010/main" val="11489617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p:sp>
      <p:sp>
        <p:nvSpPr>
          <p:cNvPr id="62466" name="Notes Placeholder 2"/>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uFillTx/>
              <a:cs typeface="Cordia New" pitchFamily="34" charset="-34"/>
            </a:endParaRPr>
          </a:p>
        </p:txBody>
      </p:sp>
    </p:spTree>
    <p:extLst>
      <p:ext uri="{BB962C8B-B14F-4D97-AF65-F5344CB8AC3E}">
        <p14:creationId xmlns:p14="http://schemas.microsoft.com/office/powerpoint/2010/main" val="27731967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p:sp>
      <p:sp>
        <p:nvSpPr>
          <p:cNvPr id="64514" name="Notes Placeholder 2"/>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dirty="0">
              <a:uFillTx/>
              <a:cs typeface="Cordia New" pitchFamily="34" charset="-34"/>
            </a:endParaRPr>
          </a:p>
        </p:txBody>
      </p:sp>
    </p:spTree>
    <p:extLst>
      <p:ext uri="{BB962C8B-B14F-4D97-AF65-F5344CB8AC3E}">
        <p14:creationId xmlns:p14="http://schemas.microsoft.com/office/powerpoint/2010/main" val="18252258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p:sp>
      <p:sp>
        <p:nvSpPr>
          <p:cNvPr id="66562" name="Notes Placeholder 2"/>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uFillTx/>
              <a:cs typeface="Cordia New" pitchFamily="34" charset="-34"/>
            </a:endParaRPr>
          </a:p>
        </p:txBody>
      </p:sp>
    </p:spTree>
    <p:extLst>
      <p:ext uri="{BB962C8B-B14F-4D97-AF65-F5344CB8AC3E}">
        <p14:creationId xmlns:p14="http://schemas.microsoft.com/office/powerpoint/2010/main" val="15955066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p:sp>
      <p:sp>
        <p:nvSpPr>
          <p:cNvPr id="68610" name="Notes Placeholder 2"/>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uFillTx/>
              <a:cs typeface="Cordia New" pitchFamily="34" charset="-34"/>
            </a:endParaRPr>
          </a:p>
        </p:txBody>
      </p:sp>
    </p:spTree>
    <p:extLst>
      <p:ext uri="{BB962C8B-B14F-4D97-AF65-F5344CB8AC3E}">
        <p14:creationId xmlns:p14="http://schemas.microsoft.com/office/powerpoint/2010/main" val="10750925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hape 140"/>
          <p:cNvSpPr txBox="1">
            <a:spLocks noGrp="1"/>
          </p:cNvSpPr>
          <p:nvPr>
            <p:ph type="body" idx="1"/>
          </p:nvPr>
        </p:nvSpPr>
        <p:spPr bwMode="auto">
          <a:xfrm>
            <a:off x="701675" y="4416425"/>
            <a:ext cx="5607050" cy="4183063"/>
          </a:xfrm>
          <a:noFill/>
        </p:spPr>
        <p:txBody>
          <a:bodyPr vert="horz" wrap="square" numCol="1" anchor="ctr" compatLnSpc="1">
            <a:prstTxWarp prst="textNoShape">
              <a:avLst/>
            </a:prstTxWarp>
          </a:bodyPr>
          <a:lstStyle/>
          <a:p>
            <a:pPr>
              <a:spcBef>
                <a:spcPct val="0"/>
              </a:spcBef>
              <a:defRPr/>
            </a:pPr>
            <a:r>
              <a:rPr lang="en-AU">
                <a:cs typeface="Cordia New" pitchFamily="34" charset="-34"/>
              </a:rPr>
              <a:t>Now, we move on the challenges to achieving food security: water crisis, land degradation, climate change </a:t>
            </a:r>
            <a:endParaRPr lang="en-US">
              <a:cs typeface="Cordia New" pitchFamily="34" charset="-34"/>
            </a:endParaRPr>
          </a:p>
          <a:p>
            <a:pPr eaLnBrk="1" hangingPunct="1">
              <a:spcBef>
                <a:spcPct val="0"/>
              </a:spcBef>
            </a:pPr>
            <a:endParaRPr lang="th-TH">
              <a:uFillTx/>
            </a:endParaRPr>
          </a:p>
        </p:txBody>
      </p:sp>
      <p:sp>
        <p:nvSpPr>
          <p:cNvPr id="70658" name="Shape 141"/>
          <p:cNvSpPr>
            <a:spLocks noGrp="1" noRot="1" noChangeAspect="1"/>
          </p:cNvSpPr>
          <p:nvPr>
            <p:ph type="sldImg" idx="2"/>
          </p:nvPr>
        </p:nvSpPr>
        <p:spPr>
          <a:xfrm>
            <a:off x="406400" y="696913"/>
            <a:ext cx="6197600" cy="3486150"/>
          </a:xfrm>
        </p:spPr>
      </p:sp>
    </p:spTree>
    <p:extLst>
      <p:ext uri="{BB962C8B-B14F-4D97-AF65-F5344CB8AC3E}">
        <p14:creationId xmlns:p14="http://schemas.microsoft.com/office/powerpoint/2010/main" val="34803014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p:sp>
      <p:sp>
        <p:nvSpPr>
          <p:cNvPr id="72706" name="Notes Placeholder 2"/>
          <p:cNvSpPr txBox="1">
            <a:spLocks noGrp="1"/>
          </p:cNvSpPr>
          <p:nvPr>
            <p:ph type="body" idx="1"/>
          </p:nvPr>
        </p:nvSpPr>
        <p:spPr bwMode="auto">
          <a:noFill/>
        </p:spPr>
        <p:txBody>
          <a:bodyPr vert="horz" wrap="square" numCol="1" compatLnSpc="1">
            <a:prstTxWarp prst="textNoShape">
              <a:avLst/>
            </a:prstTxWarp>
          </a:bodyPr>
          <a:lstStyle/>
          <a:p>
            <a:pPr>
              <a:spcBef>
                <a:spcPct val="0"/>
              </a:spcBef>
            </a:pPr>
            <a:r>
              <a:rPr lang="en-US" dirty="0">
                <a:cs typeface="Cordia New" pitchFamily="34" charset="-34"/>
              </a:rPr>
              <a:t>Firstly, I’d to mention the global population</a:t>
            </a:r>
          </a:p>
          <a:p>
            <a:pPr>
              <a:spcBef>
                <a:spcPct val="0"/>
              </a:spcBef>
            </a:pPr>
            <a:r>
              <a:rPr lang="en-US" dirty="0">
                <a:cs typeface="Cordia New" pitchFamily="34" charset="-34"/>
              </a:rPr>
              <a:t>As we all know, … (</a:t>
            </a:r>
            <a:r>
              <a:rPr lang="en-US" dirty="0" err="1">
                <a:cs typeface="Cordia New" pitchFamily="34" charset="-34"/>
              </a:rPr>
              <a:t>márkili</a:t>
            </a:r>
            <a:r>
              <a:rPr lang="en-US" dirty="0">
                <a:cs typeface="Cordia New" pitchFamily="34" charset="-34"/>
              </a:rPr>
              <a:t>)</a:t>
            </a:r>
          </a:p>
          <a:p>
            <a:pPr eaLnBrk="1" hangingPunct="1">
              <a:spcBef>
                <a:spcPct val="0"/>
              </a:spcBef>
            </a:pPr>
            <a:r>
              <a:rPr lang="en-US" dirty="0">
                <a:uFillTx/>
                <a:cs typeface="Cordia New" pitchFamily="34" charset="-34"/>
              </a:rPr>
              <a:t>Explain about the projected change in world population which means more food is required.</a:t>
            </a:r>
            <a:r>
              <a:rPr lang="en-US" dirty="0">
                <a:cs typeface="Cordia New" pitchFamily="34" charset="-34"/>
              </a:rPr>
              <a:t> </a:t>
            </a:r>
          </a:p>
          <a:p>
            <a:pPr eaLnBrk="1" hangingPunct="1">
              <a:spcBef>
                <a:spcPct val="0"/>
              </a:spcBef>
            </a:pPr>
            <a:endParaRPr lang="en-US" dirty="0">
              <a:uFillTx/>
              <a:cs typeface="Cordia New" pitchFamily="34" charset="-34"/>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b="1" dirty="0"/>
              <a:t>Source</a:t>
            </a:r>
            <a:r>
              <a:rPr lang="en-US" sz="1200" dirty="0"/>
              <a:t>: http://ccafs.cgiar.org/bigfacts/population</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dirty="0"/>
              <a:t>UN-DESA, 2011</a:t>
            </a:r>
          </a:p>
          <a:p>
            <a:pPr eaLnBrk="1" hangingPunct="1">
              <a:spcBef>
                <a:spcPct val="0"/>
              </a:spcBef>
            </a:pPr>
            <a:endParaRPr lang="en-US" dirty="0">
              <a:uFillTx/>
              <a:cs typeface="Cordia New" pitchFamily="34" charset="-34"/>
            </a:endParaRPr>
          </a:p>
        </p:txBody>
      </p:sp>
      <p:sp>
        <p:nvSpPr>
          <p:cNvPr id="72707" name="Slide Number Placeholder 3"/>
          <p:cNvSpPr>
            <a:spLocks noGrp="1"/>
          </p:cNvSpPr>
          <p:nvPr>
            <p:ph type="sldNum" sz="quarter" idx="4294967295"/>
          </p:nvPr>
        </p:nvSpPr>
        <p:spPr bwMode="auto">
          <a:xfrm>
            <a:off x="3884613" y="8685213"/>
            <a:ext cx="2971800" cy="457200"/>
          </a:xfrm>
          <a:prstGeom prst="rect">
            <a:avLst/>
          </a:prstGeom>
          <a:noFill/>
          <a:ln>
            <a:miter lim="800000"/>
          </a:ln>
        </p:spPr>
        <p:txBody>
          <a:bodyPr/>
          <a:lstStyle/>
          <a:p>
            <a:fld id="{730E53B2-AE94-4792-8E85-BA0938907630}" type="slidenum">
              <a:rPr lang="en-US" b="0">
                <a:uFillTx/>
              </a:rPr>
              <a:pPr/>
              <a:t>48</a:t>
            </a:fld>
            <a:endParaRPr lang="en-US" b="0">
              <a:uFillTx/>
            </a:endParaRPr>
          </a:p>
        </p:txBody>
      </p:sp>
    </p:spTree>
    <p:extLst>
      <p:ext uri="{BB962C8B-B14F-4D97-AF65-F5344CB8AC3E}">
        <p14:creationId xmlns:p14="http://schemas.microsoft.com/office/powerpoint/2010/main" val="38771397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p:sp>
      <p:sp>
        <p:nvSpPr>
          <p:cNvPr id="74754" name="Notes Placeholder 2"/>
          <p:cNvSpPr txBox="1">
            <a:spLocks noGrp="1"/>
          </p:cNvSpPr>
          <p:nvPr>
            <p:ph type="body" idx="1"/>
          </p:nvPr>
        </p:nvSpPr>
        <p:spPr bwMode="auto">
          <a:noFill/>
        </p:spPr>
        <p:txBody>
          <a:bodyPr vert="horz" wrap="square" numCol="1" compatLnSpc="1">
            <a:prstTxWarp prst="textNoShape">
              <a:avLst/>
            </a:prstTxWarp>
          </a:bodyPr>
          <a:lstStyle/>
          <a:p>
            <a:pPr>
              <a:spcBef>
                <a:spcPct val="0"/>
              </a:spcBef>
              <a:defRPr/>
            </a:pPr>
            <a:r>
              <a:rPr lang="en-US" b="1" dirty="0">
                <a:cs typeface="Cordia New" pitchFamily="34" charset="-34"/>
              </a:rPr>
              <a:t>Messages</a:t>
            </a:r>
            <a:r>
              <a:rPr lang="en-US" dirty="0">
                <a:cs typeface="Cordia New" pitchFamily="34" charset="-34"/>
              </a:rPr>
              <a:t>: Higher global food demand </a:t>
            </a:r>
            <a:r>
              <a:rPr lang="en-US" dirty="0">
                <a:cs typeface="Calibri"/>
              </a:rPr>
              <a:t>includes food, feed, </a:t>
            </a:r>
            <a:r>
              <a:rPr lang="en-US" dirty="0" err="1">
                <a:cs typeface="Calibri"/>
              </a:rPr>
              <a:t>fibre</a:t>
            </a:r>
            <a:r>
              <a:rPr lang="en-US" dirty="0">
                <a:cs typeface="Calibri"/>
              </a:rPr>
              <a:t> and biofuels, other agriculture production.</a:t>
            </a:r>
            <a:endParaRPr lang="en-US" dirty="0">
              <a:cs typeface="Cordia New" pitchFamily="34" charset="-34"/>
            </a:endParaRPr>
          </a:p>
          <a:p>
            <a:pPr eaLnBrk="1" hangingPunct="1">
              <a:spcBef>
                <a:spcPct val="0"/>
              </a:spcBef>
            </a:pPr>
            <a:r>
              <a:rPr lang="en-US" dirty="0">
                <a:cs typeface="Cordia New" pitchFamily="34" charset="-34"/>
              </a:rPr>
              <a:t>This is the data of global food demand that is expected to increase.</a:t>
            </a:r>
            <a:r>
              <a:rPr lang="en-US" sz="1200" dirty="0">
                <a:uFillTx/>
                <a:cs typeface="Cordia New" pitchFamily="34" charset="-34"/>
              </a:rPr>
              <a:t> </a:t>
            </a:r>
          </a:p>
          <a:p>
            <a:pPr eaLnBrk="1" hangingPunct="1">
              <a:spcBef>
                <a:spcPct val="0"/>
              </a:spcBef>
            </a:pPr>
            <a:endParaRPr lang="en-US" sz="1200" dirty="0">
              <a:uFillTx/>
              <a:cs typeface="Cordia New" pitchFamily="34" charset="-34"/>
            </a:endParaRPr>
          </a:p>
          <a:p>
            <a:pPr eaLnBrk="1" hangingPunct="1">
              <a:spcBef>
                <a:spcPct val="0"/>
              </a:spcBef>
            </a:pPr>
            <a:r>
              <a:rPr lang="en-US" sz="1200" dirty="0">
                <a:uFillTx/>
                <a:cs typeface="Cordia New" pitchFamily="34" charset="-34"/>
              </a:rPr>
              <a:t>MT = million tons, BT = billion tons</a:t>
            </a:r>
          </a:p>
          <a:p>
            <a:pPr eaLnBrk="1" hangingPunct="1">
              <a:spcBef>
                <a:spcPct val="0"/>
              </a:spcBef>
            </a:pPr>
            <a:endParaRPr lang="en-US" sz="1200" b="1" dirty="0">
              <a:uFillTx/>
              <a:cs typeface="Cordia New" pitchFamily="34" charset="-34"/>
            </a:endParaRPr>
          </a:p>
          <a:p>
            <a:pPr>
              <a:spcBef>
                <a:spcPct val="0"/>
              </a:spcBef>
            </a:pPr>
            <a:endParaRPr lang="en-US" dirty="0">
              <a:cs typeface="Cordia New" pitchFamily="34" charset="-34"/>
            </a:endParaRPr>
          </a:p>
          <a:p>
            <a:pPr eaLnBrk="1" hangingPunct="1">
              <a:spcBef>
                <a:spcPct val="0"/>
              </a:spcBef>
            </a:pPr>
            <a:endParaRPr lang="en-US" sz="1200" dirty="0">
              <a:uFillTx/>
              <a:cs typeface="Cordia New" pitchFamily="34" charset="-34"/>
            </a:endParaRPr>
          </a:p>
          <a:p>
            <a:pPr eaLnBrk="1" hangingPunct="1">
              <a:spcBef>
                <a:spcPct val="0"/>
              </a:spcBef>
            </a:pPr>
            <a:r>
              <a:rPr lang="en-US" sz="1200" b="1" dirty="0">
                <a:uFillTx/>
                <a:cs typeface="Cordia New" pitchFamily="34" charset="-34"/>
              </a:rPr>
              <a:t>Source</a:t>
            </a:r>
            <a:r>
              <a:rPr lang="en-US" sz="1200" dirty="0">
                <a:uFillTx/>
                <a:cs typeface="Cordia New" pitchFamily="34" charset="-34"/>
              </a:rPr>
              <a:t>: </a:t>
            </a:r>
            <a:r>
              <a:rPr lang="en-US" sz="1200" dirty="0" err="1">
                <a:uFillTx/>
                <a:cs typeface="Cordia New" pitchFamily="34" charset="-34"/>
              </a:rPr>
              <a:t>Alexandratos</a:t>
            </a:r>
            <a:r>
              <a:rPr lang="en-US" sz="1200" dirty="0">
                <a:uFillTx/>
                <a:cs typeface="Cordia New" pitchFamily="34" charset="-34"/>
              </a:rPr>
              <a:t>, N. and J. Bruinsma.2012. World agriculture towards 2030/2050: the 2012 revision. ESA Working paper No. 12-03. Rome, FAO.</a:t>
            </a:r>
          </a:p>
          <a:p>
            <a:pPr eaLnBrk="1" hangingPunct="1">
              <a:spcBef>
                <a:spcPct val="0"/>
              </a:spcBef>
            </a:pPr>
            <a:r>
              <a:rPr lang="en-US" dirty="0">
                <a:uFillTx/>
                <a:cs typeface="Cordia New" pitchFamily="34" charset="-34"/>
              </a:rPr>
              <a:t>Available from </a:t>
            </a:r>
            <a:r>
              <a:rPr lang="en-US" sz="1200" dirty="0">
                <a:uFillTx/>
                <a:cs typeface="Cordia New" pitchFamily="34" charset="-34"/>
              </a:rPr>
              <a:t>http://www.fao.org/docrep/016/ap106e/ap106e.pdf</a:t>
            </a:r>
          </a:p>
          <a:p>
            <a:pPr eaLnBrk="1" hangingPunct="1">
              <a:spcBef>
                <a:spcPct val="0"/>
              </a:spcBef>
            </a:pPr>
            <a:endParaRPr lang="en-US" dirty="0">
              <a:uFillTx/>
              <a:cs typeface="Cordia New" pitchFamily="34" charset="-34"/>
            </a:endParaRPr>
          </a:p>
        </p:txBody>
      </p:sp>
      <p:sp>
        <p:nvSpPr>
          <p:cNvPr id="74755" name="Slide Number Placeholder 3"/>
          <p:cNvSpPr>
            <a:spLocks noGrp="1"/>
          </p:cNvSpPr>
          <p:nvPr>
            <p:ph type="sldNum" sz="quarter" idx="4294967295"/>
          </p:nvPr>
        </p:nvSpPr>
        <p:spPr bwMode="auto">
          <a:xfrm>
            <a:off x="3884613" y="8685213"/>
            <a:ext cx="2971800" cy="457200"/>
          </a:xfrm>
          <a:prstGeom prst="rect">
            <a:avLst/>
          </a:prstGeom>
          <a:noFill/>
          <a:ln>
            <a:miter lim="800000"/>
          </a:ln>
        </p:spPr>
        <p:txBody>
          <a:bodyPr/>
          <a:lstStyle/>
          <a:p>
            <a:fld id="{B8E69C01-33D8-4AD9-A165-08DA1A6BFF75}" type="slidenum">
              <a:rPr lang="en-US" b="0">
                <a:uFillTx/>
              </a:rPr>
              <a:pPr/>
              <a:t>49</a:t>
            </a:fld>
            <a:endParaRPr lang="en-US" b="0">
              <a:uFillTx/>
            </a:endParaRPr>
          </a:p>
        </p:txBody>
      </p:sp>
    </p:spTree>
    <p:extLst>
      <p:ext uri="{BB962C8B-B14F-4D97-AF65-F5344CB8AC3E}">
        <p14:creationId xmlns:p14="http://schemas.microsoft.com/office/powerpoint/2010/main" val="18705487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p:sp>
      <p:sp>
        <p:nvSpPr>
          <p:cNvPr id="76802" name="Notes Placeholder 2"/>
          <p:cNvSpPr txBox="1">
            <a:spLocks noGrp="1"/>
          </p:cNvSpPr>
          <p:nvPr>
            <p:ph type="body" idx="1"/>
          </p:nvPr>
        </p:nvSpPr>
        <p:spPr bwMode="auto">
          <a:noFill/>
        </p:spPr>
        <p:txBody>
          <a:bodyPr vert="horz" wrap="square" numCol="1" compatLnSpc="1">
            <a:prstTxWarp prst="textNoShape">
              <a:avLst/>
            </a:prstTxWarp>
          </a:bodyPr>
          <a:lstStyle/>
          <a:p>
            <a:pPr>
              <a:spcBef>
                <a:spcPct val="0"/>
              </a:spcBef>
            </a:pPr>
            <a:r>
              <a:rPr lang="en-US" b="1" dirty="0">
                <a:latin typeface="Times New Roman" pitchFamily="18" charset="0"/>
                <a:cs typeface="Cordia New" pitchFamily="34" charset="-34"/>
              </a:rPr>
              <a:t>Reference: NASA</a:t>
            </a:r>
            <a:r>
              <a:rPr lang="en-US" b="1" baseline="0" dirty="0">
                <a:latin typeface="Times New Roman" pitchFamily="18" charset="0"/>
                <a:cs typeface="Cordia New" pitchFamily="34" charset="-34"/>
              </a:rPr>
              <a:t> imagery</a:t>
            </a:r>
          </a:p>
          <a:p>
            <a:pPr>
              <a:spcBef>
                <a:spcPct val="0"/>
              </a:spcBef>
            </a:pPr>
            <a:endParaRPr lang="en-US" b="1" dirty="0">
              <a:latin typeface="Times New Roman" pitchFamily="18" charset="0"/>
              <a:cs typeface="Cordia New" pitchFamily="34" charset="-34"/>
            </a:endParaRPr>
          </a:p>
          <a:p>
            <a:pPr>
              <a:spcBef>
                <a:spcPct val="0"/>
              </a:spcBef>
            </a:pPr>
            <a:r>
              <a:rPr lang="en-US" dirty="0">
                <a:latin typeface="Times New Roman" pitchFamily="18" charset="0"/>
                <a:cs typeface="Cordia New" pitchFamily="34" charset="-34"/>
              </a:rPr>
              <a:t>What different between two map of this region in 1979  Can you tell me what is different?</a:t>
            </a:r>
            <a:endParaRPr lang="en-US" b="1" dirty="0">
              <a:uFillTx/>
              <a:latin typeface="Times New Roman" pitchFamily="18" charset="0"/>
              <a:cs typeface="Cordia New" pitchFamily="34" charset="-34"/>
            </a:endParaRPr>
          </a:p>
          <a:p>
            <a:pPr eaLnBrk="1" hangingPunct="1">
              <a:spcBef>
                <a:spcPct val="0"/>
              </a:spcBef>
            </a:pPr>
            <a:endParaRPr lang="en-US" dirty="0">
              <a:latin typeface="Times New Roman" pitchFamily="18" charset="0"/>
              <a:cs typeface="Cordia New" pitchFamily="34" charset="-34"/>
            </a:endParaRPr>
          </a:p>
          <a:p>
            <a:pPr eaLnBrk="1" hangingPunct="1">
              <a:spcBef>
                <a:spcPct val="0"/>
              </a:spcBef>
            </a:pPr>
            <a:r>
              <a:rPr lang="en-US" dirty="0">
                <a:latin typeface="Times New Roman" pitchFamily="18" charset="0"/>
                <a:cs typeface="Cordia New" pitchFamily="34" charset="-34"/>
              </a:rPr>
              <a:t>Impacts of Climate Change and food security must be placed in the context of land use change: changes are fast and profound, and continuing. </a:t>
            </a:r>
            <a:endParaRPr lang="en-US" b="1" dirty="0">
              <a:uFillTx/>
              <a:latin typeface="Times New Roman" pitchFamily="18" charset="0"/>
              <a:cs typeface="Cordia New" pitchFamily="34" charset="-34"/>
            </a:endParaRPr>
          </a:p>
          <a:p>
            <a:pPr eaLnBrk="1" hangingPunct="1">
              <a:spcBef>
                <a:spcPct val="0"/>
              </a:spcBef>
            </a:pPr>
            <a:endParaRPr lang="en-US" dirty="0">
              <a:uFillTx/>
              <a:cs typeface="Cordia New" pitchFamily="34" charset="-34"/>
            </a:endParaRPr>
          </a:p>
        </p:txBody>
      </p:sp>
      <p:sp>
        <p:nvSpPr>
          <p:cNvPr id="76803" name="Slide Number Placeholder 3"/>
          <p:cNvSpPr>
            <a:spLocks noGrp="1"/>
          </p:cNvSpPr>
          <p:nvPr>
            <p:ph type="sldNum" sz="quarter" idx="4294967295"/>
          </p:nvPr>
        </p:nvSpPr>
        <p:spPr bwMode="auto">
          <a:xfrm>
            <a:off x="3884613" y="8685213"/>
            <a:ext cx="2971800" cy="457200"/>
          </a:xfrm>
          <a:prstGeom prst="rect">
            <a:avLst/>
          </a:prstGeom>
          <a:noFill/>
          <a:ln>
            <a:miter lim="800000"/>
          </a:ln>
        </p:spPr>
        <p:txBody>
          <a:bodyPr/>
          <a:lstStyle/>
          <a:p>
            <a:fld id="{3D5290DB-0DAD-4997-B731-856DF3E546F9}" type="slidenum">
              <a:rPr lang="en-US" b="0">
                <a:uFillTx/>
              </a:rPr>
              <a:pPr/>
              <a:t>50</a:t>
            </a:fld>
            <a:endParaRPr lang="en-US" b="0">
              <a:uFillTx/>
            </a:endParaRPr>
          </a:p>
        </p:txBody>
      </p:sp>
    </p:spTree>
    <p:extLst>
      <p:ext uri="{BB962C8B-B14F-4D97-AF65-F5344CB8AC3E}">
        <p14:creationId xmlns:p14="http://schemas.microsoft.com/office/powerpoint/2010/main" val="32586158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TextEdit="1"/>
          </p:cNvSpPr>
          <p:nvPr>
            <p:ph type="sldImg"/>
          </p:nvPr>
        </p:nvSpPr>
        <p:spPr/>
      </p:sp>
      <p:sp>
        <p:nvSpPr>
          <p:cNvPr id="78850" name="Text Box 3"/>
          <p:cNvSpPr txBox="1">
            <a:spLocks noGrp="1"/>
          </p:cNvSpPr>
          <p:nvPr>
            <p:ph type="body" idx="1"/>
          </p:nvPr>
        </p:nvSpPr>
        <p:spPr bwMode="auto">
          <a:noFill/>
        </p:spPr>
        <p:txBody>
          <a:bodyPr vert="horz" wrap="square" numCol="1"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baseline="0" dirty="0">
                <a:latin typeface="Times New Roman"/>
                <a:ea typeface="Times New Roman"/>
                <a:cs typeface="Times New Roman"/>
                <a:sym typeface="Times New Roman"/>
              </a:rPr>
              <a:t>Key message:</a:t>
            </a:r>
          </a:p>
          <a:p>
            <a:r>
              <a:rPr lang="en-US" sz="1200" dirty="0">
                <a:uFillTx/>
                <a:cs typeface="Cordia New" pitchFamily="34" charset="-34"/>
              </a:rPr>
              <a:t>This regions experiencing near the limit of heat tolerance to crops would be more vulnerable to global climate change (compared to template region).  This leads to food insecurity for this area.  In addition, adaptation to climate change of this area may be limited or less ability.</a:t>
            </a:r>
          </a:p>
          <a:p>
            <a:endParaRPr lang="en-US" sz="1200" dirty="0">
              <a:uFillTx/>
              <a:cs typeface="Cordia New" pitchFamily="34" charset="-34"/>
            </a:endParaRPr>
          </a:p>
          <a:p>
            <a:r>
              <a:rPr lang="en-US" sz="1200" dirty="0">
                <a:uFillTx/>
                <a:cs typeface="Cordia New" pitchFamily="34" charset="-34"/>
              </a:rPr>
              <a:t>This is the opposite in northern climates where increases in temperature</a:t>
            </a:r>
            <a:r>
              <a:rPr lang="en-US" sz="1200" baseline="0" dirty="0">
                <a:uFillTx/>
                <a:cs typeface="Cordia New" pitchFamily="34" charset="-34"/>
              </a:rPr>
              <a:t> (and CO2) might lead to increases in production.</a:t>
            </a:r>
            <a:endParaRPr lang="en-US" sz="1200" dirty="0">
              <a:uFillTx/>
              <a:cs typeface="Cordia New" pitchFamily="34" charset="-34"/>
            </a:endParaRPr>
          </a:p>
        </p:txBody>
      </p:sp>
    </p:spTree>
    <p:extLst>
      <p:ext uri="{BB962C8B-B14F-4D97-AF65-F5344CB8AC3E}">
        <p14:creationId xmlns:p14="http://schemas.microsoft.com/office/powerpoint/2010/main" val="2850229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TextEdit="1"/>
          </p:cNvSpPr>
          <p:nvPr>
            <p:ph type="sldImg"/>
          </p:nvPr>
        </p:nvSpPr>
        <p:spPr/>
      </p:sp>
      <p:sp>
        <p:nvSpPr>
          <p:cNvPr id="28674" name="Text Box 3"/>
          <p:cNvSpPr txBox="1">
            <a:spLocks noGrp="1"/>
          </p:cNvSpPr>
          <p:nvPr>
            <p:ph type="body" idx="1"/>
          </p:nvPr>
        </p:nvSpPr>
        <p:spPr bwMode="auto">
          <a:noFill/>
        </p:spPr>
        <p:txBody>
          <a:bodyPr vert="horz" wrap="square" numCol="1" compatLnSpc="1">
            <a:prstTxWarp prst="textNoShape">
              <a:avLst/>
            </a:prstTxWarp>
          </a:bodyPr>
          <a:lstStyle/>
          <a:p>
            <a:pPr algn="just"/>
            <a:r>
              <a:rPr lang="en-AU"/>
              <a:t>Now we look at how agricuture effects on GHG emission and climate change.</a:t>
            </a:r>
          </a:p>
          <a:p>
            <a:endParaRPr lang="th-TH" sz="1200" dirty="0">
              <a:uFillTx/>
            </a:endParaRPr>
          </a:p>
        </p:txBody>
      </p:sp>
    </p:spTree>
    <p:extLst>
      <p:ext uri="{BB962C8B-B14F-4D97-AF65-F5344CB8AC3E}">
        <p14:creationId xmlns:p14="http://schemas.microsoft.com/office/powerpoint/2010/main" val="8525695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a:t>
            </a:r>
            <a:r>
              <a:rPr lang="en-US" dirty="0"/>
              <a:t>:</a:t>
            </a:r>
            <a:r>
              <a:rPr lang="en-US" baseline="0" dirty="0"/>
              <a:t> Yale Environment  </a:t>
            </a:r>
            <a:r>
              <a:rPr lang="en-US" dirty="0"/>
              <a:t>http://e360.yale.edu/digest/climate_change_to_make_many_fish_species_locally_extinct_in_tropics_study_says/4273/</a:t>
            </a:r>
          </a:p>
          <a:p>
            <a:endParaRPr lang="en-US" dirty="0"/>
          </a:p>
          <a:p>
            <a:r>
              <a:rPr lang="en-US" dirty="0"/>
              <a:t>13 OCT 2014: CLIMATE CHANGE TO MAKE MANY FISH SPECIES EXTINCT IN TROPICS, STUDY SAYS</a:t>
            </a:r>
          </a:p>
          <a:p>
            <a:endParaRPr lang="en-US" dirty="0"/>
          </a:p>
          <a:p>
            <a:r>
              <a:rPr lang="en-US" dirty="0"/>
              <a:t>Climate change is likely to drive fish and marine invertebrates toward the poles and cause extinctions near the tropics, according to researchers at the University of British Columbia. Under the conservative climate change scenario of one degree Celsius of warming by 2100, the 802 species modeled in the study are predicted to move away from their current habitats by as much as 9 miles, or 15 kilometers, every decade — a rate similar to what scientists have observed over the past few decades. Under the worst-case scenario of three degrees of warming, the researchers predict marine species will move toward the poles at a rate of 26 kilometers per decade. Under that scenario, an average of 6.5 species per 0.5 degrees of latitude would become locally extinct closest to the equator. The shifts will be caused by the species' reactions to warming waters, changing ocean chemistry, and ecosystem structure near the tropics, as well as new habitats opening up nearer the poles, the researchers say. </a:t>
            </a:r>
          </a:p>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52</a:t>
            </a:fld>
            <a:endParaRPr lang="en-US"/>
          </a:p>
        </p:txBody>
      </p:sp>
    </p:spTree>
    <p:extLst>
      <p:ext uri="{BB962C8B-B14F-4D97-AF65-F5344CB8AC3E}">
        <p14:creationId xmlns:p14="http://schemas.microsoft.com/office/powerpoint/2010/main" val="9489061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hape 102"/>
          <p:cNvSpPr>
            <a:spLocks noGrp="1" noRot="1" noChangeAspect="1"/>
          </p:cNvSpPr>
          <p:nvPr>
            <p:ph type="sldImg" idx="2"/>
          </p:nvPr>
        </p:nvSpPr>
        <p:spPr/>
      </p:sp>
      <p:sp>
        <p:nvSpPr>
          <p:cNvPr id="285698" name="Shape 103"/>
          <p:cNvSpPr txBox="1">
            <a:spLocks noGrp="1"/>
          </p:cNvSpPr>
          <p:nvPr>
            <p:ph type="body" idx="1"/>
          </p:nvPr>
        </p:nvSpPr>
        <p:spPr bwMode="auto">
          <a:noFill/>
        </p:spPr>
        <p:txBody>
          <a:bodyPr vert="horz" wrap="square" numCol="1" compatLnSpc="1">
            <a:prstTxWarp prst="textNoShape">
              <a:avLst/>
            </a:prstTxWarp>
            <a:spAutoFit/>
          </a:bodyPr>
          <a:lstStyle/>
          <a:p>
            <a:pPr marL="431800" algn="just" eaLnBrk="1" hangingPunct="1">
              <a:lnSpc>
                <a:spcPct val="115000"/>
              </a:lnSpc>
              <a:spcBef>
                <a:spcPct val="0"/>
              </a:spcBef>
            </a:pPr>
            <a:r>
              <a:rPr lang="en-US" b="1" dirty="0">
                <a:uFillTx/>
                <a:cs typeface="Cordia New" pitchFamily="34" charset="-34"/>
              </a:rPr>
              <a:t>Reference</a:t>
            </a:r>
            <a:r>
              <a:rPr lang="en-US" dirty="0">
                <a:uFillTx/>
                <a:cs typeface="Cordia New" pitchFamily="34" charset="-34"/>
              </a:rPr>
              <a:t>:  U.S. Global Change Research Program 2009. (</a:t>
            </a:r>
            <a:r>
              <a:rPr lang="en-US" dirty="0">
                <a:uFillTx/>
                <a:cs typeface="Cordia New" pitchFamily="34" charset="-34"/>
                <a:hlinkClick r:id="rId3"/>
              </a:rPr>
              <a:t>USGCRP 2009</a:t>
            </a:r>
            <a:r>
              <a:rPr lang="en-US" dirty="0">
                <a:uFillTx/>
                <a:cs typeface="Cordia New" pitchFamily="34" charset="-34"/>
              </a:rPr>
              <a:t>),</a:t>
            </a:r>
            <a:r>
              <a:rPr lang="en-US" baseline="0" dirty="0">
                <a:uFillTx/>
                <a:cs typeface="Cordia New" pitchFamily="34" charset="-34"/>
              </a:rPr>
              <a:t> http://epa.gov/climatechange/impacts-adaptation/agriculture.html</a:t>
            </a:r>
            <a:endParaRPr lang="en-US" dirty="0">
              <a:uFillTx/>
              <a:cs typeface="Cordia New" pitchFamily="34" charset="-34"/>
            </a:endParaRPr>
          </a:p>
          <a:p>
            <a:pPr marL="431800" algn="just" eaLnBrk="1" hangingPunct="1">
              <a:lnSpc>
                <a:spcPct val="115000"/>
              </a:lnSpc>
              <a:spcBef>
                <a:spcPct val="0"/>
              </a:spcBef>
            </a:pPr>
            <a:endParaRPr lang="en-US" dirty="0">
              <a:uFillTx/>
              <a:cs typeface="Cordia New" pitchFamily="34" charset="-34"/>
            </a:endParaRPr>
          </a:p>
          <a:p>
            <a:pPr marL="431800" algn="just" eaLnBrk="1" hangingPunct="1">
              <a:lnSpc>
                <a:spcPct val="115000"/>
              </a:lnSpc>
              <a:spcBef>
                <a:spcPct val="0"/>
              </a:spcBef>
            </a:pPr>
            <a:r>
              <a:rPr lang="en-US" dirty="0">
                <a:uFillTx/>
                <a:cs typeface="Cordia New" pitchFamily="34" charset="-34"/>
              </a:rPr>
              <a:t>Key Message:</a:t>
            </a:r>
            <a:r>
              <a:rPr lang="en-US" baseline="0" dirty="0">
                <a:uFillTx/>
                <a:cs typeface="Cordia New" pitchFamily="34" charset="-34"/>
              </a:rPr>
              <a:t>  </a:t>
            </a:r>
            <a:r>
              <a:rPr lang="en-US" dirty="0">
                <a:uFillTx/>
                <a:cs typeface="Cordia New" pitchFamily="34" charset="-34"/>
              </a:rPr>
              <a:t>As air and water temperatures rise, marine species are moving northward, affecting fisheries, ecosystems, and coastal communities that depend on the food source. On average, by 2006, the center of the range for the examined species moved 19 miles north of their 1982 locations</a:t>
            </a:r>
          </a:p>
          <a:p>
            <a:pPr marL="431800" eaLnBrk="1" hangingPunct="1">
              <a:spcBef>
                <a:spcPct val="0"/>
              </a:spcBef>
            </a:pPr>
            <a:endParaRPr lang="en-US" dirty="0">
              <a:uFillTx/>
              <a:cs typeface="Cordia New" pitchFamily="34" charset="-34"/>
            </a:endParaRPr>
          </a:p>
          <a:p>
            <a:pPr marL="431800" eaLnBrk="1" hangingPunct="1">
              <a:spcBef>
                <a:spcPct val="0"/>
              </a:spcBef>
            </a:pPr>
            <a:endParaRPr lang="th-TH" dirty="0">
              <a:uFillTx/>
            </a:endParaRPr>
          </a:p>
        </p:txBody>
      </p:sp>
    </p:spTree>
    <p:extLst>
      <p:ext uri="{BB962C8B-B14F-4D97-AF65-F5344CB8AC3E}">
        <p14:creationId xmlns:p14="http://schemas.microsoft.com/office/powerpoint/2010/main" val="24406681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p:sp>
      <p:sp>
        <p:nvSpPr>
          <p:cNvPr id="80898" name="Notes Placeholder 2"/>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uFillTx/>
              <a:cs typeface="Cordia New" pitchFamily="34" charset="-34"/>
            </a:endParaRPr>
          </a:p>
        </p:txBody>
      </p:sp>
    </p:spTree>
    <p:extLst>
      <p:ext uri="{BB962C8B-B14F-4D97-AF65-F5344CB8AC3E}">
        <p14:creationId xmlns:p14="http://schemas.microsoft.com/office/powerpoint/2010/main" val="6044603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err="1"/>
              <a:t>Reference</a:t>
            </a:r>
            <a:r>
              <a:rPr lang="en-AU" dirty="0" err="1"/>
              <a:t>:Photo</a:t>
            </a:r>
            <a:r>
              <a:rPr lang="en-AU" dirty="0"/>
              <a:t> from  </a:t>
            </a:r>
            <a:r>
              <a:rPr lang="en-AU" dirty="0" err="1"/>
              <a:t>Shutterstock</a:t>
            </a:r>
            <a:r>
              <a:rPr lang="en-AU" dirty="0"/>
              <a:t> </a:t>
            </a:r>
          </a:p>
          <a:p>
            <a:endParaRPr lang="en-AU" dirty="0"/>
          </a:p>
          <a:p>
            <a:r>
              <a:rPr lang="en-AU" dirty="0"/>
              <a:t>Third challenge to food security is climate change</a:t>
            </a:r>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55</a:t>
            </a:fld>
            <a:endParaRPr lang="en-US"/>
          </a:p>
        </p:txBody>
      </p:sp>
    </p:spTree>
    <p:extLst>
      <p:ext uri="{BB962C8B-B14F-4D97-AF65-F5344CB8AC3E}">
        <p14:creationId xmlns:p14="http://schemas.microsoft.com/office/powerpoint/2010/main" val="33349991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hape 289"/>
          <p:cNvSpPr txBox="1">
            <a:spLocks noGrp="1"/>
          </p:cNvSpPr>
          <p:nvPr>
            <p:ph type="body" idx="1"/>
          </p:nvPr>
        </p:nvSpPr>
        <p:spPr bwMode="auto">
          <a:noFill/>
        </p:spPr>
        <p:txBody>
          <a:bodyPr vert="horz" wrap="square" numCol="1" compatLnSpc="1">
            <a:prstTxWarp prst="textNoShape">
              <a:avLst/>
            </a:prstTxWarp>
          </a:bodyPr>
          <a:lstStyle/>
          <a:p>
            <a:pPr marL="0" lvl="1">
              <a:spcBef>
                <a:spcPct val="0"/>
              </a:spcBef>
              <a:defRPr/>
            </a:pPr>
            <a:r>
              <a:rPr lang="en-US" dirty="0">
                <a:cs typeface="Cordia New" pitchFamily="34" charset="-34"/>
              </a:rPr>
              <a:t>Climate change will have </a:t>
            </a:r>
            <a:r>
              <a:rPr lang="en-US" dirty="0">
                <a:solidFill>
                  <a:srgbClr val="009900"/>
                </a:solidFill>
                <a:cs typeface="Cordia New" pitchFamily="34" charset="-34"/>
              </a:rPr>
              <a:t>positive and negative</a:t>
            </a:r>
            <a:r>
              <a:rPr lang="en-US" dirty="0">
                <a:cs typeface="Cordia New" pitchFamily="34" charset="-34"/>
              </a:rPr>
              <a:t> impacts on agriculture</a:t>
            </a:r>
            <a:r>
              <a:rPr lang="th-TH" dirty="0"/>
              <a:t>.</a:t>
            </a:r>
            <a:r>
              <a:rPr lang="en-AU" dirty="0"/>
              <a:t> What negative? and What is positive?</a:t>
            </a:r>
          </a:p>
          <a:p>
            <a:pPr marL="0" lvl="1">
              <a:spcBef>
                <a:spcPct val="0"/>
              </a:spcBef>
              <a:defRPr/>
            </a:pPr>
            <a:endParaRPr lang="th-TH" dirty="0"/>
          </a:p>
        </p:txBody>
      </p:sp>
      <p:sp>
        <p:nvSpPr>
          <p:cNvPr id="84994" name="Shape 290"/>
          <p:cNvSpPr>
            <a:spLocks noGrp="1" noRot="1" noChangeAspect="1"/>
          </p:cNvSpPr>
          <p:nvPr>
            <p:ph type="sldImg" idx="2"/>
          </p:nvPr>
        </p:nvSpPr>
        <p:spPr/>
      </p:sp>
    </p:spTree>
    <p:extLst>
      <p:ext uri="{BB962C8B-B14F-4D97-AF65-F5344CB8AC3E}">
        <p14:creationId xmlns:p14="http://schemas.microsoft.com/office/powerpoint/2010/main" val="20051839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a:ln>
            <a:solidFill>
              <a:srgbClr val="000000"/>
            </a:solidFill>
            <a:miter lim="800000"/>
          </a:ln>
        </p:spPr>
      </p:sp>
      <p:sp>
        <p:nvSpPr>
          <p:cNvPr id="89090" name="Notes Placeholder 2"/>
          <p:cNvSpPr txBox="1">
            <a:spLocks noGrp="1"/>
          </p:cNvSpPr>
          <p:nvPr>
            <p:ph type="body" idx="1"/>
          </p:nvPr>
        </p:nvSpPr>
        <p:spPr bwMode="auto">
          <a:noFill/>
        </p:spPr>
        <p:txBody>
          <a:bodyPr vert="horz" wrap="square" lIns="91435" tIns="45718" rIns="91435" bIns="45718" numCol="1"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baseline="0" dirty="0">
                <a:latin typeface="Times New Roman"/>
                <a:ea typeface="Times New Roman"/>
                <a:cs typeface="Times New Roman"/>
                <a:sym typeface="Times New Roman"/>
              </a:rPr>
              <a:t>Key message:</a:t>
            </a:r>
          </a:p>
          <a:p>
            <a:r>
              <a:rPr lang="th-TH" sz="1200" dirty="0">
                <a:uFillTx/>
              </a:rPr>
              <a:t>Some discussion on each of these, after they are presented, is appropriate. This is one of the areas where climate warming can have some distinct benefits, along with the impacts. </a:t>
            </a:r>
          </a:p>
        </p:txBody>
      </p:sp>
      <p:sp>
        <p:nvSpPr>
          <p:cNvPr id="89091" name="Slide Number Placeholder 3"/>
          <p:cNvSpPr txBox="1">
            <a:spLocks noGrp="1"/>
          </p:cNvSpPr>
          <p:nvPr/>
        </p:nvSpPr>
        <p:spPr bwMode="auto">
          <a:xfrm>
            <a:off x="3884613" y="8685213"/>
            <a:ext cx="2971800" cy="457200"/>
          </a:xfrm>
          <a:prstGeom prst="rect">
            <a:avLst/>
          </a:prstGeom>
          <a:noFill/>
          <a:ln w="9525">
            <a:noFill/>
            <a:miter lim="800000"/>
          </a:ln>
        </p:spPr>
        <p:txBody>
          <a:bodyPr lIns="91435" tIns="45718" rIns="91435" bIns="45718" anchor="b"/>
          <a:lstStyle/>
          <a:p>
            <a:pPr algn="r" defTabSz="896938"/>
            <a:fld id="{AC5B3EA9-9BD0-46A7-9C8F-48ED56BBA15D}" type="slidenum">
              <a:rPr lang="en-US" sz="1200" b="0">
                <a:solidFill>
                  <a:schemeClr val="tx1"/>
                </a:solidFill>
                <a:uFillTx/>
              </a:rPr>
              <a:pPr algn="r" defTabSz="896938"/>
              <a:t>57</a:t>
            </a:fld>
            <a:endParaRPr lang="en-US" sz="1200" b="0">
              <a:solidFill>
                <a:schemeClr val="tx1"/>
              </a:solidFill>
              <a:uFillTx/>
            </a:endParaRPr>
          </a:p>
        </p:txBody>
      </p:sp>
    </p:spTree>
    <p:extLst>
      <p:ext uri="{BB962C8B-B14F-4D97-AF65-F5344CB8AC3E}">
        <p14:creationId xmlns:p14="http://schemas.microsoft.com/office/powerpoint/2010/main" val="18882853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a:ln>
            <a:solidFill>
              <a:srgbClr val="000000"/>
            </a:solidFill>
            <a:miter lim="800000"/>
          </a:ln>
        </p:spPr>
      </p:sp>
      <p:sp>
        <p:nvSpPr>
          <p:cNvPr id="87042" name="Notes Placeholder 2"/>
          <p:cNvSpPr txBox="1">
            <a:spLocks noGrp="1"/>
          </p:cNvSpPr>
          <p:nvPr>
            <p:ph type="body" idx="1"/>
          </p:nvPr>
        </p:nvSpPr>
        <p:spPr bwMode="auto">
          <a:noFill/>
        </p:spPr>
        <p:txBody>
          <a:bodyPr vert="horz" wrap="square" lIns="91435" tIns="45718" rIns="91435" bIns="45718" numCol="1" compatLnSpc="1">
            <a:prstTxWarp prst="textNoShape">
              <a:avLst/>
            </a:prstTxWarp>
          </a:bodyPr>
          <a:lstStyle/>
          <a:p>
            <a:pPr>
              <a:defRPr/>
            </a:pPr>
            <a:r>
              <a:rPr lang="en-US" b="1" dirty="0">
                <a:latin typeface="Times New Roman"/>
                <a:ea typeface="Times New Roman"/>
                <a:cs typeface="Times New Roman"/>
                <a:sym typeface="Times New Roman"/>
              </a:rPr>
              <a:t>Key message:</a:t>
            </a:r>
          </a:p>
          <a:p>
            <a:r>
              <a:rPr lang="en-US" dirty="0">
                <a:cs typeface="Cordia New" pitchFamily="34" charset="-34"/>
              </a:rPr>
              <a:t>Climate change will have </a:t>
            </a:r>
            <a:r>
              <a:rPr lang="en-US" dirty="0">
                <a:solidFill>
                  <a:srgbClr val="009900"/>
                </a:solidFill>
                <a:cs typeface="Cordia New" pitchFamily="34" charset="-34"/>
              </a:rPr>
              <a:t>positive and negative</a:t>
            </a:r>
            <a:r>
              <a:rPr lang="en-US" dirty="0">
                <a:cs typeface="Cordia New" pitchFamily="34" charset="-34"/>
              </a:rPr>
              <a:t> impacts on agriculture</a:t>
            </a:r>
            <a:r>
              <a:rPr lang="th-TH" dirty="0"/>
              <a:t>.</a:t>
            </a:r>
          </a:p>
          <a:p>
            <a:r>
              <a:rPr lang="en-US" dirty="0">
                <a:cs typeface="Cordia New" pitchFamily="34" charset="-34"/>
              </a:rPr>
              <a:t>Increased frequency and intensity of extreme weather events cause the </a:t>
            </a:r>
            <a:r>
              <a:rPr lang="en-US" dirty="0"/>
              <a:t>global </a:t>
            </a:r>
            <a:r>
              <a:rPr lang="en-US" dirty="0">
                <a:cs typeface="Cordia New" pitchFamily="34" charset="-34"/>
              </a:rPr>
              <a:t>adverse effects on crop growth and production</a:t>
            </a:r>
            <a:r>
              <a:rPr lang="en-US" dirty="0"/>
              <a:t> of major crops are important drivers of food prices </a:t>
            </a:r>
            <a:r>
              <a:rPr lang="en-US" dirty="0">
                <a:cs typeface="Cordia New" pitchFamily="34" charset="-34"/>
              </a:rPr>
              <a:t>, </a:t>
            </a:r>
            <a:r>
              <a:rPr lang="en-US" dirty="0"/>
              <a:t>food security </a:t>
            </a:r>
            <a:r>
              <a:rPr lang="en-US" dirty="0">
                <a:cs typeface="Cordia New" pitchFamily="34" charset="-34"/>
              </a:rPr>
              <a:t>soil loss (soil erosion/landslide) and </a:t>
            </a:r>
            <a:r>
              <a:rPr lang="en-US" dirty="0" err="1">
                <a:cs typeface="Cordia New" pitchFamily="34" charset="-34"/>
              </a:rPr>
              <a:t>unuseable</a:t>
            </a:r>
            <a:r>
              <a:rPr lang="en-US" dirty="0">
                <a:cs typeface="Cordia New" pitchFamily="34" charset="-34"/>
              </a:rPr>
              <a:t> cropland (flooding).</a:t>
            </a:r>
            <a:endParaRPr lang="th-TH" dirty="0"/>
          </a:p>
          <a:p>
            <a:r>
              <a:rPr lang="en-US" dirty="0">
                <a:cs typeface="Cordia New" pitchFamily="34" charset="-34"/>
              </a:rPr>
              <a:t>Climate variability (e.g. , </a:t>
            </a:r>
            <a:r>
              <a:rPr lang="en-US" dirty="0"/>
              <a:t>import-export flows </a:t>
            </a:r>
            <a:r>
              <a:rPr lang="en-US" dirty="0">
                <a:cs typeface="Cordia New" pitchFamily="34" charset="-34"/>
              </a:rPr>
              <a:t>rainfall deficits , change in the length of the growing season) leads to short</a:t>
            </a:r>
            <a:r>
              <a:rPr lang="th-TH" dirty="0"/>
              <a:t>-</a:t>
            </a:r>
            <a:r>
              <a:rPr lang="en-US" dirty="0">
                <a:cs typeface="Cordia New" pitchFamily="34" charset="-34"/>
              </a:rPr>
              <a:t>term fluctuation in </a:t>
            </a:r>
            <a:r>
              <a:rPr lang="en-US" dirty="0" err="1">
                <a:cs typeface="Cordia New" pitchFamily="34" charset="-34"/>
              </a:rPr>
              <a:t>rainfed</a:t>
            </a:r>
            <a:r>
              <a:rPr lang="en-US" dirty="0">
                <a:cs typeface="Cordia New" pitchFamily="34" charset="-34"/>
              </a:rPr>
              <a:t> agricultural production.</a:t>
            </a:r>
            <a:endParaRPr lang="th-TH" dirty="0"/>
          </a:p>
          <a:p>
            <a:r>
              <a:rPr lang="en-US" dirty="0">
                <a:cs typeface="Cordia New" pitchFamily="34" charset="-34"/>
              </a:rPr>
              <a:t>Drought: soil erosion (by wind) and decreasing crop production.</a:t>
            </a:r>
          </a:p>
          <a:p>
            <a:r>
              <a:rPr lang="en-US" dirty="0">
                <a:cs typeface="Cordia New" pitchFamily="34" charset="-34"/>
              </a:rPr>
              <a:t>Heat wave: affect crop growth and </a:t>
            </a:r>
            <a:r>
              <a:rPr lang="en-US" dirty="0"/>
              <a:t>land use decisions </a:t>
            </a:r>
            <a:r>
              <a:rPr lang="en-US" dirty="0">
                <a:cs typeface="Cordia New" pitchFamily="34" charset="-34"/>
              </a:rPr>
              <a:t>crop production.</a:t>
            </a:r>
            <a:endParaRPr lang="en-US" sz="1200" dirty="0">
              <a:uFillTx/>
              <a:cs typeface="Cordia New" pitchFamily="34" charset="-34"/>
            </a:endParaRPr>
          </a:p>
        </p:txBody>
      </p:sp>
      <p:sp>
        <p:nvSpPr>
          <p:cNvPr id="87043" name="Slide Number Placeholder 3"/>
          <p:cNvSpPr txBox="1">
            <a:spLocks noGrp="1"/>
          </p:cNvSpPr>
          <p:nvPr/>
        </p:nvSpPr>
        <p:spPr bwMode="auto">
          <a:xfrm>
            <a:off x="3884613" y="8685213"/>
            <a:ext cx="2971800" cy="457200"/>
          </a:xfrm>
          <a:prstGeom prst="rect">
            <a:avLst/>
          </a:prstGeom>
          <a:noFill/>
          <a:ln w="9525">
            <a:noFill/>
            <a:miter lim="800000"/>
          </a:ln>
        </p:spPr>
        <p:txBody>
          <a:bodyPr lIns="91435" tIns="45718" rIns="91435" bIns="45718" anchor="b"/>
          <a:lstStyle/>
          <a:p>
            <a:pPr algn="r" defTabSz="896938"/>
            <a:fld id="{7A5A6CC3-0E33-4930-B7EB-0DE9E6B38A55}" type="slidenum">
              <a:rPr lang="en-US" sz="1200" b="0">
                <a:solidFill>
                  <a:schemeClr val="tx1"/>
                </a:solidFill>
                <a:uFillTx/>
              </a:rPr>
              <a:pPr algn="r" defTabSz="896938"/>
              <a:t>58</a:t>
            </a:fld>
            <a:endParaRPr lang="en-US" sz="1200" b="0">
              <a:solidFill>
                <a:schemeClr val="tx1"/>
              </a:solidFill>
              <a:uFillTx/>
            </a:endParaRPr>
          </a:p>
        </p:txBody>
      </p:sp>
    </p:spTree>
    <p:extLst>
      <p:ext uri="{BB962C8B-B14F-4D97-AF65-F5344CB8AC3E}">
        <p14:creationId xmlns:p14="http://schemas.microsoft.com/office/powerpoint/2010/main" val="2701137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a:ln>
            <a:solidFill>
              <a:srgbClr val="000000"/>
            </a:solidFill>
            <a:miter lim="800000"/>
          </a:ln>
        </p:spPr>
      </p:sp>
      <p:sp>
        <p:nvSpPr>
          <p:cNvPr id="91138" name="Notes Placeholder 2"/>
          <p:cNvSpPr txBox="1">
            <a:spLocks noGrp="1"/>
          </p:cNvSpPr>
          <p:nvPr>
            <p:ph type="body" idx="1"/>
          </p:nvPr>
        </p:nvSpPr>
        <p:spPr bwMode="auto">
          <a:noFill/>
        </p:spPr>
        <p:txBody>
          <a:bodyPr vert="horz" wrap="square" lIns="91435" tIns="45718" rIns="91435" bIns="45718" numCol="1"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cap="none" baseline="0" dirty="0">
                <a:latin typeface="Times New Roman"/>
                <a:ea typeface="Times New Roman"/>
                <a:cs typeface="Times New Roman"/>
                <a:sym typeface="Times New Roman"/>
              </a:rPr>
              <a:t>Key message:</a:t>
            </a:r>
          </a:p>
          <a:p>
            <a:r>
              <a:rPr lang="en-US" sz="1200" dirty="0">
                <a:uFillTx/>
                <a:cs typeface="Cordia New" pitchFamily="34" charset="-34"/>
              </a:rPr>
              <a:t>Climate change may be a cause of less availability of agricultural lands due to (1) soil salinity caused by sea level rise and (2) soil loss causing by extreme weather events (surface runoff and landslide) and drought.</a:t>
            </a:r>
          </a:p>
          <a:p>
            <a:endParaRPr lang="th-TH" dirty="0"/>
          </a:p>
        </p:txBody>
      </p:sp>
      <p:sp>
        <p:nvSpPr>
          <p:cNvPr id="91139" name="Slide Number Placeholder 3"/>
          <p:cNvSpPr txBox="1">
            <a:spLocks noGrp="1"/>
          </p:cNvSpPr>
          <p:nvPr/>
        </p:nvSpPr>
        <p:spPr bwMode="auto">
          <a:xfrm>
            <a:off x="3884613" y="8685213"/>
            <a:ext cx="2971800" cy="457200"/>
          </a:xfrm>
          <a:prstGeom prst="rect">
            <a:avLst/>
          </a:prstGeom>
          <a:noFill/>
          <a:ln w="9525">
            <a:noFill/>
            <a:miter lim="800000"/>
          </a:ln>
        </p:spPr>
        <p:txBody>
          <a:bodyPr lIns="91435" tIns="45718" rIns="91435" bIns="45718" anchor="b"/>
          <a:lstStyle/>
          <a:p>
            <a:pPr algn="r" defTabSz="896938"/>
            <a:fld id="{2D577885-A0C3-476D-B924-767A54ADC309}" type="slidenum">
              <a:rPr lang="en-US" sz="1200" b="0">
                <a:solidFill>
                  <a:schemeClr val="tx1"/>
                </a:solidFill>
                <a:uFillTx/>
              </a:rPr>
              <a:pPr algn="r" defTabSz="896938"/>
              <a:t>59</a:t>
            </a:fld>
            <a:endParaRPr lang="en-US" sz="1200" b="0">
              <a:solidFill>
                <a:schemeClr val="tx1"/>
              </a:solidFill>
              <a:uFillTx/>
            </a:endParaRPr>
          </a:p>
        </p:txBody>
      </p:sp>
    </p:spTree>
    <p:extLst>
      <p:ext uri="{BB962C8B-B14F-4D97-AF65-F5344CB8AC3E}">
        <p14:creationId xmlns:p14="http://schemas.microsoft.com/office/powerpoint/2010/main" val="1583931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p:sp>
      <p:sp>
        <p:nvSpPr>
          <p:cNvPr id="105474" name="Notes Placeholder 2"/>
          <p:cNvSpPr txBox="1">
            <a:spLocks noGrp="1"/>
          </p:cNvSpPr>
          <p:nvPr>
            <p:ph type="body" idx="1"/>
          </p:nvPr>
        </p:nvSpPr>
        <p:spPr bwMode="auto">
          <a:noFill/>
        </p:spPr>
        <p:txBody>
          <a:bodyPr vert="horz" wrap="square" numCol="1"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b="1" i="0" u="none" strike="noStrike" cap="none" baseline="0" dirty="0">
                <a:latin typeface="Times New Roman"/>
                <a:ea typeface="Times New Roman"/>
                <a:cs typeface="Times New Roman"/>
                <a:sym typeface="Times New Roman"/>
              </a:rPr>
              <a:t>Key message:</a:t>
            </a:r>
          </a:p>
          <a:p>
            <a:pPr eaLnBrk="1" hangingPunct="1">
              <a:spcBef>
                <a:spcPct val="0"/>
              </a:spcBef>
            </a:pPr>
            <a:r>
              <a:rPr lang="en-GB" dirty="0">
                <a:uFillTx/>
                <a:cs typeface="Cordia New" pitchFamily="34" charset="-34"/>
              </a:rPr>
              <a:t>Global impacts of climate change on yields cannot be estimated due to variation among locations and crop types.  But the overall </a:t>
            </a:r>
            <a:r>
              <a:rPr lang="en-GB">
                <a:uFillTx/>
                <a:cs typeface="Cordia New" pitchFamily="34" charset="-34"/>
              </a:rPr>
              <a:t>impact on </a:t>
            </a:r>
            <a:r>
              <a:rPr lang="en-GB" dirty="0">
                <a:uFillTx/>
                <a:cs typeface="Cordia New" pitchFamily="34" charset="-34"/>
              </a:rPr>
              <a:t>grain is negative. </a:t>
            </a:r>
          </a:p>
          <a:p>
            <a:pPr eaLnBrk="1" hangingPunct="1">
              <a:spcBef>
                <a:spcPct val="0"/>
              </a:spcBef>
            </a:pPr>
            <a:r>
              <a:rPr lang="en-US" dirty="0">
                <a:uFillTx/>
                <a:cs typeface="Cordia New" pitchFamily="34" charset="-34"/>
              </a:rPr>
              <a:t>For example, each day above 30 degrees Celsius in the growing season reduces the final yield of maize by 1 percent under optimal </a:t>
            </a:r>
            <a:r>
              <a:rPr lang="en-US" dirty="0" err="1">
                <a:uFillTx/>
                <a:cs typeface="Cordia New" pitchFamily="34" charset="-34"/>
              </a:rPr>
              <a:t>rainfed</a:t>
            </a:r>
            <a:r>
              <a:rPr lang="en-US" dirty="0">
                <a:uFillTx/>
                <a:cs typeface="Cordia New" pitchFamily="34" charset="-34"/>
              </a:rPr>
              <a:t> conditions and by 1.7 percent under drought conditions </a:t>
            </a:r>
            <a:r>
              <a:rPr lang="en-US" sz="1000" dirty="0">
                <a:uFillTx/>
                <a:cs typeface="Cordia New" pitchFamily="34" charset="-34"/>
              </a:rPr>
              <a:t>(</a:t>
            </a:r>
            <a:r>
              <a:rPr lang="en-US" sz="1000" dirty="0" err="1">
                <a:uFillTx/>
                <a:cs typeface="Cordia New" pitchFamily="34" charset="-34"/>
              </a:rPr>
              <a:t>Lobell</a:t>
            </a:r>
            <a:r>
              <a:rPr lang="en-US" sz="1000" dirty="0">
                <a:uFillTx/>
                <a:cs typeface="Cordia New" pitchFamily="34" charset="-34"/>
              </a:rPr>
              <a:t> et al. 2011).</a:t>
            </a:r>
            <a:endParaRPr lang="en-US" dirty="0">
              <a:uFillTx/>
              <a:cs typeface="Cordia New" pitchFamily="34" charset="-34"/>
            </a:endParaRPr>
          </a:p>
        </p:txBody>
      </p:sp>
    </p:spTree>
    <p:extLst>
      <p:ext uri="{BB962C8B-B14F-4D97-AF65-F5344CB8AC3E}">
        <p14:creationId xmlns:p14="http://schemas.microsoft.com/office/powerpoint/2010/main" val="11502460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Image Placeholder 1"/>
          <p:cNvSpPr>
            <a:spLocks noGrp="1" noRot="1" noChangeAspect="1" noTextEdit="1"/>
          </p:cNvSpPr>
          <p:nvPr>
            <p:ph type="sldImg"/>
          </p:nvPr>
        </p:nvSpPr>
        <p:spPr/>
      </p:sp>
      <p:sp>
        <p:nvSpPr>
          <p:cNvPr id="385027" name="Notes Placeholder 2"/>
          <p:cNvSpPr txBox="1">
            <a:spLocks noGrp="1"/>
          </p:cNvSpPr>
          <p:nvPr>
            <p:ph type="body" idx="1"/>
          </p:nvPr>
        </p:nvSpPr>
        <p:spPr bwMode="auto">
          <a:noFill/>
        </p:spPr>
        <p:txBody>
          <a:bodyPr vert="horz" wrap="square" numCol="1"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b="1" i="0" u="none" strike="noStrike" cap="none" baseline="0" dirty="0">
                <a:latin typeface="Times New Roman"/>
                <a:ea typeface="Times New Roman"/>
                <a:cs typeface="Times New Roman"/>
                <a:sym typeface="Times New Roman"/>
              </a:rPr>
              <a:t>Reference:  </a:t>
            </a:r>
            <a:r>
              <a:rPr lang="en-US" sz="1200" b="0" i="0" u="none" strike="noStrike" cap="none" baseline="0" dirty="0">
                <a:latin typeface="Times New Roman"/>
                <a:ea typeface="Times New Roman"/>
                <a:cs typeface="Times New Roman"/>
                <a:sym typeface="Times New Roman"/>
              </a:rPr>
              <a:t>National Research Council http://nas-sites.org/americasclimatechoices/more-resources-on-climate-change/climate-change-lines-of-evidence-booklet/evidence-impacts-and-choices-figure-gallery/figure-28/ </a:t>
            </a:r>
          </a:p>
          <a:p>
            <a:pPr marL="0" marR="0" indent="0" algn="l" defTabSz="457200" rtl="0" eaLnBrk="1" fontAlgn="auto" latinLnBrk="0" hangingPunct="1">
              <a:lnSpc>
                <a:spcPct val="100000"/>
              </a:lnSpc>
              <a:spcBef>
                <a:spcPct val="0"/>
              </a:spcBef>
              <a:spcAft>
                <a:spcPts val="0"/>
              </a:spcAft>
              <a:buClrTx/>
              <a:buSzTx/>
              <a:buFontTx/>
              <a:buNone/>
              <a:tabLst/>
              <a:defRPr/>
            </a:pPr>
            <a:r>
              <a:rPr lang="en-US" sz="1200" b="1" i="0" u="none" strike="noStrike" cap="none" baseline="0" dirty="0">
                <a:latin typeface="Times New Roman"/>
                <a:ea typeface="Times New Roman"/>
                <a:cs typeface="Times New Roman"/>
                <a:sym typeface="Times New Roman"/>
              </a:rPr>
              <a:t> </a:t>
            </a:r>
          </a:p>
          <a:p>
            <a:pPr marL="0" marR="0" indent="0" algn="l" defTabSz="457200" rtl="0" eaLnBrk="1" fontAlgn="auto" latinLnBrk="0" hangingPunct="1">
              <a:lnSpc>
                <a:spcPct val="100000"/>
              </a:lnSpc>
              <a:spcBef>
                <a:spcPct val="0"/>
              </a:spcBef>
              <a:spcAft>
                <a:spcPts val="0"/>
              </a:spcAft>
              <a:buClrTx/>
              <a:buSzTx/>
              <a:buFontTx/>
              <a:buNone/>
              <a:tabLst/>
              <a:defRPr/>
            </a:pPr>
            <a:r>
              <a:rPr lang="en-US" sz="1200" b="1" i="0" u="none" strike="noStrike" cap="none" baseline="0" dirty="0">
                <a:latin typeface="Times New Roman"/>
                <a:ea typeface="Times New Roman"/>
                <a:cs typeface="Times New Roman"/>
                <a:sym typeface="Times New Roman"/>
              </a:rPr>
              <a:t>Key message:</a:t>
            </a:r>
          </a:p>
          <a:p>
            <a:pPr eaLnBrk="1" hangingPunct="1">
              <a:spcBef>
                <a:spcPct val="0"/>
              </a:spcBef>
            </a:pPr>
            <a:r>
              <a:rPr lang="en-US" dirty="0">
                <a:uFillTx/>
                <a:cs typeface="Cordia New" pitchFamily="34" charset="-34"/>
              </a:rPr>
              <a:t>Higher temperatures may have a positive effect on plant growth and production for some area, e.g. template region, if an increase was not too high.  But, in general, higher temperature may lead to heat stress for plants, increasing sterility and lowering overall productivity. Higher temperatures and increased atmospheric moisture capacity also increase evaporation from plants and soils, increasing water requirements while lowering water availability.</a:t>
            </a:r>
          </a:p>
          <a:p>
            <a:pPr eaLnBrk="1" hangingPunct="1">
              <a:spcBef>
                <a:spcPct val="0"/>
              </a:spcBef>
            </a:pPr>
            <a:endParaRPr lang="en-US" dirty="0">
              <a:uFillTx/>
              <a:cs typeface="Cordia New" pitchFamily="34" charset="-34"/>
            </a:endParaRPr>
          </a:p>
          <a:p>
            <a:pPr eaLnBrk="1" hangingPunct="1">
              <a:spcBef>
                <a:spcPct val="0"/>
              </a:spcBef>
            </a:pPr>
            <a:r>
              <a:rPr lang="en-US" dirty="0">
                <a:uFillTx/>
                <a:cs typeface="Cordia New" pitchFamily="34" charset="-34"/>
              </a:rPr>
              <a:t>Interaction between higher temperature and CO</a:t>
            </a:r>
            <a:r>
              <a:rPr lang="en-US" baseline="-25000" dirty="0">
                <a:uFillTx/>
                <a:cs typeface="Cordia New" pitchFamily="34" charset="-34"/>
              </a:rPr>
              <a:t>2</a:t>
            </a:r>
            <a:r>
              <a:rPr lang="en-US" dirty="0">
                <a:uFillTx/>
                <a:cs typeface="Cordia New" pitchFamily="34" charset="-34"/>
              </a:rPr>
              <a:t> fertilization suggested that CO</a:t>
            </a:r>
            <a:r>
              <a:rPr lang="en-US" baseline="-25000" dirty="0">
                <a:uFillTx/>
                <a:cs typeface="Cordia New" pitchFamily="34" charset="-34"/>
              </a:rPr>
              <a:t>2</a:t>
            </a:r>
            <a:r>
              <a:rPr lang="en-US" dirty="0">
                <a:uFillTx/>
                <a:cs typeface="Cordia New" pitchFamily="34" charset="-34"/>
              </a:rPr>
              <a:t> fertilization enhances the heat tolerant of crop.  But too high temperature still has an adverse effect on crop yields.</a:t>
            </a:r>
          </a:p>
        </p:txBody>
      </p:sp>
    </p:spTree>
    <p:extLst>
      <p:ext uri="{BB962C8B-B14F-4D97-AF65-F5344CB8AC3E}">
        <p14:creationId xmlns:p14="http://schemas.microsoft.com/office/powerpoint/2010/main" val="2524175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Rot="1" noChangeAspect="1" noTextEdit="1"/>
          </p:cNvSpPr>
          <p:nvPr>
            <p:ph type="sldImg"/>
          </p:nvPr>
        </p:nvSpPr>
        <p:spPr/>
      </p:sp>
      <p:sp>
        <p:nvSpPr>
          <p:cNvPr id="376835" name="Text Box 3"/>
          <p:cNvSpPr txBox="1">
            <a:spLocks noGrp="1"/>
          </p:cNvSpPr>
          <p:nvPr>
            <p:ph type="body" idx="1"/>
          </p:nvPr>
        </p:nvSpPr>
        <p:spPr bwMode="auto">
          <a:noFill/>
        </p:spPr>
        <p:txBody>
          <a:bodyPr vert="horz" wrap="square" numCol="1" compatLnSpc="1">
            <a:prstTxWarp prst="textNoShape">
              <a:avLst/>
            </a:prstTxWarp>
          </a:bodyPr>
          <a:lstStyle/>
          <a:p>
            <a:pPr>
              <a:defRPr/>
            </a:pPr>
            <a:r>
              <a:rPr lang="es-PY"/>
              <a:t>It should be emphasized that agricultural expansion is based on deforestation</a:t>
            </a:r>
          </a:p>
          <a:p>
            <a:r>
              <a:rPr lang="en-US" sz="1200">
                <a:uFillTx/>
                <a:cs typeface="Cordia New" pitchFamily="34" charset="-34"/>
              </a:rPr>
              <a:t>From the above figure, we will see that agricultural land area in the developing country regions tends to increase from 1960-2000</a:t>
            </a:r>
            <a:r>
              <a:rPr lang="en-US">
                <a:cs typeface="Cordia New" pitchFamily="34" charset="-34"/>
              </a:rPr>
              <a:t>, expecially in East, South and SE Asia </a:t>
            </a:r>
            <a:r>
              <a:rPr lang="en-US" sz="1200">
                <a:uFillTx/>
                <a:cs typeface="Cordia New" pitchFamily="34" charset="-34"/>
              </a:rPr>
              <a:t>.  But the opposite trend was generally observed for agricultural land area for the developed country regions.</a:t>
            </a:r>
            <a:endParaRPr lang="th-TH" sz="1200">
              <a:uFillTx/>
            </a:endParaRPr>
          </a:p>
        </p:txBody>
      </p:sp>
    </p:spTree>
    <p:extLst>
      <p:ext uri="{BB962C8B-B14F-4D97-AF65-F5344CB8AC3E}">
        <p14:creationId xmlns:p14="http://schemas.microsoft.com/office/powerpoint/2010/main" val="13791493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Shape 312"/>
          <p:cNvSpPr>
            <a:spLocks noGrp="1" noRot="1" noChangeAspect="1" noTextEdit="1"/>
          </p:cNvSpPr>
          <p:nvPr>
            <p:ph type="sldImg" idx="2"/>
          </p:nvPr>
        </p:nvSpPr>
        <p:spPr>
          <a:ln w="12700" cap="flat">
            <a:solidFill>
              <a:srgbClr val="000000"/>
            </a:solidFill>
            <a:headEnd type="none" w="med" len="med"/>
            <a:tailEnd type="none" w="med" len="med"/>
          </a:ln>
        </p:spPr>
      </p:sp>
      <p:sp>
        <p:nvSpPr>
          <p:cNvPr id="387075" name="Shape 313"/>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buClr>
                <a:srgbClr val="000000"/>
              </a:buClr>
              <a:buSzPct val="25000"/>
            </a:pPr>
            <a:r>
              <a:rPr lang="en-US" b="1" dirty="0">
                <a:solidFill>
                  <a:srgbClr val="000000"/>
                </a:solidFill>
                <a:uFillTx/>
                <a:cs typeface="Arial" charset="0"/>
                <a:sym typeface="Arial" charset="0"/>
              </a:rPr>
              <a:t>Reference</a:t>
            </a:r>
            <a:r>
              <a:rPr lang="en-US" dirty="0">
                <a:solidFill>
                  <a:srgbClr val="000000"/>
                </a:solidFill>
                <a:uFillTx/>
                <a:cs typeface="Arial" charset="0"/>
                <a:sym typeface="Arial" charset="0"/>
              </a:rPr>
              <a:t>:</a:t>
            </a:r>
            <a:r>
              <a:rPr lang="en-US" baseline="0" dirty="0">
                <a:solidFill>
                  <a:srgbClr val="000000"/>
                </a:solidFill>
                <a:uFillTx/>
                <a:cs typeface="Arial" charset="0"/>
                <a:sym typeface="Arial" charset="0"/>
              </a:rPr>
              <a:t> </a:t>
            </a:r>
            <a:r>
              <a:rPr lang="th-TH" dirty="0">
                <a:solidFill>
                  <a:srgbClr val="000000"/>
                </a:solidFill>
                <a:uFillTx/>
                <a:cs typeface="Arial" charset="0"/>
                <a:sym typeface="Arial" charset="0"/>
              </a:rPr>
              <a:t>US NRC (2011), </a:t>
            </a:r>
            <a:r>
              <a:rPr lang="th-TH" i="1" u="sng" dirty="0">
                <a:solidFill>
                  <a:schemeClr val="hlink"/>
                </a:solidFill>
                <a:uFillTx/>
                <a:cs typeface="Arial" charset="0"/>
                <a:sym typeface="Arial" charset="0"/>
                <a:hlinkClick r:id="rId3"/>
              </a:rPr>
              <a:t>Climate Stabilization Targets: Emissions, Concentrations, and Impacts over Decades to Millennia</a:t>
            </a:r>
            <a:r>
              <a:rPr lang="th-TH" dirty="0">
                <a:solidFill>
                  <a:srgbClr val="000000"/>
                </a:solidFill>
                <a:uFillTx/>
                <a:cs typeface="Arial" charset="0"/>
                <a:sym typeface="Arial" charset="0"/>
              </a:rPr>
              <a:t>, Washington, D.C., USA: </a:t>
            </a:r>
            <a:r>
              <a:rPr lang="th-TH" u="sng" dirty="0">
                <a:solidFill>
                  <a:schemeClr val="hlink"/>
                </a:solidFill>
                <a:uFillTx/>
                <a:cs typeface="Arial" charset="0"/>
                <a:sym typeface="Arial" charset="0"/>
                <a:hlinkClick r:id="rId4"/>
              </a:rPr>
              <a:t>National Academies Press</a:t>
            </a:r>
          </a:p>
          <a:p>
            <a:pPr eaLnBrk="1" hangingPunct="1">
              <a:spcBef>
                <a:spcPct val="0"/>
              </a:spcBef>
              <a:buSzPct val="25000"/>
            </a:pPr>
            <a:endParaRPr lang="en-US" dirty="0">
              <a:uFillTx/>
            </a:endParaRPr>
          </a:p>
          <a:p>
            <a:pPr eaLnBrk="1" hangingPunct="1">
              <a:spcBef>
                <a:spcPct val="0"/>
              </a:spcBef>
              <a:buSzPct val="25000"/>
            </a:pPr>
            <a:r>
              <a:rPr lang="th-TH" dirty="0">
                <a:uFillTx/>
              </a:rPr>
              <a:t>Statistical crop models and climate projections for 2030 from 20 general circulation models indicate that South Asia and Southern Africa are two regions that, “without sufficient adaptation measures, will likely suffer negative impacts on several crops that are important to large food-insecure human populations.” (Lobell et al. 2008)</a:t>
            </a:r>
          </a:p>
          <a:p>
            <a:pPr eaLnBrk="1" hangingPunct="1">
              <a:spcBef>
                <a:spcPct val="0"/>
              </a:spcBef>
            </a:pPr>
            <a:endParaRPr lang="th-TH" dirty="0">
              <a:uFillTx/>
            </a:endParaRPr>
          </a:p>
          <a:p>
            <a:pPr eaLnBrk="1" hangingPunct="1">
              <a:spcBef>
                <a:spcPct val="0"/>
              </a:spcBef>
            </a:pPr>
            <a:endParaRPr lang="th-TH" dirty="0">
              <a:uFillTx/>
            </a:endParaRPr>
          </a:p>
        </p:txBody>
      </p:sp>
    </p:spTree>
    <p:extLst>
      <p:ext uri="{BB962C8B-B14F-4D97-AF65-F5344CB8AC3E}">
        <p14:creationId xmlns:p14="http://schemas.microsoft.com/office/powerpoint/2010/main" val="13255249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hape 155"/>
          <p:cNvSpPr txBox="1">
            <a:spLocks noGrp="1"/>
          </p:cNvSpPr>
          <p:nvPr>
            <p:ph type="body" idx="1"/>
          </p:nvPr>
        </p:nvSpPr>
        <p:spPr bwMode="auto">
          <a:xfrm>
            <a:off x="701675" y="4416425"/>
            <a:ext cx="5607050" cy="4183063"/>
          </a:xfrm>
          <a:noFill/>
        </p:spPr>
        <p:txBody>
          <a:bodyPr vert="horz" wrap="square" numCol="1" anchor="ctr"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b="1" dirty="0">
                <a:uFillTx/>
                <a:cs typeface="Cordia New" pitchFamily="34" charset="-34"/>
              </a:rPr>
              <a:t>Reference</a:t>
            </a:r>
            <a:r>
              <a:rPr lang="en-US" dirty="0">
                <a:uFillTx/>
                <a:cs typeface="Cordia New" pitchFamily="34" charset="-34"/>
              </a:rPr>
              <a:t>:</a:t>
            </a:r>
            <a:r>
              <a:rPr lang="en-US" baseline="0" dirty="0">
                <a:uFillTx/>
                <a:cs typeface="Cordia New" pitchFamily="34" charset="-34"/>
              </a:rPr>
              <a:t> </a:t>
            </a:r>
            <a:r>
              <a:rPr lang="en-US" baseline="0" dirty="0" err="1">
                <a:uFillTx/>
                <a:cs typeface="Cordia New" pitchFamily="34" charset="-34"/>
              </a:rPr>
              <a:t>Shenggen</a:t>
            </a:r>
            <a:r>
              <a:rPr lang="en-US" baseline="0" dirty="0">
                <a:uFillTx/>
                <a:cs typeface="Cordia New" pitchFamily="34" charset="-34"/>
              </a:rPr>
              <a:t> Fan, IFPRI, http://www.slideshare.net/shenggenfan/climate-change-agriculture-and-food-security-4055009.</a:t>
            </a:r>
            <a:r>
              <a:rPr lang="en-US" dirty="0">
                <a:uFillTx/>
                <a:cs typeface="Cordia New" pitchFamily="34" charset="-34"/>
              </a:rPr>
              <a:t> </a:t>
            </a:r>
          </a:p>
          <a:p>
            <a:pPr marL="0" marR="0" lvl="0" indent="0" algn="l" defTabSz="914400" rtl="0" eaLnBrk="1" fontAlgn="auto" latinLnBrk="0" hangingPunct="1">
              <a:lnSpc>
                <a:spcPct val="100000"/>
              </a:lnSpc>
              <a:spcBef>
                <a:spcPct val="0"/>
              </a:spcBef>
              <a:spcAft>
                <a:spcPts val="0"/>
              </a:spcAft>
              <a:buClrTx/>
              <a:buSzTx/>
              <a:buFontTx/>
              <a:buNone/>
              <a:tabLst/>
              <a:defRPr/>
            </a:pPr>
            <a:r>
              <a:rPr lang="th-TH" b="1" dirty="0">
                <a:latin typeface="+mn-lt"/>
                <a:cs typeface="Calibri"/>
              </a:rPr>
              <a:t>Source</a:t>
            </a:r>
            <a:r>
              <a:rPr lang="th-TH" dirty="0">
                <a:latin typeface="+mn-lt"/>
                <a:cs typeface="Calibri"/>
              </a:rPr>
              <a:t>:  Nelson et al. 2009</a:t>
            </a:r>
          </a:p>
          <a:p>
            <a:pPr eaLnBrk="1" hangingPunct="1">
              <a:spcBef>
                <a:spcPct val="0"/>
              </a:spcBef>
            </a:pPr>
            <a:endParaRPr lang="en-US" dirty="0">
              <a:uFillTx/>
              <a:cs typeface="Cordia New" pitchFamily="34" charset="-34"/>
            </a:endParaRPr>
          </a:p>
          <a:p>
            <a:pPr eaLnBrk="1" hangingPunct="1">
              <a:spcBef>
                <a:spcPct val="0"/>
              </a:spcBef>
            </a:pPr>
            <a:endParaRPr lang="en-US" dirty="0">
              <a:uFillTx/>
              <a:cs typeface="Cordia New" pitchFamily="34" charset="-34"/>
            </a:endParaRPr>
          </a:p>
          <a:p>
            <a:pPr eaLnBrk="1" hangingPunct="1">
              <a:spcBef>
                <a:spcPct val="0"/>
              </a:spcBef>
            </a:pPr>
            <a:r>
              <a:rPr lang="en-US" dirty="0">
                <a:uFillTx/>
                <a:cs typeface="Cordia New" pitchFamily="34" charset="-34"/>
              </a:rPr>
              <a:t>NCAR - National Center for Atmospheric Research</a:t>
            </a:r>
          </a:p>
          <a:p>
            <a:pPr eaLnBrk="1" hangingPunct="1">
              <a:spcBef>
                <a:spcPct val="0"/>
              </a:spcBef>
            </a:pPr>
            <a:r>
              <a:rPr lang="en-US" dirty="0">
                <a:uFillTx/>
                <a:cs typeface="Cordia New" pitchFamily="34" charset="-34"/>
              </a:rPr>
              <a:t>CSIRO – Commonwealth Scientific and Industrial Research Organization.</a:t>
            </a:r>
          </a:p>
          <a:p>
            <a:pPr eaLnBrk="1" hangingPunct="1">
              <a:spcBef>
                <a:spcPct val="0"/>
              </a:spcBef>
            </a:pPr>
            <a:r>
              <a:rPr lang="en-US" dirty="0">
                <a:uFillTx/>
                <a:cs typeface="Cordia New" pitchFamily="34" charset="-34"/>
              </a:rPr>
              <a:t>The production of irrigated rice, </a:t>
            </a:r>
            <a:r>
              <a:rPr lang="en-US" dirty="0" err="1">
                <a:uFillTx/>
                <a:cs typeface="Cordia New" pitchFamily="34" charset="-34"/>
              </a:rPr>
              <a:t>rainfed</a:t>
            </a:r>
            <a:r>
              <a:rPr lang="en-US" dirty="0">
                <a:uFillTx/>
                <a:cs typeface="Cordia New" pitchFamily="34" charset="-34"/>
              </a:rPr>
              <a:t> maize and </a:t>
            </a:r>
            <a:r>
              <a:rPr lang="en-US" dirty="0" err="1">
                <a:uFillTx/>
                <a:cs typeface="Cordia New" pitchFamily="34" charset="-34"/>
              </a:rPr>
              <a:t>rainfed</a:t>
            </a:r>
            <a:r>
              <a:rPr lang="en-US" dirty="0">
                <a:uFillTx/>
                <a:cs typeface="Cordia New" pitchFamily="34" charset="-34"/>
              </a:rPr>
              <a:t> wheat in three regions show lower than average yields (negative value refer to decline in percent)</a:t>
            </a:r>
          </a:p>
          <a:p>
            <a:pPr>
              <a:spcBef>
                <a:spcPct val="0"/>
              </a:spcBef>
            </a:pPr>
            <a:r>
              <a:rPr lang="en-US" dirty="0">
                <a:cs typeface="Cordia New" pitchFamily="34" charset="-34"/>
              </a:rPr>
              <a:t>Source:  Nelson et al. 2009. (Need to add date of projection)</a:t>
            </a:r>
          </a:p>
          <a:p>
            <a:pPr>
              <a:spcBef>
                <a:spcPct val="0"/>
              </a:spcBef>
            </a:pPr>
            <a:r>
              <a:rPr lang="en-US" dirty="0">
                <a:cs typeface="Cordia New" pitchFamily="34" charset="-34"/>
              </a:rPr>
              <a:t>NCAR - National Center for Atmospheric Research</a:t>
            </a:r>
          </a:p>
          <a:p>
            <a:pPr>
              <a:spcBef>
                <a:spcPct val="0"/>
              </a:spcBef>
            </a:pPr>
            <a:r>
              <a:rPr lang="en-US" dirty="0">
                <a:cs typeface="Cordia New" pitchFamily="34" charset="-34"/>
              </a:rPr>
              <a:t>CSIRO – Commonwealth Scientific and Industrial Research Organization.</a:t>
            </a:r>
          </a:p>
          <a:p>
            <a:pPr eaLnBrk="1" hangingPunct="1">
              <a:spcBef>
                <a:spcPct val="0"/>
              </a:spcBef>
            </a:pPr>
            <a:r>
              <a:rPr lang="en-US" dirty="0" err="1">
                <a:uFillTx/>
                <a:cs typeface="Cordia New" pitchFamily="34" charset="-34"/>
              </a:rPr>
              <a:t>Rainfed</a:t>
            </a:r>
            <a:r>
              <a:rPr lang="en-US" dirty="0">
                <a:uFillTx/>
                <a:cs typeface="Cordia New" pitchFamily="34" charset="-34"/>
              </a:rPr>
              <a:t> wheat, which is rely on rainfall for water.</a:t>
            </a:r>
            <a:endParaRPr lang="th-TH" dirty="0">
              <a:uFillTx/>
            </a:endParaRPr>
          </a:p>
        </p:txBody>
      </p:sp>
      <p:sp>
        <p:nvSpPr>
          <p:cNvPr id="389123" name="Shape 156"/>
          <p:cNvSpPr>
            <a:spLocks noGrp="1" noRot="1" noChangeAspect="1" noTextEdit="1"/>
          </p:cNvSpPr>
          <p:nvPr>
            <p:ph type="sldImg" idx="2"/>
          </p:nvPr>
        </p:nvSpPr>
        <p:spPr>
          <a:xfrm>
            <a:off x="406400" y="696913"/>
            <a:ext cx="6197600" cy="3486150"/>
          </a:xfrm>
        </p:spPr>
      </p:sp>
    </p:spTree>
    <p:extLst>
      <p:ext uri="{BB962C8B-B14F-4D97-AF65-F5344CB8AC3E}">
        <p14:creationId xmlns:p14="http://schemas.microsoft.com/office/powerpoint/2010/main" val="37416307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hape 298"/>
          <p:cNvSpPr>
            <a:spLocks noGrp="1" noRot="1" noChangeAspect="1"/>
          </p:cNvSpPr>
          <p:nvPr>
            <p:ph type="sldImg" idx="2"/>
          </p:nvPr>
        </p:nvSpPr>
        <p:spPr>
          <a:ln w="12700" cap="flat">
            <a:solidFill>
              <a:srgbClr val="000000"/>
            </a:solidFill>
            <a:headEnd type="none" w="med" len="med"/>
            <a:tailEnd type="none" w="med" len="med"/>
          </a:ln>
        </p:spPr>
      </p:sp>
      <p:sp>
        <p:nvSpPr>
          <p:cNvPr id="93186" name="Shape 299"/>
          <p:cNvSpPr txBox="1">
            <a:spLocks noGrp="1"/>
          </p:cNvSpPr>
          <p:nvPr>
            <p:ph type="body" idx="1"/>
          </p:nvPr>
        </p:nvSpPr>
        <p:spPr bwMode="auto">
          <a:noFill/>
        </p:spPr>
        <p:txBody>
          <a:bodyPr vert="horz" wrap="square" numCol="1" compatLnSpc="1">
            <a:prstTxWarp prst="textNoShape">
              <a:avLst/>
            </a:prstTxWarp>
          </a:bodyPr>
          <a:lstStyle/>
          <a:p>
            <a:pPr>
              <a:spcBef>
                <a:spcPct val="0"/>
              </a:spcBef>
              <a:buSzPct val="25000"/>
            </a:pPr>
            <a:r>
              <a:rPr lang="en-AU" b="1" dirty="0"/>
              <a:t>Reference</a:t>
            </a:r>
            <a:r>
              <a:rPr lang="en-AU" dirty="0"/>
              <a:t>:  </a:t>
            </a:r>
            <a:r>
              <a:rPr lang="th-TH" dirty="0">
                <a:uFillTx/>
              </a:rPr>
              <a:t>Mirza Hasanuzzaman, Kamrun Nahar and Masayuki Fujita (2013).</a:t>
            </a:r>
            <a:endParaRPr lang="en-AU" dirty="0"/>
          </a:p>
          <a:p>
            <a:pPr>
              <a:spcBef>
                <a:spcPct val="0"/>
              </a:spcBef>
              <a:buSzPct val="25000"/>
            </a:pPr>
            <a:endParaRPr lang="en-AU" dirty="0"/>
          </a:p>
          <a:p>
            <a:pPr>
              <a:spcBef>
                <a:spcPct val="0"/>
              </a:spcBef>
              <a:buSzPct val="25000"/>
            </a:pPr>
            <a:r>
              <a:rPr lang="en-AU" dirty="0"/>
              <a:t>Shortening of such a cycle could have an adverse effect on productivity because </a:t>
            </a:r>
            <a:r>
              <a:rPr lang="en-AU" dirty="0">
                <a:hlinkClick r:id="rId3" action="ppaction://hlinkfile" tooltip="Senescence"/>
              </a:rPr>
              <a:t>senescence</a:t>
            </a:r>
            <a:r>
              <a:rPr lang="en-AU" dirty="0"/>
              <a:t> would occur sooner. </a:t>
            </a:r>
            <a:r>
              <a:rPr lang="en-US" dirty="0">
                <a:cs typeface="Cordia New" pitchFamily="34" charset="-34"/>
              </a:rPr>
              <a:t>The effect of climate change (temperature) on crop growth and production is also depended on crop variety.</a:t>
            </a:r>
          </a:p>
          <a:p>
            <a:pPr eaLnBrk="1" hangingPunct="1">
              <a:spcBef>
                <a:spcPct val="0"/>
              </a:spcBef>
              <a:buSzPct val="25000"/>
            </a:pPr>
            <a:r>
              <a:rPr lang="th-TH" dirty="0">
                <a:uFillTx/>
              </a:rPr>
              <a:t> Extreme Temperature Responses, Oxidative Stress and Antioxidant Defense in Plants, Abiotic Stress - Plant Responses and Applications in Agriculture, Dr. Kourosh Vahdati (Ed.), ISBN: 978-953-51-1024-8, InTech, DOI: 10.5772/54833. Available from: http://www.intechopen.com/books/abiotic-stress-plant-responses-and-applications-in-agriculture/extreme-temperature-responses-oxidative-stress-and-antioxidant-defense-in-plants</a:t>
            </a:r>
          </a:p>
          <a:p>
            <a:pPr eaLnBrk="1" hangingPunct="1">
              <a:spcBef>
                <a:spcPct val="0"/>
              </a:spcBef>
              <a:buSzPct val="25000"/>
            </a:pPr>
            <a:endParaRPr lang="th-TH" dirty="0">
              <a:uFillTx/>
            </a:endParaRPr>
          </a:p>
        </p:txBody>
      </p:sp>
    </p:spTree>
    <p:extLst>
      <p:ext uri="{BB962C8B-B14F-4D97-AF65-F5344CB8AC3E}">
        <p14:creationId xmlns:p14="http://schemas.microsoft.com/office/powerpoint/2010/main" val="30449232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hape 305"/>
          <p:cNvSpPr>
            <a:spLocks noGrp="1" noRot="1" noChangeAspect="1"/>
          </p:cNvSpPr>
          <p:nvPr>
            <p:ph type="sldImg" idx="2"/>
          </p:nvPr>
        </p:nvSpPr>
        <p:spPr>
          <a:ln w="12700" cap="flat">
            <a:solidFill>
              <a:srgbClr val="000000"/>
            </a:solidFill>
            <a:headEnd type="none" w="med" len="med"/>
            <a:tailEnd type="none" w="med" len="med"/>
          </a:ln>
        </p:spPr>
      </p:sp>
      <p:sp>
        <p:nvSpPr>
          <p:cNvPr id="95234" name="Shape 306"/>
          <p:cNvSpPr txBox="1">
            <a:spLocks noGrp="1"/>
          </p:cNvSpPr>
          <p:nvPr>
            <p:ph type="body" idx="1"/>
          </p:nvPr>
        </p:nvSpPr>
        <p:spPr bwMode="auto">
          <a:noFill/>
        </p:spPr>
        <p:txBody>
          <a:bodyPr vert="horz" wrap="square" numCol="1" compatLnSpc="1">
            <a:prstTxWarp prst="textNoShape">
              <a:avLst/>
            </a:prstTxWarp>
          </a:bodyPr>
          <a:lstStyle/>
          <a:p>
            <a:pPr>
              <a:spcBef>
                <a:spcPct val="0"/>
              </a:spcBef>
              <a:buSzPct val="25000"/>
            </a:pPr>
            <a:r>
              <a:rPr lang="en-US" b="1" u="sng" dirty="0">
                <a:solidFill>
                  <a:schemeClr val="hlink"/>
                </a:solidFill>
              </a:rPr>
              <a:t>Reference</a:t>
            </a:r>
            <a:r>
              <a:rPr lang="en-US" u="sng" dirty="0">
                <a:solidFill>
                  <a:schemeClr val="hlink"/>
                </a:solidFill>
              </a:rPr>
              <a:t>: http://</a:t>
            </a:r>
            <a:r>
              <a:rPr lang="en-US" u="sng" dirty="0" err="1">
                <a:solidFill>
                  <a:schemeClr val="hlink"/>
                </a:solidFill>
              </a:rPr>
              <a:t>www.chem.hope.edu</a:t>
            </a:r>
            <a:r>
              <a:rPr lang="en-US" u="sng" dirty="0">
                <a:solidFill>
                  <a:schemeClr val="hlink"/>
                </a:solidFill>
              </a:rPr>
              <a:t>/~</a:t>
            </a:r>
            <a:r>
              <a:rPr lang="en-US" u="sng" dirty="0" err="1">
                <a:solidFill>
                  <a:schemeClr val="hlink"/>
                </a:solidFill>
              </a:rPr>
              <a:t>stewart</a:t>
            </a:r>
            <a:r>
              <a:rPr lang="en-US" u="sng" dirty="0">
                <a:solidFill>
                  <a:schemeClr val="hlink"/>
                </a:solidFill>
              </a:rPr>
              <a:t>/</a:t>
            </a:r>
          </a:p>
          <a:p>
            <a:pPr>
              <a:spcBef>
                <a:spcPct val="0"/>
              </a:spcBef>
              <a:buSzPct val="25000"/>
            </a:pPr>
            <a:endParaRPr lang="en-US" u="sng" dirty="0">
              <a:solidFill>
                <a:schemeClr val="hlink"/>
              </a:solidFill>
            </a:endParaRPr>
          </a:p>
          <a:p>
            <a:pPr>
              <a:spcBef>
                <a:spcPct val="0"/>
              </a:spcBef>
              <a:buSzPct val="25000"/>
            </a:pPr>
            <a:r>
              <a:rPr lang="en-AU" dirty="0"/>
              <a:t>The three types of photosynthesis are C3, C4, and CAM. C3 plants use C3 photosynthesis which uses CO2 in a 3-carbon compound and C4 plants use C4 photosynthesis in a 4-carbon compound. These compounds represent different types of sugar. C3 photosynthesis is the typical photosynthesis that most plants use. C3 photosynthesis variety is more efficient than the C4 variety since it requires fewer enzymes under normal light conditions. C4 </a:t>
            </a:r>
            <a:r>
              <a:rPr lang="en-US" u="sng" dirty="0">
                <a:solidFill>
                  <a:schemeClr val="hlink"/>
                </a:solidFill>
              </a:rPr>
              <a:t> </a:t>
            </a:r>
            <a:r>
              <a:rPr lang="en-AU" dirty="0"/>
              <a:t>photosynthesis is adaptations to arid conditions, resulting in better water use efficiency.</a:t>
            </a:r>
            <a:endParaRPr lang="en-US" u="sng" dirty="0">
              <a:solidFill>
                <a:schemeClr val="hlink"/>
              </a:solidFill>
              <a:uFillTx/>
              <a:hlinkClick r:id=""/>
            </a:endParaRPr>
          </a:p>
          <a:p>
            <a:pPr eaLnBrk="1" hangingPunct="1">
              <a:spcBef>
                <a:spcPct val="0"/>
              </a:spcBef>
              <a:buSzPct val="25000"/>
            </a:pPr>
            <a:r>
              <a:rPr lang="th-TH" u="sng" dirty="0">
                <a:solidFill>
                  <a:schemeClr val="hlink"/>
                </a:solidFill>
                <a:hlinkClick r:id=""/>
              </a:rPr>
              <a:t>Note: this is appropriate for advanced students that know what C3 and C4 plants mean. http://www.chem.hope.edu/~stewart/photosynthesis/C3C4</a:t>
            </a:r>
            <a:endParaRPr lang="en-US" u="sng" dirty="0">
              <a:solidFill>
                <a:schemeClr val="hlink"/>
              </a:solidFill>
              <a:uFillTx/>
              <a:hlinkClick r:id=""/>
            </a:endParaRPr>
          </a:p>
          <a:p>
            <a:pPr eaLnBrk="1" hangingPunct="1">
              <a:spcBef>
                <a:spcPct val="0"/>
              </a:spcBef>
              <a:buSzPct val="25000"/>
            </a:pPr>
            <a:endParaRPr lang="th-TH" u="sng" dirty="0">
              <a:solidFill>
                <a:schemeClr val="hlink"/>
              </a:solidFill>
              <a:uFillTx/>
              <a:hlinkClick r:id=""/>
            </a:endParaRPr>
          </a:p>
        </p:txBody>
      </p:sp>
    </p:spTree>
    <p:extLst>
      <p:ext uri="{BB962C8B-B14F-4D97-AF65-F5344CB8AC3E}">
        <p14:creationId xmlns:p14="http://schemas.microsoft.com/office/powerpoint/2010/main" val="42937797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hape 319"/>
          <p:cNvSpPr>
            <a:spLocks noGrp="1" noRot="1" noChangeAspect="1"/>
          </p:cNvSpPr>
          <p:nvPr>
            <p:ph type="sldImg" idx="2"/>
          </p:nvPr>
        </p:nvSpPr>
        <p:spPr>
          <a:ln w="12700" cap="flat">
            <a:solidFill>
              <a:srgbClr val="000000"/>
            </a:solidFill>
            <a:headEnd type="none" w="med" len="med"/>
            <a:tailEnd type="none" w="med" len="med"/>
          </a:ln>
        </p:spPr>
      </p:sp>
      <p:sp>
        <p:nvSpPr>
          <p:cNvPr id="97282" name="Shape 320"/>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buSzPct val="25000"/>
            </a:pPr>
            <a:r>
              <a:rPr lang="en-US" b="1" dirty="0">
                <a:uFillTx/>
              </a:rPr>
              <a:t>Reference</a:t>
            </a:r>
            <a:r>
              <a:rPr lang="en-US" dirty="0">
                <a:uFillTx/>
              </a:rPr>
              <a:t>: </a:t>
            </a:r>
            <a:r>
              <a:rPr lang="th-TH" dirty="0">
                <a:uFillTx/>
              </a:rPr>
              <a:t>(Voildoire and Royer 2004, Medvigy et al. 2011) </a:t>
            </a:r>
            <a:r>
              <a:rPr lang="en-US" baseline="0" dirty="0">
                <a:uFillTx/>
              </a:rPr>
              <a:t>  </a:t>
            </a:r>
            <a:r>
              <a:rPr lang="th-TH" u="sng" dirty="0">
                <a:solidFill>
                  <a:schemeClr val="hlink"/>
                </a:solidFill>
                <a:uFillTx/>
                <a:hlinkClick r:id=""/>
              </a:rPr>
              <a:t>http://www.rimes.int/cc/climate-change-analysis</a:t>
            </a:r>
          </a:p>
          <a:p>
            <a:pPr eaLnBrk="1" hangingPunct="1">
              <a:spcBef>
                <a:spcPct val="0"/>
              </a:spcBef>
            </a:pPr>
            <a:endParaRPr lang="th-TH" u="sng" dirty="0">
              <a:solidFill>
                <a:schemeClr val="hlink"/>
              </a:solidFill>
              <a:uFillTx/>
              <a:hlinkClick r:id=""/>
            </a:endParaRPr>
          </a:p>
        </p:txBody>
      </p:sp>
    </p:spTree>
    <p:extLst>
      <p:ext uri="{BB962C8B-B14F-4D97-AF65-F5344CB8AC3E}">
        <p14:creationId xmlns:p14="http://schemas.microsoft.com/office/powerpoint/2010/main" val="11845237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hape 325"/>
          <p:cNvSpPr txBox="1">
            <a:spLocks noGrp="1"/>
          </p:cNvSpPr>
          <p:nvPr>
            <p:ph type="body" idx="1"/>
          </p:nvPr>
        </p:nvSpPr>
        <p:spPr bwMode="auto">
          <a:noFill/>
        </p:spPr>
        <p:txBody>
          <a:bodyPr vert="horz" wrap="square" numCol="1"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b="1" i="0" u="none" strike="noStrike" cap="none" baseline="0" dirty="0">
                <a:latin typeface="Times New Roman"/>
                <a:ea typeface="Times New Roman"/>
                <a:cs typeface="Times New Roman"/>
                <a:sym typeface="Times New Roman"/>
              </a:rPr>
              <a:t>Key message:</a:t>
            </a:r>
          </a:p>
          <a:p>
            <a:pPr>
              <a:spcBef>
                <a:spcPct val="0"/>
              </a:spcBef>
            </a:pPr>
            <a:r>
              <a:rPr lang="en-AU">
                <a:solidFill>
                  <a:srgbClr val="222222"/>
                </a:solidFill>
              </a:rPr>
              <a:t>In seasonarity, change in total rainfall, longer growing season, warmer temperature and seasonal monsoons could reduce yield of given variety in certain countries. </a:t>
            </a:r>
          </a:p>
          <a:p>
            <a:pPr eaLnBrk="1" hangingPunct="1">
              <a:spcBef>
                <a:spcPct val="0"/>
              </a:spcBef>
            </a:pPr>
            <a:r>
              <a:rPr lang="th-TH" sz="1200">
                <a:solidFill>
                  <a:srgbClr val="222222"/>
                </a:solidFill>
                <a:uFillTx/>
              </a:rPr>
              <a:t>We </a:t>
            </a:r>
            <a:r>
              <a:rPr lang="th-TH" sz="1200" dirty="0">
                <a:solidFill>
                  <a:srgbClr val="222222"/>
                </a:solidFill>
                <a:uFillTx/>
              </a:rPr>
              <a:t>are not able to predict how this will change, but there is high confidence that it will change, with all aspects of climate becomming more variable. </a:t>
            </a:r>
          </a:p>
          <a:p>
            <a:pPr eaLnBrk="1" hangingPunct="1">
              <a:spcBef>
                <a:spcPct val="0"/>
              </a:spcBef>
            </a:pPr>
            <a:r>
              <a:rPr lang="th-TH" sz="1200" dirty="0">
                <a:solidFill>
                  <a:srgbClr val="222222"/>
                </a:solidFill>
                <a:uFillTx/>
              </a:rPr>
              <a:t>Severinghaus J. P. et al. 2009. </a:t>
            </a:r>
            <a:r>
              <a:rPr lang="th-TH" sz="1200" dirty="0">
                <a:solidFill>
                  <a:srgbClr val="111111"/>
                </a:solidFill>
                <a:uFillTx/>
              </a:rPr>
              <a:t>Oxygen-18 of O</a:t>
            </a:r>
            <a:r>
              <a:rPr lang="th-TH" sz="1200" baseline="-25000" dirty="0">
                <a:solidFill>
                  <a:srgbClr val="111111"/>
                </a:solidFill>
                <a:uFillTx/>
              </a:rPr>
              <a:t>2</a:t>
            </a:r>
            <a:r>
              <a:rPr lang="th-TH" sz="1200" dirty="0">
                <a:solidFill>
                  <a:srgbClr val="111111"/>
                </a:solidFill>
                <a:uFillTx/>
              </a:rPr>
              <a:t> Records the Impact of Abrupt Climate Change on the Terrestrial Biosphere</a:t>
            </a:r>
            <a:r>
              <a:rPr lang="th-TH" sz="1200" dirty="0">
                <a:solidFill>
                  <a:srgbClr val="222222"/>
                </a:solidFill>
                <a:uFillTx/>
              </a:rPr>
              <a:t>. Science 324(5933): 1431-1434.</a:t>
            </a:r>
          </a:p>
        </p:txBody>
      </p:sp>
      <p:sp>
        <p:nvSpPr>
          <p:cNvPr id="99330" name="Shape 326"/>
          <p:cNvSpPr>
            <a:spLocks noGrp="1" noRot="1" noChangeAspect="1"/>
          </p:cNvSpPr>
          <p:nvPr>
            <p:ph type="sldImg" idx="2"/>
          </p:nvPr>
        </p:nvSpPr>
        <p:spPr/>
      </p:sp>
    </p:spTree>
    <p:extLst>
      <p:ext uri="{BB962C8B-B14F-4D97-AF65-F5344CB8AC3E}">
        <p14:creationId xmlns:p14="http://schemas.microsoft.com/office/powerpoint/2010/main" val="13944023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hape 339"/>
          <p:cNvSpPr>
            <a:spLocks noGrp="1" noRot="1" noChangeAspect="1"/>
          </p:cNvSpPr>
          <p:nvPr>
            <p:ph type="sldImg" idx="2"/>
          </p:nvPr>
        </p:nvSpPr>
        <p:spPr>
          <a:ln w="12700" cap="flat">
            <a:solidFill>
              <a:srgbClr val="000000"/>
            </a:solidFill>
            <a:headEnd type="none" w="med" len="med"/>
            <a:tailEnd type="none" w="med" len="med"/>
          </a:ln>
        </p:spPr>
      </p:sp>
      <p:sp>
        <p:nvSpPr>
          <p:cNvPr id="101378" name="Shape 340"/>
          <p:cNvSpPr txBox="1">
            <a:spLocks noGrp="1"/>
          </p:cNvSpPr>
          <p:nvPr>
            <p:ph type="body" idx="1"/>
          </p:nvPr>
        </p:nvSpPr>
        <p:spPr bwMode="auto">
          <a:noFill/>
        </p:spPr>
        <p:txBody>
          <a:bodyPr vert="horz" wrap="square" numCol="1"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b="1" dirty="0">
                <a:sym typeface="Calibri"/>
              </a:rPr>
              <a:t>Reference</a:t>
            </a:r>
            <a:r>
              <a:rPr lang="en-US" dirty="0">
                <a:sym typeface="Calibri"/>
              </a:rPr>
              <a:t>:  </a:t>
            </a:r>
            <a:r>
              <a:rPr lang="th-TH" u="sng" dirty="0">
                <a:solidFill>
                  <a:schemeClr val="hlink"/>
                </a:solidFill>
                <a:uFillTx/>
                <a:hlinkClick r:id=""/>
              </a:rPr>
              <a:t>http://www.asiahomegarden.com/keeping-it-looking-pretty-plant-issues-weeds-pests-and-diseases/</a:t>
            </a:r>
          </a:p>
          <a:p>
            <a:pPr>
              <a:spcBef>
                <a:spcPct val="0"/>
              </a:spcBef>
            </a:pPr>
            <a:endParaRPr lang="en-US" dirty="0">
              <a:sym typeface="Calibri"/>
            </a:endParaRPr>
          </a:p>
          <a:p>
            <a:pPr>
              <a:spcBef>
                <a:spcPct val="0"/>
              </a:spcBef>
            </a:pPr>
            <a:r>
              <a:rPr lang="en" dirty="0">
                <a:sym typeface="Calibri"/>
              </a:rPr>
              <a:t>In hotter, drier conditions and in 'extreme years', could lead to some weeds of herbicide tolerance</a:t>
            </a:r>
            <a:endParaRPr lang="en-AU" dirty="0">
              <a:solidFill>
                <a:srgbClr val="222222"/>
              </a:solidFill>
            </a:endParaRPr>
          </a:p>
          <a:p>
            <a:pPr>
              <a:spcBef>
                <a:spcPct val="0"/>
              </a:spcBef>
            </a:pPr>
            <a:r>
              <a:rPr lang="en-AU" dirty="0">
                <a:solidFill>
                  <a:srgbClr val="222222"/>
                </a:solidFill>
              </a:rPr>
              <a:t>Warm climate, such as higher temperature and humid are suitable for pest and pathogens growth and reproduction. </a:t>
            </a:r>
          </a:p>
          <a:p>
            <a:pPr>
              <a:spcBef>
                <a:spcPct val="0"/>
              </a:spcBef>
            </a:pPr>
            <a:endParaRPr lang="en-AU" dirty="0">
              <a:solidFill>
                <a:srgbClr val="222222"/>
              </a:solidFill>
            </a:endParaRPr>
          </a:p>
          <a:p>
            <a:pPr>
              <a:spcBef>
                <a:spcPct val="0"/>
              </a:spcBef>
            </a:pPr>
            <a:r>
              <a:rPr lang="en-AU" dirty="0">
                <a:solidFill>
                  <a:srgbClr val="222222"/>
                </a:solidFill>
              </a:rPr>
              <a:t>In some cases, warming will </a:t>
            </a:r>
            <a:r>
              <a:rPr lang="en-AU" dirty="0" err="1">
                <a:solidFill>
                  <a:srgbClr val="222222"/>
                </a:solidFill>
              </a:rPr>
              <a:t>favor</a:t>
            </a:r>
            <a:r>
              <a:rPr lang="en-AU" dirty="0">
                <a:solidFill>
                  <a:srgbClr val="222222"/>
                </a:solidFill>
              </a:rPr>
              <a:t> the invasive plants of the desired plants, as the invasive plants are opportunists. In some cases new and differ</a:t>
            </a:r>
          </a:p>
          <a:p>
            <a:pPr>
              <a:spcBef>
                <a:spcPct val="0"/>
              </a:spcBef>
            </a:pPr>
            <a:r>
              <a:rPr lang="en-AU" dirty="0" err="1">
                <a:solidFill>
                  <a:srgbClr val="222222"/>
                </a:solidFill>
              </a:rPr>
              <a:t>ent</a:t>
            </a:r>
            <a:r>
              <a:rPr lang="en-AU" dirty="0">
                <a:solidFill>
                  <a:srgbClr val="222222"/>
                </a:solidFill>
              </a:rPr>
              <a:t> invasive plants will appear, while the local species will be under stress and more easily invaded. </a:t>
            </a:r>
          </a:p>
          <a:p>
            <a:pPr>
              <a:spcBef>
                <a:spcPct val="0"/>
              </a:spcBef>
            </a:pPr>
            <a:endParaRPr lang="en-AU" dirty="0">
              <a:solidFill>
                <a:srgbClr val="222222"/>
              </a:solidFill>
            </a:endParaRPr>
          </a:p>
        </p:txBody>
      </p:sp>
    </p:spTree>
    <p:extLst>
      <p:ext uri="{BB962C8B-B14F-4D97-AF65-F5344CB8AC3E}">
        <p14:creationId xmlns:p14="http://schemas.microsoft.com/office/powerpoint/2010/main" val="8887193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hape 347"/>
          <p:cNvSpPr>
            <a:spLocks noGrp="1" noRot="1" noChangeAspect="1"/>
          </p:cNvSpPr>
          <p:nvPr>
            <p:ph type="sldImg" idx="2"/>
          </p:nvPr>
        </p:nvSpPr>
        <p:spPr>
          <a:ln w="12700" cap="flat">
            <a:solidFill>
              <a:srgbClr val="000000"/>
            </a:solidFill>
            <a:headEnd type="none" w="med" len="med"/>
            <a:tailEnd type="none" w="med" len="med"/>
          </a:ln>
        </p:spPr>
      </p:sp>
      <p:sp>
        <p:nvSpPr>
          <p:cNvPr id="348" name="Shape 348"/>
          <p:cNvSpPr txBox="1">
            <a:spLocks noGrp="1"/>
          </p:cNvSpPr>
          <p:nvPr>
            <p:ph type="body" idx="1"/>
          </p:nvPr>
        </p:nvSpPr>
        <p:spPr/>
        <p:txBody>
          <a:bodyPr>
            <a:noAutofit/>
          </a:bodyPr>
          <a:lstStyle/>
          <a:p>
            <a:pPr marL="0" marR="0" indent="0" algn="l" defTabSz="457200" rtl="0" eaLnBrk="1" fontAlgn="auto" latinLnBrk="0" hangingPunct="1">
              <a:lnSpc>
                <a:spcPct val="100000"/>
              </a:lnSpc>
              <a:spcBef>
                <a:spcPts val="0"/>
              </a:spcBef>
              <a:spcAft>
                <a:spcPts val="0"/>
              </a:spcAft>
              <a:buClr>
                <a:srgbClr val="000000"/>
              </a:buClr>
              <a:buSzPct val="100000"/>
              <a:buFont typeface="Arial"/>
              <a:buNone/>
              <a:tabLst/>
              <a:defRPr>
                <a:uFillTx/>
              </a:defRPr>
            </a:pPr>
            <a:r>
              <a:rPr lang="en-US" sz="1200" b="1" i="0" u="none" strike="noStrike" cap="none" baseline="0" dirty="0">
                <a:latin typeface="Times New Roman"/>
                <a:ea typeface="Times New Roman"/>
                <a:cs typeface="Times New Roman"/>
                <a:sym typeface="Times New Roman"/>
              </a:rPr>
              <a:t>Reference: </a:t>
            </a:r>
            <a:r>
              <a:rPr lang="en-US" sz="1200" b="0" i="0" u="none" strike="noStrike" cap="none" baseline="0" dirty="0">
                <a:latin typeface="Times New Roman"/>
                <a:ea typeface="Times New Roman"/>
                <a:cs typeface="Times New Roman"/>
                <a:sym typeface="Times New Roman"/>
              </a:rPr>
              <a:t>http://climate.msue.msu.edu/uploads/files/field_crop_agriculture_and_climate_change.pdf</a:t>
            </a:r>
          </a:p>
          <a:p>
            <a:pPr marL="0" marR="0" indent="0" algn="l" defTabSz="457200" rtl="0" eaLnBrk="1" fontAlgn="auto" latinLnBrk="0" hangingPunct="1">
              <a:lnSpc>
                <a:spcPct val="100000"/>
              </a:lnSpc>
              <a:spcBef>
                <a:spcPts val="0"/>
              </a:spcBef>
              <a:spcAft>
                <a:spcPts val="0"/>
              </a:spcAft>
              <a:buClr>
                <a:srgbClr val="000000"/>
              </a:buClr>
              <a:buSzPct val="100000"/>
              <a:buFont typeface="Arial"/>
              <a:buNone/>
              <a:tabLst/>
              <a:defRPr>
                <a:uFillTx/>
              </a:defRPr>
            </a:pPr>
            <a:endParaRPr lang="en-US" sz="1200" b="1" i="0" u="none" strike="noStrike" cap="none" baseline="0" dirty="0">
              <a:latin typeface="Times New Roman"/>
              <a:ea typeface="Times New Roman"/>
              <a:cs typeface="Times New Roman"/>
              <a:sym typeface="Times New Roman"/>
            </a:endParaRPr>
          </a:p>
          <a:p>
            <a:pPr marL="0" marR="0" indent="0" algn="l" defTabSz="457200" rtl="0" eaLnBrk="1" fontAlgn="auto" latinLnBrk="0" hangingPunct="1">
              <a:lnSpc>
                <a:spcPct val="100000"/>
              </a:lnSpc>
              <a:spcBef>
                <a:spcPts val="0"/>
              </a:spcBef>
              <a:spcAft>
                <a:spcPts val="0"/>
              </a:spcAft>
              <a:buClr>
                <a:srgbClr val="000000"/>
              </a:buClr>
              <a:buSzPct val="100000"/>
              <a:buFont typeface="Arial"/>
              <a:buNone/>
              <a:tabLst/>
              <a:defRPr>
                <a:uFillTx/>
              </a:defRPr>
            </a:pPr>
            <a:r>
              <a:rPr lang="en-US" sz="1200" b="1" i="0" u="none" strike="noStrike" cap="none" baseline="0" dirty="0">
                <a:latin typeface="Times New Roman"/>
                <a:ea typeface="Times New Roman"/>
                <a:cs typeface="Times New Roman"/>
                <a:sym typeface="Times New Roman"/>
              </a:rPr>
              <a:t>Key message:</a:t>
            </a:r>
            <a:endParaRPr lang="fr-CH" b="1" u="sng" dirty="0">
              <a:uFillTx/>
            </a:endParaRPr>
          </a:p>
          <a:p>
            <a:pPr marL="285750" indent="-285750" eaLnBrk="1" fontAlgn="auto" hangingPunct="1">
              <a:spcBef>
                <a:spcPts val="0"/>
              </a:spcBef>
              <a:spcAft>
                <a:spcPts val="0"/>
              </a:spcAft>
              <a:buClr>
                <a:srgbClr val="000000"/>
              </a:buClr>
              <a:buSzPct val="100000"/>
              <a:buFont typeface="Arial"/>
              <a:buChar char="•"/>
              <a:defRPr>
                <a:uFillTx/>
              </a:defRPr>
            </a:pPr>
            <a:r>
              <a:rPr lang="en" b="1" u="sng" dirty="0">
                <a:uFillTx/>
              </a:rPr>
              <a:t>Increased CO2 concentrations: </a:t>
            </a:r>
            <a:r>
              <a:rPr lang="en" dirty="0">
                <a:uFillTx/>
              </a:rPr>
              <a:t>can enhance production, but only if water and nutrients are not limiting. </a:t>
            </a:r>
          </a:p>
          <a:p>
            <a:pPr marL="285750" indent="-285750" eaLnBrk="1" fontAlgn="auto" hangingPunct="1">
              <a:spcBef>
                <a:spcPts val="0"/>
              </a:spcBef>
              <a:spcAft>
                <a:spcPts val="0"/>
              </a:spcAft>
              <a:buClr>
                <a:srgbClr val="000000"/>
              </a:buClr>
              <a:buSzPct val="100000"/>
              <a:buFont typeface="Arial"/>
              <a:buChar char="•"/>
              <a:defRPr>
                <a:uFillTx/>
              </a:defRPr>
            </a:pPr>
            <a:r>
              <a:rPr lang="en" b="1" u="sng" dirty="0">
                <a:uFillTx/>
              </a:rPr>
              <a:t>Warmer temperatures:</a:t>
            </a:r>
            <a:r>
              <a:rPr lang="en" dirty="0">
                <a:uFillTx/>
              </a:rPr>
              <a:t> </a:t>
            </a:r>
            <a:r>
              <a:rPr lang="en" dirty="0"/>
              <a:t>(+) </a:t>
            </a:r>
            <a:r>
              <a:rPr lang="en" dirty="0">
                <a:uFillTx/>
              </a:rPr>
              <a:t>can increase productivity, </a:t>
            </a:r>
            <a:r>
              <a:rPr lang="en" dirty="0"/>
              <a:t>but (-) </a:t>
            </a:r>
            <a:r>
              <a:rPr lang="en" dirty="0">
                <a:uFillTx/>
              </a:rPr>
              <a:t>increase plant water use and could cause water to become limited.</a:t>
            </a:r>
          </a:p>
          <a:p>
            <a:pPr marL="285750" indent="-285750" eaLnBrk="1" fontAlgn="auto" hangingPunct="1">
              <a:spcBef>
                <a:spcPts val="0"/>
              </a:spcBef>
              <a:spcAft>
                <a:spcPts val="0"/>
              </a:spcAft>
              <a:buClr>
                <a:srgbClr val="000000"/>
              </a:buClr>
              <a:buSzPct val="100000"/>
              <a:buFont typeface="Arial"/>
              <a:buChar char="•"/>
              <a:defRPr>
                <a:uFillTx/>
              </a:defRPr>
            </a:pPr>
            <a:r>
              <a:rPr lang="en" b="1" u="sng" dirty="0">
                <a:uFillTx/>
              </a:rPr>
              <a:t>Greater weather variability:</a:t>
            </a:r>
            <a:r>
              <a:rPr lang="en" dirty="0">
                <a:uFillTx/>
              </a:rPr>
              <a:t> unpredictable events </a:t>
            </a:r>
            <a:r>
              <a:rPr lang="en" dirty="0"/>
              <a:t>e.g. </a:t>
            </a:r>
            <a:r>
              <a:rPr lang="en" dirty="0">
                <a:uFillTx/>
              </a:rPr>
              <a:t>late spring frosts, excessive rain events or droughts can harm crops. Intense extremes (very warm years, very cold nights, downpours, or droughts) can be more harmful to agricultural productivity</a:t>
            </a:r>
            <a:r>
              <a:rPr lang="en" dirty="0"/>
              <a:t>;</a:t>
            </a:r>
            <a:endParaRPr lang="en" dirty="0">
              <a:uFillTx/>
            </a:endParaRPr>
          </a:p>
          <a:p>
            <a:pPr marL="285750" indent="-285750" eaLnBrk="1" fontAlgn="auto" hangingPunct="1">
              <a:spcBef>
                <a:spcPts val="0"/>
              </a:spcBef>
              <a:spcAft>
                <a:spcPts val="0"/>
              </a:spcAft>
              <a:buClr>
                <a:srgbClr val="000000"/>
              </a:buClr>
              <a:buSzPct val="100000"/>
              <a:buFont typeface="Arial"/>
              <a:buChar char="•"/>
              <a:defRPr>
                <a:uFillTx/>
              </a:defRPr>
            </a:pPr>
            <a:r>
              <a:rPr lang="en" b="1" u="sng" dirty="0">
                <a:uFillTx/>
              </a:rPr>
              <a:t>Crops more vulnerable to pests: </a:t>
            </a:r>
            <a:r>
              <a:rPr lang="en" dirty="0">
                <a:uFillTx/>
              </a:rPr>
              <a:t>insect </a:t>
            </a:r>
            <a:r>
              <a:rPr lang="en" dirty="0"/>
              <a:t>abundance and plant pathogens  </a:t>
            </a:r>
            <a:r>
              <a:rPr lang="en" dirty="0">
                <a:uFillTx/>
              </a:rPr>
              <a:t>increase with temperature and increased rain. </a:t>
            </a:r>
            <a:r>
              <a:rPr lang="en" dirty="0"/>
              <a:t>W</a:t>
            </a:r>
            <a:r>
              <a:rPr lang="en" dirty="0">
                <a:uFillTx/>
              </a:rPr>
              <a:t>, </a:t>
            </a:r>
            <a:r>
              <a:rPr lang="en" dirty="0"/>
              <a:t>P</a:t>
            </a:r>
            <a:r>
              <a:rPr lang="en" dirty="0">
                <a:uFillTx/>
              </a:rPr>
              <a:t>, </a:t>
            </a:r>
            <a:r>
              <a:rPr lang="en" dirty="0"/>
              <a:t>P </a:t>
            </a:r>
            <a:r>
              <a:rPr lang="en" dirty="0">
                <a:uFillTx/>
              </a:rPr>
              <a:t>are able to migrate farther north.</a:t>
            </a:r>
          </a:p>
          <a:p>
            <a:pPr marL="285750" indent="-285750" eaLnBrk="1" fontAlgn="auto" hangingPunct="1">
              <a:spcBef>
                <a:spcPts val="0"/>
              </a:spcBef>
              <a:spcAft>
                <a:spcPts val="0"/>
              </a:spcAft>
              <a:buClr>
                <a:srgbClr val="000000"/>
              </a:buClr>
              <a:buSzPct val="100000"/>
              <a:buFont typeface="Arial"/>
              <a:buChar char="•"/>
              <a:defRPr>
                <a:uFillTx/>
              </a:defRPr>
            </a:pPr>
            <a:r>
              <a:rPr lang="en" b="1" u="sng" dirty="0">
                <a:uFillTx/>
              </a:rPr>
              <a:t>Longer growing season: </a:t>
            </a:r>
            <a:r>
              <a:rPr lang="en" dirty="0">
                <a:uFillTx/>
              </a:rPr>
              <a:t>Allows for flexibility in management of crops, reduces risk of early frost and allows the growth of longer-season varieties or harvests in some regions</a:t>
            </a:r>
          </a:p>
          <a:p>
            <a:pPr marL="285750" indent="-285750" eaLnBrk="1" fontAlgn="auto" hangingPunct="1">
              <a:spcBef>
                <a:spcPts val="0"/>
              </a:spcBef>
              <a:spcAft>
                <a:spcPts val="0"/>
              </a:spcAft>
              <a:buClr>
                <a:srgbClr val="000000"/>
              </a:buClr>
              <a:buSzPct val="100000"/>
              <a:buFont typeface="Arial"/>
              <a:buChar char="•"/>
              <a:defRPr>
                <a:uFillTx/>
              </a:defRPr>
            </a:pPr>
            <a:r>
              <a:rPr lang="en" b="1" u="sng" dirty="0">
                <a:uFillTx/>
              </a:rPr>
              <a:t>More precipitation:</a:t>
            </a:r>
            <a:r>
              <a:rPr lang="en" dirty="0">
                <a:uFillTx/>
              </a:rPr>
              <a:t> Increased rainfall can be beneficial during the growing season</a:t>
            </a:r>
            <a:r>
              <a:rPr lang="en" dirty="0"/>
              <a:t>,</a:t>
            </a:r>
            <a:r>
              <a:rPr lang="en" dirty="0">
                <a:uFillTx/>
              </a:rPr>
              <a:t> but heavy downpours can cause damage to crops, N loss, erosion, and other fertility problems.</a:t>
            </a:r>
          </a:p>
          <a:p>
            <a:pPr eaLnBrk="1" fontAlgn="auto" hangingPunct="1">
              <a:spcBef>
                <a:spcPts val="0"/>
              </a:spcBef>
              <a:spcAft>
                <a:spcPts val="0"/>
              </a:spcAft>
              <a:defRPr>
                <a:uFillTx/>
              </a:defRPr>
            </a:pPr>
            <a:endParaRPr lang="en" dirty="0">
              <a:uFillTx/>
            </a:endParaRPr>
          </a:p>
          <a:p>
            <a:pPr eaLnBrk="1" fontAlgn="auto" hangingPunct="1">
              <a:spcBef>
                <a:spcPts val="0"/>
              </a:spcBef>
              <a:spcAft>
                <a:spcPts val="0"/>
              </a:spcAft>
              <a:defRPr>
                <a:uFillTx/>
              </a:defRPr>
            </a:pPr>
            <a:endParaRPr lang="en" dirty="0">
              <a:uFillTx/>
            </a:endParaRPr>
          </a:p>
          <a:p>
            <a:pPr eaLnBrk="1" fontAlgn="auto" hangingPunct="1">
              <a:spcBef>
                <a:spcPts val="0"/>
              </a:spcBef>
              <a:spcAft>
                <a:spcPts val="0"/>
              </a:spcAft>
              <a:defRPr>
                <a:uFillTx/>
              </a:defRPr>
            </a:pPr>
            <a:endParaRPr lang="en" dirty="0">
              <a:uFillTx/>
            </a:endParaRPr>
          </a:p>
        </p:txBody>
      </p:sp>
    </p:spTree>
    <p:extLst>
      <p:ext uri="{BB962C8B-B14F-4D97-AF65-F5344CB8AC3E}">
        <p14:creationId xmlns:p14="http://schemas.microsoft.com/office/powerpoint/2010/main" val="10909390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p:sp>
      <p:sp>
        <p:nvSpPr>
          <p:cNvPr id="128002" name="Notes Placeholder 2"/>
          <p:cNvSpPr txBox="1">
            <a:spLocks noGrp="1"/>
          </p:cNvSpPr>
          <p:nvPr>
            <p:ph type="body" idx="1"/>
          </p:nvPr>
        </p:nvSpPr>
        <p:spPr bwMode="auto">
          <a:noFill/>
        </p:spPr>
        <p:txBody>
          <a:bodyPr vert="horz" wrap="square" numCol="1"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b="1" dirty="0">
                <a:uFillTx/>
                <a:cs typeface="Cordia New" pitchFamily="34" charset="-34"/>
              </a:rPr>
              <a:t>Reference:</a:t>
            </a:r>
            <a:r>
              <a:rPr lang="en-US" b="1" baseline="0" dirty="0">
                <a:uFillTx/>
                <a:cs typeface="Cordia New" pitchFamily="34" charset="-34"/>
              </a:rPr>
              <a:t> </a:t>
            </a:r>
            <a:r>
              <a:rPr lang="en-US" baseline="0" dirty="0" err="1">
                <a:uFillTx/>
                <a:cs typeface="Cordia New" pitchFamily="34" charset="-34"/>
              </a:rPr>
              <a:t>Shenggen</a:t>
            </a:r>
            <a:r>
              <a:rPr lang="en-US" baseline="0" dirty="0">
                <a:uFillTx/>
                <a:cs typeface="Cordia New" pitchFamily="34" charset="-34"/>
              </a:rPr>
              <a:t> Fan, IFPRI, http://www.slideshare.net/shenggenfan/climate-change-agriculture-and-food-security-4055009</a:t>
            </a:r>
          </a:p>
          <a:p>
            <a:pPr eaLnBrk="1" hangingPunct="1">
              <a:spcBef>
                <a:spcPct val="0"/>
              </a:spcBef>
            </a:pPr>
            <a:endParaRPr lang="en-US" dirty="0">
              <a:uFillTx/>
              <a:cs typeface="Cordia New" pitchFamily="34" charset="-34"/>
            </a:endParaRPr>
          </a:p>
          <a:p>
            <a:pPr eaLnBrk="1" hangingPunct="1">
              <a:spcBef>
                <a:spcPct val="0"/>
              </a:spcBef>
            </a:pPr>
            <a:r>
              <a:rPr lang="en-US" dirty="0">
                <a:uFillTx/>
                <a:cs typeface="Cordia New" pitchFamily="34" charset="-34"/>
              </a:rPr>
              <a:t>Key Message: A 1-2 meter rise is expected by the end of this century.</a:t>
            </a:r>
          </a:p>
          <a:p>
            <a:pPr eaLnBrk="1" hangingPunct="1">
              <a:spcBef>
                <a:spcPct val="0"/>
              </a:spcBef>
            </a:pPr>
            <a:r>
              <a:rPr lang="en-US" dirty="0">
                <a:uFillTx/>
                <a:cs typeface="Cordia New" pitchFamily="34" charset="-34"/>
              </a:rPr>
              <a:t>Note that Vietnam effect doesn’t account increased salinity</a:t>
            </a:r>
            <a:r>
              <a:rPr lang="en-US" baseline="0" dirty="0">
                <a:uFillTx/>
                <a:cs typeface="Cordia New" pitchFamily="34" charset="-34"/>
              </a:rPr>
              <a:t> but i</a:t>
            </a:r>
            <a:r>
              <a:rPr lang="en-US" dirty="0">
                <a:uFillTx/>
                <a:cs typeface="Cordia New" pitchFamily="34" charset="-34"/>
              </a:rPr>
              <a:t>t is already becoming a problem, even before much sea level rise has taken place. Nor do</a:t>
            </a:r>
            <a:r>
              <a:rPr lang="en-US" baseline="0" dirty="0">
                <a:uFillTx/>
                <a:cs typeface="Cordia New" pitchFamily="34" charset="-34"/>
              </a:rPr>
              <a:t> these vulnerability maps include flooding from peak tides, storm surge, and freshwater flooding, and ignore land surface elevations, which are dropping due to subsidence and sediment starvation. </a:t>
            </a:r>
            <a:endParaRPr lang="en-US" dirty="0">
              <a:uFillTx/>
              <a:cs typeface="Cordia New" pitchFamily="34" charset="-34"/>
            </a:endParaRPr>
          </a:p>
          <a:p>
            <a:pPr eaLnBrk="1" hangingPunct="1">
              <a:spcBef>
                <a:spcPct val="0"/>
              </a:spcBef>
            </a:pPr>
            <a:r>
              <a:rPr lang="en-US" dirty="0">
                <a:uFillTx/>
                <a:cs typeface="Cordia New" pitchFamily="34" charset="-34"/>
              </a:rPr>
              <a:t>Flooding due to climate variability is a significant problem for rice farming, especially in the lowlands of South and Southeast Asia. Flooding already affects about 10 to 15 million hectares of rice fields in South and South East Asia, causing an estimated $1 billion USD in yield losses per year. These losses could increase considerably given sea level rise as well as an increase in the frequencies and intensities of flooding caused by extreme weather events (Bates et al. 2008).</a:t>
            </a:r>
          </a:p>
          <a:p>
            <a:pPr eaLnBrk="1" hangingPunct="1">
              <a:spcBef>
                <a:spcPct val="0"/>
              </a:spcBef>
            </a:pPr>
            <a:endParaRPr lang="en-US" dirty="0">
              <a:uFillTx/>
              <a:cs typeface="Cordia New" pitchFamily="34" charset="-34"/>
            </a:endParaRPr>
          </a:p>
        </p:txBody>
      </p:sp>
      <p:sp>
        <p:nvSpPr>
          <p:cNvPr id="128003" name="Slide Number Placeholder 3"/>
          <p:cNvSpPr>
            <a:spLocks noGrp="1"/>
          </p:cNvSpPr>
          <p:nvPr>
            <p:ph type="sldNum" sz="quarter" idx="4294967295"/>
          </p:nvPr>
        </p:nvSpPr>
        <p:spPr bwMode="auto">
          <a:xfrm>
            <a:off x="3884613" y="8685213"/>
            <a:ext cx="2971800" cy="457200"/>
          </a:xfrm>
          <a:prstGeom prst="rect">
            <a:avLst/>
          </a:prstGeom>
          <a:noFill/>
          <a:ln>
            <a:miter lim="800000"/>
          </a:ln>
        </p:spPr>
        <p:txBody>
          <a:bodyPr lIns="89730" tIns="44865" rIns="89730" bIns="44865"/>
          <a:lstStyle/>
          <a:p>
            <a:fld id="{26303731-260E-46E6-8508-B5209AFBBE18}" type="slidenum">
              <a:rPr lang="en-US" b="0">
                <a:uFillTx/>
              </a:rPr>
              <a:pPr/>
              <a:t>70</a:t>
            </a:fld>
            <a:endParaRPr lang="en-US" b="0">
              <a:uFillTx/>
            </a:endParaRPr>
          </a:p>
        </p:txBody>
      </p:sp>
    </p:spTree>
    <p:extLst>
      <p:ext uri="{BB962C8B-B14F-4D97-AF65-F5344CB8AC3E}">
        <p14:creationId xmlns:p14="http://schemas.microsoft.com/office/powerpoint/2010/main" val="22071158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American University;  https://www.google.com/search?q=Loss+of+land+in+Bangladesh+due+to+sea+level+rise&amp;hl=en&amp;gl=us&amp;authuser=0&amp;tbm=isch&amp;source=lnms&amp;sa=X&amp;ved=0ahUKEwiE77PevcrQAhVEuI8KHWUKDaMQ_AUICCgB&amp;biw=1821&amp;bih=799&amp;dpr=1#imgrc=NvIyYdPtJprw5M%3A</a:t>
            </a:r>
            <a:endParaRPr lang="en-US" dirty="0">
              <a:solidFill>
                <a:srgbClr val="000000"/>
              </a:solidFill>
              <a:latin typeface="Calibri"/>
            </a:endParaRPr>
          </a:p>
        </p:txBody>
      </p:sp>
      <p:sp>
        <p:nvSpPr>
          <p:cNvPr id="4" name="Slide Number Placeholder 3"/>
          <p:cNvSpPr>
            <a:spLocks noGrp="1"/>
          </p:cNvSpPr>
          <p:nvPr>
            <p:ph type="sldNum" sz="quarter" idx="10"/>
          </p:nvPr>
        </p:nvSpPr>
        <p:spPr/>
        <p:txBody>
          <a:bodyPr/>
          <a:lstStyle/>
          <a:p>
            <a:fld id="{910C63BA-FD1A-4882-8BB0-8C8D1EBA163D}" type="slidenum">
              <a:rPr lang="en-US" smtClean="0"/>
              <a:t>71</a:t>
            </a:fld>
            <a:endParaRPr lang="en-US"/>
          </a:p>
        </p:txBody>
      </p:sp>
    </p:spTree>
    <p:extLst>
      <p:ext uri="{BB962C8B-B14F-4D97-AF65-F5344CB8AC3E}">
        <p14:creationId xmlns:p14="http://schemas.microsoft.com/office/powerpoint/2010/main" val="227599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TextEdit="1"/>
          </p:cNvSpPr>
          <p:nvPr>
            <p:ph type="sldImg"/>
          </p:nvPr>
        </p:nvSpPr>
        <p:spPr/>
      </p:sp>
      <p:sp>
        <p:nvSpPr>
          <p:cNvPr id="30722" name="Text Box 3"/>
          <p:cNvSpPr txBox="1">
            <a:spLocks noGrp="1"/>
          </p:cNvSpPr>
          <p:nvPr>
            <p:ph type="body" idx="1"/>
          </p:nvPr>
        </p:nvSpPr>
        <p:spPr bwMode="auto">
          <a:noFill/>
        </p:spPr>
        <p:txBody>
          <a:bodyPr vert="horz" wrap="square" numCol="1" compatLnSpc="1">
            <a:prstTxWarp prst="textNoShape">
              <a:avLst/>
            </a:prstTxWarp>
          </a:bodyPr>
          <a:lstStyle/>
          <a:p>
            <a:pPr>
              <a:defRPr/>
            </a:pPr>
            <a:r>
              <a:rPr lang="en-US" b="1" dirty="0">
                <a:latin typeface="Times New Roman"/>
                <a:ea typeface="Times New Roman"/>
                <a:cs typeface="Times New Roman"/>
                <a:sym typeface="Times New Roman"/>
              </a:rPr>
              <a:t>Source:</a:t>
            </a:r>
            <a:r>
              <a:rPr lang="en-US" b="1" baseline="0" dirty="0">
                <a:latin typeface="Times New Roman"/>
                <a:ea typeface="Times New Roman"/>
                <a:cs typeface="Times New Roman"/>
                <a:sym typeface="Times New Roman"/>
              </a:rPr>
              <a:t> </a:t>
            </a:r>
            <a:r>
              <a:rPr lang="en-US" b="0" baseline="0" dirty="0">
                <a:latin typeface="Times New Roman"/>
                <a:ea typeface="Times New Roman"/>
                <a:cs typeface="Times New Roman"/>
                <a:sym typeface="Times New Roman"/>
              </a:rPr>
              <a:t>http://na.unep.net/geas/articleImages/Oct-12-figure-6.jpg</a:t>
            </a:r>
          </a:p>
          <a:p>
            <a:pPr>
              <a:defRPr/>
            </a:pPr>
            <a:endParaRPr lang="en-US" b="1" baseline="0" dirty="0">
              <a:latin typeface="Times New Roman"/>
              <a:ea typeface="Times New Roman"/>
              <a:cs typeface="Times New Roman"/>
              <a:sym typeface="Times New Roman"/>
            </a:endParaRPr>
          </a:p>
          <a:p>
            <a:pPr>
              <a:defRPr/>
            </a:pPr>
            <a:r>
              <a:rPr lang="en-US" b="1" dirty="0">
                <a:latin typeface="Times New Roman"/>
                <a:ea typeface="Times New Roman"/>
                <a:cs typeface="Times New Roman"/>
                <a:sym typeface="Times New Roman"/>
              </a:rPr>
              <a:t>What we can see here is </a:t>
            </a:r>
            <a:r>
              <a:rPr lang="en-US" sz="1200" dirty="0">
                <a:uFillTx/>
                <a:cs typeface="Cordia New" pitchFamily="34" charset="-34"/>
              </a:rPr>
              <a:t>Agriculture sector is one of the contributor to GHG emission.  GHG from </a:t>
            </a:r>
            <a:r>
              <a:rPr lang="en-US" dirty="0" err="1">
                <a:cs typeface="Cordia New" pitchFamily="34" charset="-34"/>
              </a:rPr>
              <a:t>Agri</a:t>
            </a:r>
            <a:r>
              <a:rPr lang="en-US" dirty="0">
                <a:cs typeface="Cordia New" pitchFamily="34" charset="-34"/>
              </a:rPr>
              <a:t> </a:t>
            </a:r>
            <a:r>
              <a:rPr lang="en-US" sz="1200" dirty="0">
                <a:uFillTx/>
                <a:cs typeface="Cordia New" pitchFamily="34" charset="-34"/>
              </a:rPr>
              <a:t>is for “survival” </a:t>
            </a:r>
            <a:r>
              <a:rPr lang="en-US" dirty="0">
                <a:cs typeface="Cordia New" pitchFamily="34" charset="-34"/>
              </a:rPr>
              <a:t>not </a:t>
            </a:r>
            <a:r>
              <a:rPr lang="en-US" sz="1200" dirty="0">
                <a:uFillTx/>
                <a:cs typeface="Cordia New" pitchFamily="34" charset="-34"/>
              </a:rPr>
              <a:t>for “luxury” as some sectors, e.g., tourism.</a:t>
            </a:r>
            <a:endParaRPr lang="th-TH" sz="1200" dirty="0">
              <a:uFillTx/>
            </a:endParaRPr>
          </a:p>
          <a:p>
            <a:r>
              <a:rPr lang="en-US" dirty="0">
                <a:cs typeface="Cordia New" pitchFamily="34" charset="-34"/>
              </a:rPr>
              <a:t>In the above figure</a:t>
            </a:r>
            <a:r>
              <a:rPr lang="en-US" sz="1200" dirty="0">
                <a:uFillTx/>
                <a:cs typeface="Cordia New" pitchFamily="34" charset="-34"/>
              </a:rPr>
              <a:t> , </a:t>
            </a:r>
            <a:r>
              <a:rPr lang="en-US" dirty="0">
                <a:cs typeface="Cordia New" pitchFamily="34" charset="-34"/>
              </a:rPr>
              <a:t>Can you tell me how many percent does agriculture contribute of </a:t>
            </a:r>
            <a:r>
              <a:rPr lang="en-US" sz="1200" dirty="0">
                <a:uFillTx/>
                <a:cs typeface="Cordia New" pitchFamily="34" charset="-34"/>
              </a:rPr>
              <a:t>the </a:t>
            </a:r>
            <a:r>
              <a:rPr lang="en-US" dirty="0">
                <a:cs typeface="Cordia New" pitchFamily="34" charset="-34"/>
              </a:rPr>
              <a:t>world’s GHG emission?</a:t>
            </a:r>
            <a:r>
              <a:rPr lang="en-US" sz="1200" dirty="0">
                <a:uFillTx/>
                <a:cs typeface="Cordia New" pitchFamily="34" charset="-34"/>
              </a:rPr>
              <a:t>(</a:t>
            </a:r>
            <a:r>
              <a:rPr lang="en-US" dirty="0">
                <a:cs typeface="Cordia New" pitchFamily="34" charset="-34"/>
              </a:rPr>
              <a:t>15</a:t>
            </a:r>
            <a:r>
              <a:rPr lang="en-US" sz="1200" dirty="0">
                <a:uFillTx/>
                <a:cs typeface="Cordia New" pitchFamily="34" charset="-34"/>
              </a:rPr>
              <a:t>%)</a:t>
            </a:r>
          </a:p>
          <a:p>
            <a:pPr>
              <a:defRPr/>
            </a:pPr>
            <a:r>
              <a:rPr lang="en-US" sz="1200" dirty="0">
                <a:uFillTx/>
                <a:cs typeface="Cordia New" pitchFamily="34" charset="-34"/>
              </a:rPr>
              <a:t>In the globe, </a:t>
            </a:r>
            <a:r>
              <a:rPr lang="en-US" dirty="0">
                <a:cs typeface="Cordia New" pitchFamily="34" charset="-34"/>
              </a:rPr>
              <a:t>How many percent of </a:t>
            </a:r>
            <a:r>
              <a:rPr lang="en-US" sz="1200" dirty="0">
                <a:uFillTx/>
                <a:cs typeface="Cordia New" pitchFamily="34" charset="-34"/>
              </a:rPr>
              <a:t>GHG emission </a:t>
            </a:r>
            <a:r>
              <a:rPr lang="en-US" dirty="0">
                <a:cs typeface="Cordia New" pitchFamily="34" charset="-34"/>
              </a:rPr>
              <a:t>from agricultural soil? from livestock and from rice field? </a:t>
            </a:r>
          </a:p>
          <a:p>
            <a:r>
              <a:rPr lang="en-US" dirty="0">
                <a:cs typeface="Cordia New" pitchFamily="34" charset="-34"/>
              </a:rPr>
              <a:t>In </a:t>
            </a:r>
            <a:r>
              <a:rPr lang="en-US" sz="1200" dirty="0">
                <a:uFillTx/>
                <a:cs typeface="Cordia New" pitchFamily="34" charset="-34"/>
              </a:rPr>
              <a:t>agriculture sector is in the following sequences; (1) agricultural soils (40%), (2) enteric fermentation (27%) and (3) paddy rice field (10%).</a:t>
            </a:r>
          </a:p>
          <a:p>
            <a:pPr>
              <a:defRPr/>
            </a:pPr>
            <a:r>
              <a:rPr lang="en-US" dirty="0">
                <a:cs typeface="Cordia New" pitchFamily="34" charset="-34"/>
              </a:rPr>
              <a:t>What is the most important GHGs from agriculture?</a:t>
            </a:r>
          </a:p>
          <a:p>
            <a:pPr>
              <a:defRPr/>
            </a:pPr>
            <a:r>
              <a:rPr lang="en-US" dirty="0">
                <a:cs typeface="Cordia New" pitchFamily="34" charset="-34"/>
              </a:rPr>
              <a:t>IPCC reported that agriculture contributes to 51% of total CH4 and 70% of total N2O emissions in 2004. </a:t>
            </a:r>
            <a:r>
              <a:rPr lang="en-AU" dirty="0"/>
              <a:t>Methane is a potent greenhouse gas, more </a:t>
            </a:r>
            <a:r>
              <a:rPr lang="en-AU" dirty="0" err="1"/>
              <a:t>more</a:t>
            </a:r>
            <a:r>
              <a:rPr lang="en-AU" dirty="0"/>
              <a:t> heat absorbing than carbon dioxide. But it is not as long-lived. Nitrous oxide has 298 times the potential to heat the world compared with CO2.</a:t>
            </a:r>
            <a:endParaRPr lang="th-TH" dirty="0"/>
          </a:p>
          <a:p>
            <a:endParaRPr lang="th-TH" dirty="0"/>
          </a:p>
        </p:txBody>
      </p:sp>
    </p:spTree>
    <p:extLst>
      <p:ext uri="{BB962C8B-B14F-4D97-AF65-F5344CB8AC3E}">
        <p14:creationId xmlns:p14="http://schemas.microsoft.com/office/powerpoint/2010/main" val="26920860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p:cNvSpPr>
          <p:nvPr>
            <p:ph type="sldImg"/>
          </p:nvPr>
        </p:nvSpPr>
        <p:spPr/>
      </p:sp>
      <p:sp>
        <p:nvSpPr>
          <p:cNvPr id="130050" name="Notes Placeholder 2"/>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r>
              <a:rPr lang="en-US" b="1" dirty="0">
                <a:uFillTx/>
                <a:cs typeface="Cordia New" pitchFamily="34" charset="-34"/>
              </a:rPr>
              <a:t>Reference</a:t>
            </a:r>
            <a:r>
              <a:rPr lang="en-US" dirty="0">
                <a:uFillTx/>
                <a:cs typeface="Cordia New" pitchFamily="34" charset="-34"/>
              </a:rPr>
              <a:t>: http://</a:t>
            </a:r>
            <a:r>
              <a:rPr lang="en-US" dirty="0" err="1">
                <a:uFillTx/>
                <a:cs typeface="Cordia New" pitchFamily="34" charset="-34"/>
              </a:rPr>
              <a:t>vietbao.vn</a:t>
            </a:r>
            <a:r>
              <a:rPr lang="en-US" dirty="0">
                <a:uFillTx/>
                <a:cs typeface="Cordia New" pitchFamily="34" charset="-34"/>
              </a:rPr>
              <a:t>/</a:t>
            </a:r>
            <a:r>
              <a:rPr lang="en-US" dirty="0" err="1">
                <a:uFillTx/>
                <a:cs typeface="Cordia New" pitchFamily="34" charset="-34"/>
              </a:rPr>
              <a:t>Khoa</a:t>
            </a:r>
            <a:r>
              <a:rPr lang="en-US" dirty="0">
                <a:uFillTx/>
                <a:cs typeface="Cordia New" pitchFamily="34" charset="-34"/>
              </a:rPr>
              <a:t>-hoc/Viet-Nam-</a:t>
            </a:r>
            <a:r>
              <a:rPr lang="en-US" dirty="0" err="1">
                <a:uFillTx/>
                <a:cs typeface="Cordia New" pitchFamily="34" charset="-34"/>
              </a:rPr>
              <a:t>chiu</a:t>
            </a:r>
            <a:r>
              <a:rPr lang="en-US" dirty="0">
                <a:uFillTx/>
                <a:cs typeface="Cordia New" pitchFamily="34" charset="-34"/>
              </a:rPr>
              <a:t>-</a:t>
            </a:r>
            <a:r>
              <a:rPr lang="en-US" dirty="0" err="1">
                <a:uFillTx/>
                <a:cs typeface="Cordia New" pitchFamily="34" charset="-34"/>
              </a:rPr>
              <a:t>anh-huong-ra-sao-boi-bien-doi-khi-hau</a:t>
            </a:r>
            <a:r>
              <a:rPr lang="en-US" dirty="0">
                <a:uFillTx/>
                <a:cs typeface="Cordia New" pitchFamily="34" charset="-34"/>
              </a:rPr>
              <a:t>/20763910/188/</a:t>
            </a:r>
          </a:p>
          <a:p>
            <a:pPr eaLnBrk="1" hangingPunct="1">
              <a:spcBef>
                <a:spcPct val="0"/>
              </a:spcBef>
            </a:pPr>
            <a:endParaRPr lang="en-US" dirty="0">
              <a:uFillTx/>
              <a:cs typeface="Cordia New" pitchFamily="34" charset="-34"/>
            </a:endParaRPr>
          </a:p>
          <a:p>
            <a:pPr eaLnBrk="1" hangingPunct="1">
              <a:spcBef>
                <a:spcPct val="0"/>
              </a:spcBef>
            </a:pPr>
            <a:r>
              <a:rPr lang="en-US" dirty="0">
                <a:uFillTx/>
                <a:cs typeface="Cordia New" pitchFamily="34" charset="-34"/>
              </a:rPr>
              <a:t>There are at least three mechanisms that cause the loss of agricultural land due to sea level rise: (1) invasion by salt water, (2) increased frequency and duration and severity of flooding, and (3) inundation of land making it unusable. </a:t>
            </a:r>
          </a:p>
          <a:p>
            <a:pPr eaLnBrk="1" hangingPunct="1">
              <a:spcBef>
                <a:spcPct val="0"/>
              </a:spcBef>
            </a:pPr>
            <a:r>
              <a:rPr lang="en-US" dirty="0">
                <a:uFillTx/>
                <a:cs typeface="Cordia New" pitchFamily="34" charset="-34"/>
              </a:rPr>
              <a:t>Salt invasion usually happens first and is already happened in large delta areas such as the Mekong and Bangladesh.  </a:t>
            </a:r>
          </a:p>
          <a:p>
            <a:pPr eaLnBrk="1" hangingPunct="1">
              <a:spcBef>
                <a:spcPct val="0"/>
              </a:spcBef>
            </a:pPr>
            <a:r>
              <a:rPr lang="en-US" dirty="0">
                <a:uFillTx/>
                <a:cs typeface="Cordia New" pitchFamily="34" charset="-34"/>
              </a:rPr>
              <a:t>In some cases not only rice cultivation </a:t>
            </a:r>
            <a:r>
              <a:rPr lang="en-US" baseline="0" dirty="0">
                <a:uFillTx/>
                <a:cs typeface="Cordia New" pitchFamily="34" charset="-34"/>
              </a:rPr>
              <a:t>but also other</a:t>
            </a:r>
            <a:r>
              <a:rPr lang="en-US" dirty="0">
                <a:uFillTx/>
                <a:cs typeface="Cordia New" pitchFamily="34" charset="-34"/>
              </a:rPr>
              <a:t> product cultivation such as shrimp can be effected. For long time,</a:t>
            </a:r>
            <a:r>
              <a:rPr lang="en-US" baseline="0" dirty="0">
                <a:uFillTx/>
                <a:cs typeface="Cordia New" pitchFamily="34" charset="-34"/>
              </a:rPr>
              <a:t> </a:t>
            </a:r>
            <a:r>
              <a:rPr lang="en-US" dirty="0">
                <a:uFillTx/>
                <a:cs typeface="Cordia New" pitchFamily="34" charset="-34"/>
              </a:rPr>
              <a:t>the land is converted to a marine environment and humans must relocate. </a:t>
            </a:r>
          </a:p>
        </p:txBody>
      </p:sp>
    </p:spTree>
    <p:extLst>
      <p:ext uri="{BB962C8B-B14F-4D97-AF65-F5344CB8AC3E}">
        <p14:creationId xmlns:p14="http://schemas.microsoft.com/office/powerpoint/2010/main" val="8434886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Shape 143"/>
          <p:cNvSpPr>
            <a:spLocks noGrp="1" noRot="1" noChangeAspect="1"/>
          </p:cNvSpPr>
          <p:nvPr>
            <p:ph type="sldImg" idx="2"/>
          </p:nvPr>
        </p:nvSpPr>
        <p:spPr/>
      </p:sp>
      <p:sp>
        <p:nvSpPr>
          <p:cNvPr id="297986" name="Shape 144"/>
          <p:cNvSpPr txBox="1">
            <a:spLocks noGrp="1"/>
          </p:cNvSpPr>
          <p:nvPr>
            <p:ph type="body" idx="1"/>
          </p:nvPr>
        </p:nvSpPr>
        <p:spPr bwMode="auto">
          <a:xfrm>
            <a:off x="685800" y="4343400"/>
            <a:ext cx="5486400" cy="830997"/>
          </a:xfrm>
          <a:noFill/>
        </p:spPr>
        <p:txBody>
          <a:bodyPr vert="horz" wrap="square" numCol="1" compatLnSpc="1">
            <a:prstTxWarp prst="textNoShape">
              <a:avLst/>
            </a:prstTxWarp>
            <a:spAutoFit/>
          </a:bodyPr>
          <a:lstStyle/>
          <a:p>
            <a:pPr>
              <a:spcBef>
                <a:spcPct val="0"/>
              </a:spcBef>
            </a:pPr>
            <a:r>
              <a:rPr lang="en-US" b="1" dirty="0"/>
              <a:t>Reference</a:t>
            </a:r>
            <a:r>
              <a:rPr lang="en-US" dirty="0"/>
              <a:t>: FAO 2008. Climate Change, Water, and Food Security.</a:t>
            </a:r>
            <a:r>
              <a:rPr lang="en-US" baseline="0" dirty="0"/>
              <a:t> </a:t>
            </a:r>
            <a:r>
              <a:rPr lang="en-US" dirty="0"/>
              <a:t> http://www.fao.org/3/a-i2096e.pdf</a:t>
            </a:r>
          </a:p>
          <a:p>
            <a:pPr>
              <a:spcBef>
                <a:spcPct val="0"/>
              </a:spcBef>
            </a:pPr>
            <a:endParaRPr lang="en-US" dirty="0"/>
          </a:p>
          <a:p>
            <a:pPr>
              <a:spcBef>
                <a:spcPct val="0"/>
              </a:spcBef>
            </a:pPr>
            <a:r>
              <a:rPr lang="th-TH" dirty="0">
                <a:uFillTx/>
              </a:rPr>
              <a:t>This is an "influence diagram" that shows the factors that can affect </a:t>
            </a:r>
            <a:r>
              <a:rPr lang="th-TH" dirty="0"/>
              <a:t>agricultural </a:t>
            </a:r>
            <a:r>
              <a:rPr lang="th-TH" dirty="0">
                <a:uFillTx/>
              </a:rPr>
              <a:t>production. </a:t>
            </a:r>
            <a:r>
              <a:rPr lang="en-US" dirty="0">
                <a:uFillTx/>
              </a:rPr>
              <a:t> Clearly,</a:t>
            </a:r>
            <a:r>
              <a:rPr lang="en-US" baseline="0" dirty="0">
                <a:uFillTx/>
              </a:rPr>
              <a:t> there are many factors and many of the are interrelated with other factors.</a:t>
            </a:r>
            <a:endParaRPr lang="th-TH" dirty="0">
              <a:uFillTx/>
            </a:endParaRPr>
          </a:p>
        </p:txBody>
      </p:sp>
    </p:spTree>
    <p:extLst>
      <p:ext uri="{BB962C8B-B14F-4D97-AF65-F5344CB8AC3E}">
        <p14:creationId xmlns:p14="http://schemas.microsoft.com/office/powerpoint/2010/main" val="27498783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hape 94"/>
          <p:cNvSpPr>
            <a:spLocks noGrp="1" noRot="1" noChangeAspect="1" noTextEdit="1"/>
          </p:cNvSpPr>
          <p:nvPr>
            <p:ph type="sldImg" idx="2"/>
          </p:nvPr>
        </p:nvSpPr>
        <p:spPr/>
      </p:sp>
      <p:sp>
        <p:nvSpPr>
          <p:cNvPr id="370691" name="Shape 95"/>
          <p:cNvSpPr txBox="1">
            <a:spLocks noGrp="1"/>
          </p:cNvSpPr>
          <p:nvPr>
            <p:ph type="body" idx="1"/>
          </p:nvPr>
        </p:nvSpPr>
        <p:spPr bwMode="auto">
          <a:noFill/>
        </p:spPr>
        <p:txBody>
          <a:bodyPr vert="horz" wrap="square" numCol="1" compatLnSpc="1">
            <a:prstTxWarp prst="textNoShape">
              <a:avLst/>
            </a:prstTxWarp>
            <a:spAutoFit/>
          </a:bodyPr>
          <a:lstStyle/>
          <a:p>
            <a:r>
              <a:rPr lang="en-US" b="1" dirty="0">
                <a:uFillTx/>
                <a:cs typeface="Cordia New" pitchFamily="34" charset="-34"/>
              </a:rPr>
              <a:t>Reference</a:t>
            </a:r>
            <a:r>
              <a:rPr lang="en-US" dirty="0">
                <a:uFillTx/>
                <a:cs typeface="Cordia New" pitchFamily="34" charset="-34"/>
              </a:rPr>
              <a:t>: </a:t>
            </a:r>
            <a:r>
              <a:rPr lang="en-US" sz="1200" kern="1200" dirty="0" err="1">
                <a:solidFill>
                  <a:schemeClr val="tx1"/>
                </a:solidFill>
                <a:effectLst/>
                <a:latin typeface="+mn-lt"/>
                <a:ea typeface="+mn-ea"/>
                <a:cs typeface="+mn-cs"/>
              </a:rPr>
              <a:t>Lobel</a:t>
            </a:r>
            <a:r>
              <a:rPr lang="en-US" sz="1200" kern="1200" dirty="0">
                <a:solidFill>
                  <a:schemeClr val="tx1"/>
                </a:solidFill>
                <a:effectLst/>
                <a:latin typeface="+mn-lt"/>
                <a:ea typeface="+mn-ea"/>
                <a:cs typeface="+mn-cs"/>
              </a:rPr>
              <a:t>, D. a. (2009). Climate Change and Food Security: Adapting Agriculture to a Warmer World. </a:t>
            </a:r>
            <a:r>
              <a:rPr lang="en-US" sz="1200" i="1" kern="1200" dirty="0">
                <a:solidFill>
                  <a:schemeClr val="tx1"/>
                </a:solidFill>
                <a:effectLst/>
                <a:latin typeface="+mn-lt"/>
                <a:ea typeface="+mn-ea"/>
                <a:cs typeface="+mn-cs"/>
              </a:rPr>
              <a:t>Advances in Global Change Research</a:t>
            </a:r>
            <a:r>
              <a:rPr lang="en-US" sz="1200" kern="1200" dirty="0">
                <a:solidFill>
                  <a:schemeClr val="tx1"/>
                </a:solidFill>
                <a:effectLst/>
                <a:latin typeface="+mn-lt"/>
                <a:ea typeface="+mn-ea"/>
                <a:cs typeface="+mn-cs"/>
              </a:rPr>
              <a:t>. Springer.</a:t>
            </a:r>
            <a:endParaRPr lang="en-US" dirty="0">
              <a:uFillTx/>
              <a:cs typeface="Cordia New" pitchFamily="34" charset="-34"/>
            </a:endParaRPr>
          </a:p>
          <a:p>
            <a:pPr eaLnBrk="1" hangingPunct="1">
              <a:spcBef>
                <a:spcPct val="0"/>
              </a:spcBef>
            </a:pPr>
            <a:endParaRPr lang="en-US" dirty="0">
              <a:uFillTx/>
              <a:cs typeface="Cordia New" pitchFamily="34" charset="-34"/>
            </a:endParaRPr>
          </a:p>
          <a:p>
            <a:pPr eaLnBrk="1" hangingPunct="1">
              <a:spcBef>
                <a:spcPct val="0"/>
              </a:spcBef>
            </a:pPr>
            <a:r>
              <a:rPr lang="en-US" dirty="0">
                <a:uFillTx/>
                <a:cs typeface="Cordia New" pitchFamily="34" charset="-34"/>
              </a:rPr>
              <a:t>Uneven distribution of food availability in different regions of the world. Climate change may even affect</a:t>
            </a:r>
            <a:r>
              <a:rPr lang="en-US" baseline="0" dirty="0">
                <a:uFillTx/>
                <a:cs typeface="Cordia New" pitchFamily="34" charset="-34"/>
              </a:rPr>
              <a:t> the</a:t>
            </a:r>
            <a:r>
              <a:rPr lang="en-US" dirty="0">
                <a:uFillTx/>
                <a:cs typeface="Cordia New" pitchFamily="34" charset="-34"/>
              </a:rPr>
              <a:t> availability of food to be worse in some areas, e.g., Africa.</a:t>
            </a:r>
            <a:endParaRPr lang="th-TH" dirty="0">
              <a:uFillTx/>
            </a:endParaRPr>
          </a:p>
        </p:txBody>
      </p:sp>
    </p:spTree>
    <p:extLst>
      <p:ext uri="{BB962C8B-B14F-4D97-AF65-F5344CB8AC3E}">
        <p14:creationId xmlns:p14="http://schemas.microsoft.com/office/powerpoint/2010/main" val="11159499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hape 359"/>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r>
              <a:rPr lang="th-TH">
                <a:uFillTx/>
              </a:rPr>
              <a:t>Review of key points.  </a:t>
            </a:r>
          </a:p>
          <a:p>
            <a:pPr eaLnBrk="1" hangingPunct="1">
              <a:spcBef>
                <a:spcPct val="0"/>
              </a:spcBef>
            </a:pPr>
            <a:endParaRPr lang="th-TH">
              <a:uFillTx/>
            </a:endParaRPr>
          </a:p>
        </p:txBody>
      </p:sp>
      <p:sp>
        <p:nvSpPr>
          <p:cNvPr id="109570" name="Shape 360"/>
          <p:cNvSpPr>
            <a:spLocks noGrp="1" noRot="1" noChangeAspect="1"/>
          </p:cNvSpPr>
          <p:nvPr>
            <p:ph type="sldImg" idx="2"/>
          </p:nvPr>
        </p:nvSpPr>
        <p:spPr/>
      </p:sp>
    </p:spTree>
    <p:extLst>
      <p:ext uri="{BB962C8B-B14F-4D97-AF65-F5344CB8AC3E}">
        <p14:creationId xmlns:p14="http://schemas.microsoft.com/office/powerpoint/2010/main" val="23616367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noTextEdit="1"/>
          </p:cNvSpPr>
          <p:nvPr>
            <p:ph type="sldImg"/>
          </p:nvPr>
        </p:nvSpPr>
        <p:spPr>
          <a:ln>
            <a:solidFill>
              <a:srgbClr val="000000"/>
            </a:solidFill>
            <a:miter lim="800000"/>
          </a:ln>
        </p:spPr>
      </p:sp>
      <p:sp>
        <p:nvSpPr>
          <p:cNvPr id="113666" name="Notes Placeholder 2"/>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r>
              <a:rPr lang="en-US" b="1" dirty="0">
                <a:uFillTx/>
                <a:cs typeface="Cordia New" pitchFamily="34" charset="-34"/>
              </a:rPr>
              <a:t>Reference:</a:t>
            </a:r>
            <a:r>
              <a:rPr lang="en-US" b="1" baseline="0" dirty="0">
                <a:uFillTx/>
                <a:cs typeface="Cordia New" pitchFamily="34" charset="-34"/>
              </a:rPr>
              <a:t> </a:t>
            </a:r>
            <a:r>
              <a:rPr lang="en-US" baseline="0" dirty="0" err="1">
                <a:uFillTx/>
                <a:cs typeface="Cordia New" pitchFamily="34" charset="-34"/>
              </a:rPr>
              <a:t>Shenggen</a:t>
            </a:r>
            <a:r>
              <a:rPr lang="en-US" baseline="0" dirty="0">
                <a:uFillTx/>
                <a:cs typeface="Cordia New" pitchFamily="34" charset="-34"/>
              </a:rPr>
              <a:t> Fan, IFPRI, http://www.slideshare.net/shenggenfan/climate-change-agriculture-and-food-security-4055009</a:t>
            </a:r>
          </a:p>
          <a:p>
            <a:pPr eaLnBrk="1" hangingPunct="1">
              <a:spcBef>
                <a:spcPct val="0"/>
              </a:spcBef>
            </a:pPr>
            <a:endParaRPr lang="en-US" baseline="0" dirty="0">
              <a:uFillTx/>
              <a:cs typeface="Cordia New" pitchFamily="34" charset="-34"/>
            </a:endParaRPr>
          </a:p>
          <a:p>
            <a:pPr eaLnBrk="1" hangingPunct="1">
              <a:spcBef>
                <a:spcPct val="0"/>
              </a:spcBef>
            </a:pPr>
            <a:r>
              <a:rPr lang="en-US" dirty="0">
                <a:uFillTx/>
                <a:cs typeface="Cordia New" pitchFamily="34" charset="-34"/>
              </a:rPr>
              <a:t>Explain the projected change in world irrigated rice yields in the 2050.</a:t>
            </a:r>
          </a:p>
        </p:txBody>
      </p:sp>
      <p:sp>
        <p:nvSpPr>
          <p:cNvPr id="113667" name="Slide Number Placeholder 3"/>
          <p:cNvSpPr>
            <a:spLocks noGrp="1"/>
          </p:cNvSpPr>
          <p:nvPr>
            <p:ph type="sldNum" sz="quarter" idx="4294967295"/>
          </p:nvPr>
        </p:nvSpPr>
        <p:spPr bwMode="auto">
          <a:xfrm>
            <a:off x="3884613" y="8685213"/>
            <a:ext cx="2971800" cy="457200"/>
          </a:xfrm>
          <a:prstGeom prst="rect">
            <a:avLst/>
          </a:prstGeom>
          <a:noFill/>
          <a:ln>
            <a:miter lim="800000"/>
          </a:ln>
        </p:spPr>
        <p:txBody>
          <a:bodyPr lIns="89730" tIns="44865" rIns="89730" bIns="44865"/>
          <a:lstStyle/>
          <a:p>
            <a:fld id="{743D5D31-FCB6-45DF-801B-FC7187BEB3EC}" type="slidenum">
              <a:rPr lang="en-US" b="0">
                <a:uFillTx/>
              </a:rPr>
              <a:pPr/>
              <a:t>77</a:t>
            </a:fld>
            <a:endParaRPr lang="en-US" b="0">
              <a:uFillTx/>
            </a:endParaRPr>
          </a:p>
        </p:txBody>
      </p:sp>
    </p:spTree>
    <p:extLst>
      <p:ext uri="{BB962C8B-B14F-4D97-AF65-F5344CB8AC3E}">
        <p14:creationId xmlns:p14="http://schemas.microsoft.com/office/powerpoint/2010/main" val="31238219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p:sp>
      <p:sp>
        <p:nvSpPr>
          <p:cNvPr id="115714" name="Notes Placeholder 2"/>
          <p:cNvSpPr txBox="1">
            <a:spLocks noGrp="1"/>
          </p:cNvSpPr>
          <p:nvPr>
            <p:ph type="body" idx="1"/>
          </p:nvPr>
        </p:nvSpPr>
        <p:spPr bwMode="auto">
          <a:noFill/>
        </p:spPr>
        <p:txBody>
          <a:bodyPr vert="horz" wrap="square" numCol="1"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b="1" dirty="0">
                <a:uFillTx/>
                <a:cs typeface="Cordia New" pitchFamily="34" charset="-34"/>
              </a:rPr>
              <a:t>Reference:</a:t>
            </a:r>
            <a:r>
              <a:rPr lang="en-US" b="1" baseline="0" dirty="0">
                <a:uFillTx/>
                <a:cs typeface="Cordia New" pitchFamily="34" charset="-34"/>
              </a:rPr>
              <a:t> </a:t>
            </a:r>
            <a:r>
              <a:rPr lang="en-US" baseline="0" dirty="0" err="1">
                <a:uFillTx/>
                <a:cs typeface="Cordia New" pitchFamily="34" charset="-34"/>
              </a:rPr>
              <a:t>Shenggen</a:t>
            </a:r>
            <a:r>
              <a:rPr lang="en-US" baseline="0" dirty="0">
                <a:uFillTx/>
                <a:cs typeface="Cordia New" pitchFamily="34" charset="-34"/>
              </a:rPr>
              <a:t> Fan, IFPRI, http://www.slideshare.net/shenggenfan/climate-change-agriculture-and-food-security-4055009</a:t>
            </a:r>
          </a:p>
          <a:p>
            <a:pPr eaLnBrk="1" hangingPunct="1">
              <a:spcBef>
                <a:spcPct val="0"/>
              </a:spcBef>
            </a:pPr>
            <a:endParaRPr lang="en-US" dirty="0">
              <a:uFillTx/>
              <a:cs typeface="Cordia New" pitchFamily="34" charset="-34"/>
            </a:endParaRPr>
          </a:p>
          <a:p>
            <a:pPr eaLnBrk="1" hangingPunct="1">
              <a:spcBef>
                <a:spcPct val="0"/>
              </a:spcBef>
            </a:pPr>
            <a:r>
              <a:rPr lang="en-US" dirty="0">
                <a:uFillTx/>
                <a:cs typeface="Cordia New" pitchFamily="34" charset="-34"/>
              </a:rPr>
              <a:t>Explain the projected change in world </a:t>
            </a:r>
            <a:r>
              <a:rPr lang="en-US" dirty="0" err="1">
                <a:uFillTx/>
                <a:cs typeface="Cordia New" pitchFamily="34" charset="-34"/>
              </a:rPr>
              <a:t>rainfed</a:t>
            </a:r>
            <a:r>
              <a:rPr lang="en-US" dirty="0">
                <a:uFillTx/>
                <a:cs typeface="Cordia New" pitchFamily="34" charset="-34"/>
              </a:rPr>
              <a:t> rice yields in the 2050.</a:t>
            </a:r>
          </a:p>
        </p:txBody>
      </p:sp>
      <p:sp>
        <p:nvSpPr>
          <p:cNvPr id="115715" name="Slide Number Placeholder 3"/>
          <p:cNvSpPr>
            <a:spLocks noGrp="1"/>
          </p:cNvSpPr>
          <p:nvPr>
            <p:ph type="sldNum" sz="quarter" idx="4294967295"/>
          </p:nvPr>
        </p:nvSpPr>
        <p:spPr bwMode="auto">
          <a:xfrm>
            <a:off x="3884613" y="8685213"/>
            <a:ext cx="2971800" cy="457200"/>
          </a:xfrm>
          <a:prstGeom prst="rect">
            <a:avLst/>
          </a:prstGeom>
          <a:noFill/>
          <a:ln>
            <a:miter lim="800000"/>
          </a:ln>
        </p:spPr>
        <p:txBody>
          <a:bodyPr lIns="89730" tIns="44865" rIns="89730" bIns="44865"/>
          <a:lstStyle/>
          <a:p>
            <a:fld id="{E89E6AB5-3A40-4EE5-8A2E-AAA951EAF0AC}" type="slidenum">
              <a:rPr lang="en-US" b="0">
                <a:uFillTx/>
              </a:rPr>
              <a:pPr/>
              <a:t>78</a:t>
            </a:fld>
            <a:endParaRPr lang="en-US" b="0">
              <a:uFillTx/>
            </a:endParaRPr>
          </a:p>
        </p:txBody>
      </p:sp>
    </p:spTree>
    <p:extLst>
      <p:ext uri="{BB962C8B-B14F-4D97-AF65-F5344CB8AC3E}">
        <p14:creationId xmlns:p14="http://schemas.microsoft.com/office/powerpoint/2010/main" val="23096025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p:sp>
      <p:sp>
        <p:nvSpPr>
          <p:cNvPr id="117762" name="Notes Placeholder 2"/>
          <p:cNvSpPr txBox="1">
            <a:spLocks noGrp="1"/>
          </p:cNvSpPr>
          <p:nvPr>
            <p:ph type="body" idx="1"/>
          </p:nvPr>
        </p:nvSpPr>
        <p:spPr bwMode="auto">
          <a:noFill/>
        </p:spPr>
        <p:txBody>
          <a:bodyPr vert="horz" wrap="square" numCol="1"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b="1" dirty="0">
                <a:uFillTx/>
                <a:cs typeface="Cordia New" pitchFamily="34" charset="-34"/>
              </a:rPr>
              <a:t>Reference:</a:t>
            </a:r>
            <a:r>
              <a:rPr lang="en-US" b="1" baseline="0" dirty="0">
                <a:uFillTx/>
                <a:cs typeface="Cordia New" pitchFamily="34" charset="-34"/>
              </a:rPr>
              <a:t> </a:t>
            </a:r>
            <a:r>
              <a:rPr lang="en-US" baseline="0" dirty="0" err="1">
                <a:uFillTx/>
                <a:cs typeface="Cordia New" pitchFamily="34" charset="-34"/>
              </a:rPr>
              <a:t>Shenggen</a:t>
            </a:r>
            <a:r>
              <a:rPr lang="en-US" baseline="0" dirty="0">
                <a:uFillTx/>
                <a:cs typeface="Cordia New" pitchFamily="34" charset="-34"/>
              </a:rPr>
              <a:t> Fan, IFPRI, http://www.slideshare.net/shenggenfan/climate-change-agriculture-and-food-security-4055009</a:t>
            </a:r>
          </a:p>
          <a:p>
            <a:pPr eaLnBrk="1" hangingPunct="1">
              <a:spcBef>
                <a:spcPct val="0"/>
              </a:spcBef>
            </a:pPr>
            <a:endParaRPr lang="en-US" dirty="0">
              <a:uFillTx/>
              <a:cs typeface="Cordia New" pitchFamily="34" charset="-34"/>
            </a:endParaRPr>
          </a:p>
          <a:p>
            <a:pPr eaLnBrk="1" hangingPunct="1">
              <a:spcBef>
                <a:spcPct val="0"/>
              </a:spcBef>
            </a:pPr>
            <a:r>
              <a:rPr lang="en-US" dirty="0">
                <a:uFillTx/>
                <a:cs typeface="Cordia New" pitchFamily="34" charset="-34"/>
              </a:rPr>
              <a:t>Explain the projected change in world </a:t>
            </a:r>
            <a:r>
              <a:rPr lang="en-US" dirty="0" err="1">
                <a:uFillTx/>
                <a:cs typeface="Cordia New" pitchFamily="34" charset="-34"/>
              </a:rPr>
              <a:t>rainfed</a:t>
            </a:r>
            <a:r>
              <a:rPr lang="en-US" dirty="0">
                <a:uFillTx/>
                <a:cs typeface="Cordia New" pitchFamily="34" charset="-34"/>
              </a:rPr>
              <a:t> maize yields in the year 2050.</a:t>
            </a:r>
          </a:p>
        </p:txBody>
      </p:sp>
      <p:sp>
        <p:nvSpPr>
          <p:cNvPr id="117763" name="Slide Number Placeholder 3"/>
          <p:cNvSpPr>
            <a:spLocks noGrp="1"/>
          </p:cNvSpPr>
          <p:nvPr>
            <p:ph type="sldNum" sz="quarter" idx="4294967295"/>
          </p:nvPr>
        </p:nvSpPr>
        <p:spPr bwMode="auto">
          <a:xfrm>
            <a:off x="3884613" y="8685213"/>
            <a:ext cx="2971800" cy="457200"/>
          </a:xfrm>
          <a:prstGeom prst="rect">
            <a:avLst/>
          </a:prstGeom>
          <a:noFill/>
          <a:ln>
            <a:miter lim="800000"/>
          </a:ln>
        </p:spPr>
        <p:txBody>
          <a:bodyPr lIns="89730" tIns="44865" rIns="89730" bIns="44865"/>
          <a:lstStyle/>
          <a:p>
            <a:fld id="{53E63BE1-F2FF-4EFE-A666-DDDE82AA97AB}" type="slidenum">
              <a:rPr lang="en-US" b="0">
                <a:uFillTx/>
              </a:rPr>
              <a:pPr/>
              <a:t>79</a:t>
            </a:fld>
            <a:endParaRPr lang="en-US" b="0">
              <a:uFillTx/>
            </a:endParaRPr>
          </a:p>
        </p:txBody>
      </p:sp>
    </p:spTree>
    <p:extLst>
      <p:ext uri="{BB962C8B-B14F-4D97-AF65-F5344CB8AC3E}">
        <p14:creationId xmlns:p14="http://schemas.microsoft.com/office/powerpoint/2010/main" val="21618170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http://e360.yale.edu/digest/climate_change_to_make_many_fish_species_locally_extinct_in_tropics_study_says/4273/</a:t>
            </a:r>
          </a:p>
          <a:p>
            <a:endParaRPr lang="en-US" dirty="0"/>
          </a:p>
          <a:p>
            <a:r>
              <a:rPr lang="en-US" dirty="0"/>
              <a:t>13 OCT 2014: CLIMATE CHANGE TO MAKE MANY </a:t>
            </a:r>
          </a:p>
          <a:p>
            <a:r>
              <a:rPr lang="en-US" dirty="0"/>
              <a:t>FISH SPECIES EXTINCT IN TROPICS, STUDY SAYS</a:t>
            </a:r>
          </a:p>
          <a:p>
            <a:endParaRPr lang="en-US" dirty="0"/>
          </a:p>
          <a:p>
            <a:r>
              <a:rPr lang="en-US" dirty="0"/>
              <a:t>Climate change is likely to drive fish and marine invertebrates toward the poles and cause extinctions near the tropics, according to researchers at the University of British Columbia. Under the conservative climate change scenario of one degree Celsius of warming by 2100, the 802 species modeled in the study are predicted to move away from their current habitats by as much as 9 miles, or 15 kilometers, every decade — a rate similar to what scientists have observed over the past few decades. Under the worst-case scenario of three degrees of warming, the researchers predict marine species will move toward the poles at a rate of 26 kilometers per decade. Under that scenario, an average of 6.5 species per 0.5 degrees of latitude would become locally extinct closest to the equator. The shifts will be caused by the species' reactions to warming waters, changing ocean chemistry, and ecosystem structure near the tropics, as well as new habitats opening up nearer the poles, the researchers say. </a:t>
            </a:r>
          </a:p>
          <a:p>
            <a:endParaRPr lang="en-US" dirty="0"/>
          </a:p>
        </p:txBody>
      </p:sp>
      <p:sp>
        <p:nvSpPr>
          <p:cNvPr id="4" name="Slide Number Placeholder 3"/>
          <p:cNvSpPr>
            <a:spLocks noGrp="1"/>
          </p:cNvSpPr>
          <p:nvPr>
            <p:ph type="sldNum" sz="quarter" idx="10"/>
          </p:nvPr>
        </p:nvSpPr>
        <p:spPr/>
        <p:txBody>
          <a:bodyPr/>
          <a:lstStyle/>
          <a:p>
            <a:fld id="{CFC0BFBD-3EFA-4943-9035-EB69CB5A88B1}" type="slidenum">
              <a:rPr lang="en-US" smtClean="0"/>
              <a:t>80</a:t>
            </a:fld>
            <a:endParaRPr lang="en-US"/>
          </a:p>
        </p:txBody>
      </p:sp>
    </p:spTree>
    <p:extLst>
      <p:ext uri="{BB962C8B-B14F-4D97-AF65-F5344CB8AC3E}">
        <p14:creationId xmlns:p14="http://schemas.microsoft.com/office/powerpoint/2010/main" val="38854277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hape 1750"/>
          <p:cNvSpPr>
            <a:spLocks noGrp="1" noRot="1" noChangeAspect="1"/>
          </p:cNvSpPr>
          <p:nvPr>
            <p:ph type="sldImg" idx="2"/>
          </p:nvPr>
        </p:nvSpPr>
        <p:spPr/>
      </p:sp>
      <p:sp>
        <p:nvSpPr>
          <p:cNvPr id="132098" name="Shape 1751"/>
          <p:cNvSpPr txBox="1">
            <a:spLocks noGrp="1"/>
          </p:cNvSpPr>
          <p:nvPr>
            <p:ph type="body" idx="1"/>
          </p:nvPr>
        </p:nvSpPr>
        <p:spPr bwMode="auto">
          <a:noFill/>
        </p:spPr>
        <p:txBody>
          <a:bodyPr vert="horz" wrap="square" numCol="1" anchor="ctr" compatLnSpc="1">
            <a:prstTxWarp prst="textNoShape">
              <a:avLst/>
            </a:prstTxWarp>
          </a:bodyPr>
          <a:lstStyle/>
          <a:p>
            <a:pPr eaLnBrk="1" hangingPunct="1">
              <a:spcBef>
                <a:spcPct val="0"/>
              </a:spcBef>
            </a:pPr>
            <a:r>
              <a:rPr lang="th-TH">
                <a:uFillTx/>
              </a:rPr>
              <a:t>This is an exercise relevant in areas where SLR is an impact mechanism, and is optional. </a:t>
            </a:r>
          </a:p>
        </p:txBody>
      </p:sp>
    </p:spTree>
    <p:extLst>
      <p:ext uri="{BB962C8B-B14F-4D97-AF65-F5344CB8AC3E}">
        <p14:creationId xmlns:p14="http://schemas.microsoft.com/office/powerpoint/2010/main" val="36383470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Slide Image Placeholder 1"/>
          <p:cNvSpPr>
            <a:spLocks noGrp="1" noRot="1" noChangeAspect="1" noTextEdit="1"/>
          </p:cNvSpPr>
          <p:nvPr>
            <p:ph type="sldImg"/>
          </p:nvPr>
        </p:nvSpPr>
        <p:spPr/>
      </p:sp>
      <p:sp>
        <p:nvSpPr>
          <p:cNvPr id="380931" name="Notes Placeholder 2"/>
          <p:cNvSpPr txBox="1">
            <a:spLocks noGrp="1"/>
          </p:cNvSpPr>
          <p:nvPr>
            <p:ph type="body" idx="1"/>
          </p:nvPr>
        </p:nvSpPr>
        <p:spPr bwMode="auto">
          <a:noFill/>
        </p:spPr>
        <p:txBody>
          <a:bodyPr vert="horz" wrap="square" numCol="1" compatLnSpc="1">
            <a:prstTxWarp prst="textNoShape">
              <a:avLst/>
            </a:prstTxWarp>
          </a:bodyPr>
          <a:lstStyle/>
          <a:p>
            <a:pPr>
              <a:spcBef>
                <a:spcPct val="0"/>
              </a:spcBef>
            </a:pPr>
            <a:r>
              <a:rPr lang="en-US">
                <a:cs typeface="Cordia New" pitchFamily="34" charset="-34"/>
              </a:rPr>
              <a:t>Now, we have to identify the potential options….</a:t>
            </a:r>
            <a:r>
              <a:rPr lang="en-US">
                <a:sym typeface="Calibri" pitchFamily="34" charset="0"/>
              </a:rPr>
              <a:t>We can not ignore what will happen with our croplands, no land to cultivate, decreasing crop production. So c</a:t>
            </a:r>
            <a:r>
              <a:rPr lang="en-US">
                <a:cs typeface="Cordia New" pitchFamily="34" charset="-34"/>
              </a:rPr>
              <a:t>onfronting with </a:t>
            </a:r>
            <a:r>
              <a:rPr lang="en-US">
                <a:uFillTx/>
                <a:cs typeface="Cordia New" pitchFamily="34" charset="-34"/>
              </a:rPr>
              <a:t>the </a:t>
            </a:r>
            <a:r>
              <a:rPr lang="en-US">
                <a:cs typeface="Cordia New" pitchFamily="34" charset="-34"/>
              </a:rPr>
              <a:t>effect </a:t>
            </a:r>
            <a:r>
              <a:rPr lang="en-US">
                <a:uFillTx/>
                <a:cs typeface="Cordia New" pitchFamily="34" charset="-34"/>
              </a:rPr>
              <a:t>of climate change </a:t>
            </a:r>
            <a:r>
              <a:rPr lang="en-US">
                <a:cs typeface="Cordia New" pitchFamily="34" charset="-34"/>
              </a:rPr>
              <a:t>on agriculture and food supply, adaptation is unavoidable. What </a:t>
            </a:r>
            <a:r>
              <a:rPr lang="en-US">
                <a:uFillTx/>
                <a:cs typeface="Cordia New" pitchFamily="34" charset="-34"/>
              </a:rPr>
              <a:t>is </a:t>
            </a:r>
            <a:r>
              <a:rPr lang="en-US">
                <a:cs typeface="Cordia New" pitchFamily="34" charset="-34"/>
              </a:rPr>
              <a:t>difference between mitigation and adaption? Both are to repsonse action</a:t>
            </a:r>
          </a:p>
          <a:p>
            <a:pPr>
              <a:spcAft>
                <a:spcPts val="600"/>
              </a:spcAft>
            </a:pPr>
            <a:r>
              <a:rPr lang="en-AU" b="1"/>
              <a:t>Mitigation: t</a:t>
            </a:r>
            <a:r>
              <a:rPr lang="en-AU"/>
              <a:t>he actions taken to reduce the severity. Mitigation refers to any strategy or action taken to remove the GHGs released into the atmosphere, or to reduce their amount.</a:t>
            </a:r>
            <a:br>
              <a:rPr lang="en-AU"/>
            </a:br>
            <a:r>
              <a:rPr lang="en-AU" b="1"/>
              <a:t>Adaptation:</a:t>
            </a:r>
            <a:r>
              <a:rPr lang="en-AU"/>
              <a:t> “responsive adjustment to an environmental condition”.Adaptation refers to the ability of a system to adjust to climate change in order to reduce its vulnerability, and enhance the resilience to observed and anticipated impacts of climate change (involving changes in social and environmental processes, perceptions of climate risk, practices and functions to reduce risk, exploration of new opportunities to cope with the changed environment)</a:t>
            </a:r>
          </a:p>
          <a:p>
            <a:pPr eaLnBrk="1" hangingPunct="1">
              <a:spcBef>
                <a:spcPct val="0"/>
              </a:spcBef>
            </a:pPr>
            <a:r>
              <a:rPr lang="en-AU"/>
              <a:t/>
            </a:r>
            <a:br>
              <a:rPr lang="en-AU"/>
            </a:br>
            <a:r>
              <a:rPr lang="en-AU"/>
              <a:t/>
            </a:r>
            <a:br>
              <a:rPr lang="en-AU"/>
            </a:br>
            <a:endParaRPr lang="en-US">
              <a:uFillTx/>
              <a:cs typeface="Cordia New" pitchFamily="34" charset="-34"/>
            </a:endParaRPr>
          </a:p>
        </p:txBody>
      </p:sp>
    </p:spTree>
    <p:extLst>
      <p:ext uri="{BB962C8B-B14F-4D97-AF65-F5344CB8AC3E}">
        <p14:creationId xmlns:p14="http://schemas.microsoft.com/office/powerpoint/2010/main" val="3564132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TextEdit="1"/>
          </p:cNvSpPr>
          <p:nvPr>
            <p:ph type="sldImg"/>
          </p:nvPr>
        </p:nvSpPr>
        <p:spPr/>
      </p:sp>
      <p:sp>
        <p:nvSpPr>
          <p:cNvPr id="32770" name="Text Box 3"/>
          <p:cNvSpPr txBox="1">
            <a:spLocks noGrp="1"/>
          </p:cNvSpPr>
          <p:nvPr>
            <p:ph type="body" idx="1"/>
          </p:nvPr>
        </p:nvSpPr>
        <p:spPr bwMode="auto">
          <a:noFill/>
        </p:spPr>
        <p:txBody>
          <a:bodyPr vert="horz" wrap="square" numCol="1" compatLnSpc="1">
            <a:prstTxWarp prst="textNoShape">
              <a:avLst/>
            </a:prstTxWarp>
          </a:bodyPr>
          <a:lstStyle/>
          <a:p>
            <a:pPr>
              <a:defRPr/>
            </a:pPr>
            <a:r>
              <a:rPr lang="en-US" sz="1200" b="1" i="0" u="none" strike="noStrike" cap="none" baseline="0" dirty="0">
                <a:latin typeface="Times New Roman"/>
                <a:ea typeface="Times New Roman"/>
                <a:cs typeface="Times New Roman"/>
                <a:sym typeface="Times New Roman"/>
              </a:rPr>
              <a:t>Key message:</a:t>
            </a:r>
            <a:endParaRPr lang="en-US" b="1" dirty="0">
              <a:latin typeface="Times New Roman"/>
              <a:ea typeface="Times New Roman"/>
              <a:cs typeface="Times New Roman"/>
              <a:sym typeface="Times New Roman"/>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uFillTx/>
                <a:cs typeface="Cordia New" pitchFamily="34" charset="-34"/>
              </a:rPr>
              <a:t>But the GHG contribution is greater and the sequence is different for different countries.  For example, agricultural GHG emission in Thailand contributes 24% of the total emission, mainly due to (1) rice cultivation (55%), (2) agricultural soil (29%), and (3) enteric fermentation (10%).</a:t>
            </a:r>
          </a:p>
          <a:p>
            <a:endParaRPr lang="en-US" sz="1200" dirty="0">
              <a:uFillTx/>
              <a:cs typeface="Cordia New" pitchFamily="34" charset="-34"/>
            </a:endParaRPr>
          </a:p>
          <a:p>
            <a:r>
              <a:rPr lang="en-US" sz="1200" dirty="0">
                <a:uFillTx/>
                <a:cs typeface="Cordia New" pitchFamily="34" charset="-34"/>
              </a:rPr>
              <a:t>Remark: Lecturer may </a:t>
            </a:r>
            <a:r>
              <a:rPr lang="en-US" dirty="0">
                <a:cs typeface="Cordia New" pitchFamily="34" charset="-34"/>
              </a:rPr>
              <a:t>change </a:t>
            </a:r>
            <a:r>
              <a:rPr lang="en-US" sz="1200" dirty="0">
                <a:uFillTx/>
                <a:cs typeface="Cordia New" pitchFamily="34" charset="-34"/>
              </a:rPr>
              <a:t>the GHG emission to their own country. ***</a:t>
            </a:r>
            <a:endParaRPr lang="th-TH" sz="1200" dirty="0">
              <a:uFillTx/>
            </a:endParaRPr>
          </a:p>
          <a:p>
            <a:endParaRPr lang="th-TH" sz="1200" dirty="0">
              <a:uFillTx/>
            </a:endParaRPr>
          </a:p>
        </p:txBody>
      </p:sp>
    </p:spTree>
    <p:extLst>
      <p:ext uri="{BB962C8B-B14F-4D97-AF65-F5344CB8AC3E}">
        <p14:creationId xmlns:p14="http://schemas.microsoft.com/office/powerpoint/2010/main" val="137836673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Slide Image Placeholder 1"/>
          <p:cNvSpPr>
            <a:spLocks noGrp="1" noRot="1" noChangeAspect="1"/>
          </p:cNvSpPr>
          <p:nvPr>
            <p:ph type="sldImg"/>
          </p:nvPr>
        </p:nvSpPr>
        <p:spPr/>
      </p:sp>
      <p:sp>
        <p:nvSpPr>
          <p:cNvPr id="271362" name="Notes Placeholder 2"/>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r>
              <a:rPr lang="en-US">
                <a:cs typeface="Cordia New" pitchFamily="34" charset="-34"/>
              </a:rPr>
              <a:t>Take 3 minutes </a:t>
            </a:r>
            <a:endParaRPr lang="en-US">
              <a:uFillTx/>
              <a:cs typeface="Cordia New" pitchFamily="34" charset="-34"/>
            </a:endParaRPr>
          </a:p>
        </p:txBody>
      </p:sp>
    </p:spTree>
    <p:extLst>
      <p:ext uri="{BB962C8B-B14F-4D97-AF65-F5344CB8AC3E}">
        <p14:creationId xmlns:p14="http://schemas.microsoft.com/office/powerpoint/2010/main" val="6837987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p:sp>
      <p:sp>
        <p:nvSpPr>
          <p:cNvPr id="359427" name="Notes Placeholder 2"/>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r>
              <a:rPr lang="en-US" dirty="0">
                <a:uFillTx/>
                <a:cs typeface="Cordia New" pitchFamily="34" charset="-34"/>
              </a:rPr>
              <a:t>Confronting the effect of climate change on agriculture and food supply. Adaptation is unavoidable.</a:t>
            </a:r>
          </a:p>
        </p:txBody>
      </p:sp>
    </p:spTree>
    <p:extLst>
      <p:ext uri="{BB962C8B-B14F-4D97-AF65-F5344CB8AC3E}">
        <p14:creationId xmlns:p14="http://schemas.microsoft.com/office/powerpoint/2010/main" val="11806943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p:sp>
      <p:sp>
        <p:nvSpPr>
          <p:cNvPr id="364547" name="Notes Placeholder 2"/>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r>
              <a:rPr lang="en-US" b="1" dirty="0">
                <a:cs typeface="Cordia New" pitchFamily="34" charset="-34"/>
              </a:rPr>
              <a:t>Reference</a:t>
            </a:r>
            <a:r>
              <a:rPr lang="en-US" dirty="0">
                <a:cs typeface="Cordia New" pitchFamily="34" charset="-34"/>
              </a:rPr>
              <a:t>:</a:t>
            </a:r>
            <a:r>
              <a:rPr lang="en-US" baseline="0" dirty="0">
                <a:cs typeface="Cordia New" pitchFamily="34" charset="-34"/>
              </a:rPr>
              <a:t> CSIRO </a:t>
            </a:r>
          </a:p>
          <a:p>
            <a:pPr eaLnBrk="1" hangingPunct="1">
              <a:spcBef>
                <a:spcPct val="0"/>
              </a:spcBef>
            </a:pPr>
            <a:endParaRPr lang="en-US" baseline="0" dirty="0">
              <a:cs typeface="Cordia New" pitchFamily="34" charset="-34"/>
            </a:endParaRPr>
          </a:p>
          <a:p>
            <a:pPr eaLnBrk="1" hangingPunct="1">
              <a:spcBef>
                <a:spcPct val="0"/>
              </a:spcBef>
            </a:pPr>
            <a:r>
              <a:rPr lang="en-US" dirty="0">
                <a:cs typeface="Cordia New" pitchFamily="34" charset="-34"/>
              </a:rPr>
              <a:t>According to </a:t>
            </a:r>
            <a:r>
              <a:rPr lang="en-US" dirty="0">
                <a:uFillTx/>
                <a:cs typeface="Cordia New" pitchFamily="34" charset="-34"/>
              </a:rPr>
              <a:t>CSIRO (2011)</a:t>
            </a:r>
            <a:r>
              <a:rPr lang="en-US" dirty="0">
                <a:cs typeface="Cordia New" pitchFamily="34" charset="-34"/>
              </a:rPr>
              <a:t>, this diagram shows adapting</a:t>
            </a:r>
            <a:r>
              <a:rPr lang="en-US" dirty="0">
                <a:uFillTx/>
                <a:cs typeface="Cordia New" pitchFamily="34" charset="-34"/>
              </a:rPr>
              <a:t> agriculture to climate change</a:t>
            </a:r>
          </a:p>
        </p:txBody>
      </p:sp>
    </p:spTree>
    <p:extLst>
      <p:ext uri="{BB962C8B-B14F-4D97-AF65-F5344CB8AC3E}">
        <p14:creationId xmlns:p14="http://schemas.microsoft.com/office/powerpoint/2010/main" val="143745921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Slide Image Placeholder 1"/>
          <p:cNvSpPr>
            <a:spLocks noGrp="1" noRot="1" noChangeAspect="1" noTextEdit="1"/>
          </p:cNvSpPr>
          <p:nvPr>
            <p:ph type="sldImg"/>
          </p:nvPr>
        </p:nvSpPr>
        <p:spPr>
          <a:ln>
            <a:solidFill>
              <a:srgbClr val="000000"/>
            </a:solidFill>
            <a:miter lim="800000"/>
          </a:ln>
        </p:spPr>
      </p:sp>
      <p:sp>
        <p:nvSpPr>
          <p:cNvPr id="279554" name="Notes Placeholder 2"/>
          <p:cNvSpPr txBox="1">
            <a:spLocks noGrp="1"/>
          </p:cNvSpPr>
          <p:nvPr>
            <p:ph type="body" idx="1"/>
          </p:nvPr>
        </p:nvSpPr>
        <p:spPr bwMode="auto">
          <a:noFill/>
        </p:spPr>
        <p:txBody>
          <a:bodyPr vert="horz" wrap="square" numCol="1"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AU" sz="1800" b="1" i="0" kern="1200" dirty="0" err="1">
                <a:solidFill>
                  <a:schemeClr val="tx1"/>
                </a:solidFill>
                <a:effectLst/>
                <a:latin typeface="+mn-lt"/>
                <a:ea typeface="+mn-ea"/>
                <a:cs typeface="+mn-cs"/>
              </a:rPr>
              <a:t>Fristly</a:t>
            </a:r>
            <a:r>
              <a:rPr lang="en-AU" sz="1800" b="1" i="0" kern="1200" dirty="0">
                <a:solidFill>
                  <a:schemeClr val="tx1"/>
                </a:solidFill>
                <a:effectLst/>
                <a:latin typeface="+mn-lt"/>
                <a:ea typeface="+mn-ea"/>
                <a:cs typeface="+mn-cs"/>
              </a:rPr>
              <a:t>,</a:t>
            </a:r>
            <a:r>
              <a:rPr lang="en-AU" sz="1800" b="1" i="0" kern="1200" baseline="0" dirty="0">
                <a:solidFill>
                  <a:schemeClr val="tx1"/>
                </a:solidFill>
                <a:effectLst/>
                <a:latin typeface="+mn-lt"/>
                <a:ea typeface="+mn-ea"/>
                <a:cs typeface="+mn-cs"/>
              </a:rPr>
              <a:t> I would like to talk about supporting policies</a:t>
            </a:r>
          </a:p>
          <a:p>
            <a:pPr marL="0" marR="0" indent="0" algn="l" defTabSz="457200" rtl="0" eaLnBrk="1" fontAlgn="auto" latinLnBrk="0" hangingPunct="1">
              <a:lnSpc>
                <a:spcPct val="100000"/>
              </a:lnSpc>
              <a:spcBef>
                <a:spcPct val="0"/>
              </a:spcBef>
              <a:spcAft>
                <a:spcPts val="0"/>
              </a:spcAft>
              <a:buClrTx/>
              <a:buSzTx/>
              <a:buFontTx/>
              <a:buNone/>
              <a:tabLst/>
              <a:defRPr/>
            </a:pPr>
            <a:r>
              <a:rPr lang="en-AU" sz="1800" b="0" i="0" kern="1200" dirty="0">
                <a:solidFill>
                  <a:schemeClr val="tx1"/>
                </a:solidFill>
                <a:effectLst/>
                <a:latin typeface="+mn-lt"/>
                <a:ea typeface="+mn-ea"/>
                <a:cs typeface="+mn-cs"/>
              </a:rPr>
              <a:t/>
            </a:r>
            <a:br>
              <a:rPr lang="en-AU" sz="1800" b="0" i="0" kern="1200" dirty="0">
                <a:solidFill>
                  <a:schemeClr val="tx1"/>
                </a:solidFill>
                <a:effectLst/>
                <a:latin typeface="+mn-lt"/>
                <a:ea typeface="+mn-ea"/>
                <a:cs typeface="+mn-cs"/>
              </a:rPr>
            </a:br>
            <a:r>
              <a:rPr lang="en-US" sz="1800" dirty="0">
                <a:uFillTx/>
                <a:cs typeface="Cordia New" pitchFamily="34" charset="-34"/>
              </a:rPr>
              <a:t>- Agriculture should include</a:t>
            </a:r>
            <a:r>
              <a:rPr lang="en-US" sz="1800" baseline="0" dirty="0">
                <a:uFillTx/>
                <a:cs typeface="Cordia New" pitchFamily="34" charset="-34"/>
              </a:rPr>
              <a:t> </a:t>
            </a:r>
            <a:r>
              <a:rPr lang="en-US" sz="1800" dirty="0">
                <a:uFillTx/>
                <a:cs typeface="Cordia New" pitchFamily="34" charset="-34"/>
              </a:rPr>
              <a:t>in funds for adaptation</a:t>
            </a:r>
            <a:r>
              <a:rPr lang="en-US" sz="1800" baseline="0" dirty="0">
                <a:uFillTx/>
                <a:cs typeface="Cordia New" pitchFamily="34" charset="-34"/>
              </a:rPr>
              <a:t> that improve …….such as </a:t>
            </a:r>
            <a:r>
              <a:rPr lang="en-US" sz="1800" dirty="0">
                <a:uFillTx/>
                <a:cs typeface="Cordia New" pitchFamily="34" charset="-34"/>
              </a:rPr>
              <a:t>development policies for sustainable growth and climate-change adaption and support the important synergies between adaption and mitigation.</a:t>
            </a:r>
          </a:p>
          <a:p>
            <a:pPr eaLnBrk="1" hangingPunct="1">
              <a:spcBef>
                <a:spcPct val="0"/>
              </a:spcBef>
            </a:pPr>
            <a:r>
              <a:rPr lang="en-US" sz="1800" dirty="0">
                <a:uFillTx/>
                <a:cs typeface="Cordia New" pitchFamily="34" charset="-34"/>
              </a:rPr>
              <a:t>- Funding should also be available for </a:t>
            </a:r>
            <a:r>
              <a:rPr lang="en-US" sz="1800" dirty="0">
                <a:solidFill>
                  <a:schemeClr val="tx2"/>
                </a:solidFill>
                <a:uFillTx/>
                <a:cs typeface="Cordia New" pitchFamily="34" charset="-34"/>
              </a:rPr>
              <a:t>technology, infrastructure and institutional innovations, and global data collection. </a:t>
            </a:r>
            <a:r>
              <a:rPr lang="en-US" sz="1800" dirty="0">
                <a:uFillTx/>
                <a:cs typeface="Cordia New" pitchFamily="34" charset="-34"/>
              </a:rPr>
              <a:t>Global data collection efforts are not yet up to the task and we urgently need more spending on data collection, especially high resolution spatially-explicit data. Equally important is that these data are disseminated freely and without restrictions on their use.</a:t>
            </a:r>
          </a:p>
        </p:txBody>
      </p:sp>
      <p:sp>
        <p:nvSpPr>
          <p:cNvPr id="279555" name="Slide Number Placeholder 3"/>
          <p:cNvSpPr>
            <a:spLocks noGrp="1"/>
          </p:cNvSpPr>
          <p:nvPr>
            <p:ph type="sldNum" sz="quarter" idx="4294967295"/>
          </p:nvPr>
        </p:nvSpPr>
        <p:spPr bwMode="auto">
          <a:xfrm>
            <a:off x="3884613" y="8685213"/>
            <a:ext cx="2971800" cy="457200"/>
          </a:xfrm>
          <a:prstGeom prst="rect">
            <a:avLst/>
          </a:prstGeom>
          <a:noFill/>
          <a:ln>
            <a:miter lim="800000"/>
          </a:ln>
        </p:spPr>
        <p:txBody>
          <a:bodyPr lIns="89730" tIns="44865" rIns="89730" bIns="44865"/>
          <a:lstStyle/>
          <a:p>
            <a:fld id="{00DF878C-1FFF-42EE-A162-43674BC730BB}" type="slidenum">
              <a:rPr lang="en-US" b="0">
                <a:uFillTx/>
              </a:rPr>
              <a:pPr/>
              <a:t>88</a:t>
            </a:fld>
            <a:endParaRPr lang="en-US" b="0">
              <a:uFillTx/>
            </a:endParaRPr>
          </a:p>
        </p:txBody>
      </p:sp>
    </p:spTree>
    <p:extLst>
      <p:ext uri="{BB962C8B-B14F-4D97-AF65-F5344CB8AC3E}">
        <p14:creationId xmlns:p14="http://schemas.microsoft.com/office/powerpoint/2010/main" val="28782240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Slide Image Placeholder 1"/>
          <p:cNvSpPr>
            <a:spLocks noGrp="1" noRot="1" noChangeAspect="1" noTextEdit="1"/>
          </p:cNvSpPr>
          <p:nvPr>
            <p:ph type="sldImg"/>
          </p:nvPr>
        </p:nvSpPr>
        <p:spPr/>
      </p:sp>
      <p:sp>
        <p:nvSpPr>
          <p:cNvPr id="281602" name="Notes Placeholder 2"/>
          <p:cNvSpPr txBox="1">
            <a:spLocks noGrp="1"/>
          </p:cNvSpPr>
          <p:nvPr>
            <p:ph type="body" idx="1"/>
          </p:nvPr>
        </p:nvSpPr>
        <p:spPr bwMode="auto">
          <a:noFill/>
        </p:spPr>
        <p:txBody>
          <a:bodyPr vert="horz" wrap="square" numCol="1"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800" b="1" i="0" u="none" strike="noStrike" cap="none" baseline="0" dirty="0">
                <a:latin typeface="Times New Roman"/>
                <a:ea typeface="Times New Roman"/>
                <a:cs typeface="Times New Roman"/>
                <a:sym typeface="Times New Roman"/>
              </a:rPr>
              <a:t>Key message:</a:t>
            </a:r>
          </a:p>
          <a:p>
            <a:pPr eaLnBrk="1" hangingPunct="1">
              <a:spcBef>
                <a:spcPct val="0"/>
              </a:spcBef>
            </a:pPr>
            <a:r>
              <a:rPr lang="en-US" sz="1800" dirty="0">
                <a:uFillTx/>
                <a:cs typeface="Cordia New" pitchFamily="34" charset="-34"/>
              </a:rPr>
              <a:t>It is recommended that agriculture be included</a:t>
            </a:r>
            <a:r>
              <a:rPr lang="en-US" sz="1800" baseline="0" dirty="0">
                <a:uFillTx/>
                <a:cs typeface="Cordia New" pitchFamily="34" charset="-34"/>
              </a:rPr>
              <a:t> in carbon trading….</a:t>
            </a:r>
            <a:endParaRPr lang="en-US" sz="1800" dirty="0">
              <a:uFillTx/>
              <a:cs typeface="Cordia New" pitchFamily="34" charset="-34"/>
            </a:endParaRPr>
          </a:p>
          <a:p>
            <a:pPr eaLnBrk="1" hangingPunct="1">
              <a:spcBef>
                <a:spcPct val="0"/>
              </a:spcBef>
            </a:pPr>
            <a:r>
              <a:rPr lang="en-US" sz="1800" dirty="0">
                <a:uFillTx/>
                <a:cs typeface="Cordia New" pitchFamily="34" charset="-34"/>
              </a:rPr>
              <a:t>…. And linking communities to global markets – </a:t>
            </a:r>
            <a:r>
              <a:rPr lang="en-US" sz="1800" dirty="0" err="1">
                <a:uFillTx/>
                <a:cs typeface="Cordia New" pitchFamily="34" charset="-34"/>
              </a:rPr>
              <a:t>eg</a:t>
            </a:r>
            <a:r>
              <a:rPr lang="en-US" sz="1800" dirty="0">
                <a:uFillTx/>
                <a:cs typeface="Cordia New" pitchFamily="34" charset="-34"/>
              </a:rPr>
              <a:t> establish regional centers for carbon trading, deal with permanence issue in carbon sequestration.</a:t>
            </a:r>
          </a:p>
        </p:txBody>
      </p:sp>
      <p:sp>
        <p:nvSpPr>
          <p:cNvPr id="281603" name="Slide Number Placeholder 3"/>
          <p:cNvSpPr>
            <a:spLocks noGrp="1"/>
          </p:cNvSpPr>
          <p:nvPr>
            <p:ph type="sldNum" sz="quarter" idx="4294967295"/>
          </p:nvPr>
        </p:nvSpPr>
        <p:spPr bwMode="auto">
          <a:xfrm>
            <a:off x="3884613" y="8685213"/>
            <a:ext cx="2971800" cy="457200"/>
          </a:xfrm>
          <a:prstGeom prst="rect">
            <a:avLst/>
          </a:prstGeom>
          <a:noFill/>
          <a:ln>
            <a:miter lim="800000"/>
          </a:ln>
        </p:spPr>
        <p:txBody>
          <a:bodyPr lIns="89730" tIns="44865" rIns="89730" bIns="44865"/>
          <a:lstStyle/>
          <a:p>
            <a:fld id="{3499A8E7-D333-4930-B41D-EED091532D82}" type="slidenum">
              <a:rPr lang="en-US" b="0">
                <a:uFillTx/>
              </a:rPr>
              <a:pPr/>
              <a:t>89</a:t>
            </a:fld>
            <a:endParaRPr lang="en-US" b="0">
              <a:uFillTx/>
            </a:endParaRPr>
          </a:p>
        </p:txBody>
      </p:sp>
    </p:spTree>
    <p:extLst>
      <p:ext uri="{BB962C8B-B14F-4D97-AF65-F5344CB8AC3E}">
        <p14:creationId xmlns:p14="http://schemas.microsoft.com/office/powerpoint/2010/main" val="69383357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Shape 150"/>
          <p:cNvSpPr txBox="1">
            <a:spLocks noGrp="1"/>
          </p:cNvSpPr>
          <p:nvPr>
            <p:ph type="body" idx="1"/>
          </p:nvPr>
        </p:nvSpPr>
        <p:spPr bwMode="auto">
          <a:xfrm>
            <a:off x="685800" y="5892969"/>
            <a:ext cx="5486400" cy="1015663"/>
          </a:xfrm>
          <a:noFill/>
        </p:spPr>
        <p:txBody>
          <a:bodyPr vert="horz" wrap="square" numCol="1" anchor="ctr" compatLnSpc="1">
            <a:prstTxWarp prst="textNoShape">
              <a:avLst/>
            </a:prstTxWarp>
            <a:spAutoFit/>
          </a:bodyPr>
          <a:lstStyle/>
          <a:p>
            <a:pPr>
              <a:spcBef>
                <a:spcPct val="0"/>
              </a:spcBef>
              <a:buSzPct val="25000"/>
            </a:pPr>
            <a:r>
              <a:rPr lang="en-US">
                <a:solidFill>
                  <a:srgbClr val="000000"/>
                </a:solidFill>
                <a:latin typeface="Calibri" pitchFamily="34" charset="0"/>
                <a:cs typeface="Cordia New" pitchFamily="34" charset="-34"/>
                <a:sym typeface="Calibri" pitchFamily="34" charset="0"/>
              </a:rPr>
              <a:t>Secondly, available options in agriculture such as:….</a:t>
            </a:r>
          </a:p>
          <a:p>
            <a:pPr eaLnBrk="1" hangingPunct="1">
              <a:spcBef>
                <a:spcPct val="0"/>
              </a:spcBef>
              <a:buSzPct val="25000"/>
            </a:pPr>
            <a:r>
              <a:rPr lang="en-US">
                <a:solidFill>
                  <a:srgbClr val="000000"/>
                </a:solidFill>
                <a:uFillTx/>
                <a:latin typeface="Calibri" pitchFamily="34" charset="0"/>
                <a:cs typeface="Cordia New" pitchFamily="34" charset="-34"/>
                <a:sym typeface="Calibri" pitchFamily="34" charset="0"/>
              </a:rPr>
              <a:t>Source: Howden, Mark S. et al, 2007</a:t>
            </a:r>
          </a:p>
          <a:p>
            <a:pPr eaLnBrk="1" hangingPunct="1">
              <a:spcBef>
                <a:spcPct val="0"/>
              </a:spcBef>
              <a:buSzPct val="25000"/>
            </a:pPr>
            <a:r>
              <a:rPr lang="en-US">
                <a:solidFill>
                  <a:srgbClr val="000000"/>
                </a:solidFill>
                <a:uFillTx/>
                <a:latin typeface="Calibri" pitchFamily="34" charset="0"/>
                <a:cs typeface="Cordia New" pitchFamily="34" charset="-34"/>
                <a:sym typeface="Calibri" pitchFamily="34" charset="0"/>
              </a:rPr>
              <a:t>	</a:t>
            </a:r>
          </a:p>
          <a:p>
            <a:pPr eaLnBrk="1" hangingPunct="1">
              <a:spcBef>
                <a:spcPct val="0"/>
              </a:spcBef>
              <a:buSzPct val="25000"/>
            </a:pPr>
            <a:r>
              <a:rPr lang="en-US">
                <a:solidFill>
                  <a:srgbClr val="000000"/>
                </a:solidFill>
                <a:uFillTx/>
                <a:latin typeface="Calibri" pitchFamily="34" charset="0"/>
                <a:cs typeface="Cordia New" pitchFamily="34" charset="-34"/>
                <a:sym typeface="Calibri" pitchFamily="34" charset="0"/>
              </a:rPr>
              <a:t> </a:t>
            </a:r>
          </a:p>
          <a:p>
            <a:pPr eaLnBrk="1" hangingPunct="1">
              <a:spcBef>
                <a:spcPct val="0"/>
              </a:spcBef>
            </a:pPr>
            <a:endParaRPr lang="th-TH">
              <a:uFillTx/>
            </a:endParaRPr>
          </a:p>
        </p:txBody>
      </p:sp>
      <p:sp>
        <p:nvSpPr>
          <p:cNvPr id="273410" name="Shape 151"/>
          <p:cNvSpPr>
            <a:spLocks noGrp="1" noRot="1" noChangeAspect="1"/>
          </p:cNvSpPr>
          <p:nvPr>
            <p:ph type="sldImg" idx="2"/>
          </p:nvPr>
        </p:nvSpPr>
        <p:spPr/>
      </p:sp>
    </p:spTree>
    <p:extLst>
      <p:ext uri="{BB962C8B-B14F-4D97-AF65-F5344CB8AC3E}">
        <p14:creationId xmlns:p14="http://schemas.microsoft.com/office/powerpoint/2010/main" val="36938447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txBox="1">
            <a:spLocks noGrp="1" noChangeArrowheads="1"/>
          </p:cNvSpPr>
          <p:nvPr/>
        </p:nvSpPr>
        <p:spPr bwMode="auto">
          <a:xfrm>
            <a:off x="3884613" y="8685213"/>
            <a:ext cx="2971800" cy="457200"/>
          </a:xfrm>
          <a:prstGeom prst="rect">
            <a:avLst/>
          </a:prstGeom>
          <a:noFill/>
          <a:ln w="9525">
            <a:noFill/>
            <a:miter lim="800000"/>
          </a:ln>
        </p:spPr>
        <p:txBody>
          <a:bodyPr lIns="92440" tIns="46220" rIns="92440" bIns="46220" anchor="b"/>
          <a:lstStyle/>
          <a:p>
            <a:pPr defTabSz="922338"/>
            <a:fld id="{ECA5B15C-9A8C-404D-B349-7426D34BAF0E}" type="slidenum">
              <a:rPr lang="en-US" sz="1200" b="0">
                <a:uFillTx/>
              </a:rPr>
              <a:pPr defTabSz="922338"/>
              <a:t>91</a:t>
            </a:fld>
            <a:endParaRPr lang="en-US" sz="1200" b="0">
              <a:uFillTx/>
            </a:endParaRPr>
          </a:p>
        </p:txBody>
      </p:sp>
      <p:sp>
        <p:nvSpPr>
          <p:cNvPr id="275458" name="Rectangle 2"/>
          <p:cNvSpPr>
            <a:spLocks noGrp="1" noRot="1" noChangeAspect="1" noChangeArrowheads="1" noTextEdit="1"/>
          </p:cNvSpPr>
          <p:nvPr>
            <p:ph type="sldImg"/>
          </p:nvPr>
        </p:nvSpPr>
        <p:spPr>
          <a:xfrm>
            <a:off x="384175" y="685800"/>
            <a:ext cx="6096000" cy="3429000"/>
          </a:xfrm>
        </p:spPr>
      </p:sp>
      <p:sp>
        <p:nvSpPr>
          <p:cNvPr id="275459" name="Rectangle 3"/>
          <p:cNvSpPr txBox="1">
            <a:spLocks noGrp="1" noChangeArrowheads="1"/>
          </p:cNvSpPr>
          <p:nvPr>
            <p:ph type="body" idx="1"/>
          </p:nvPr>
        </p:nvSpPr>
        <p:spPr bwMode="auto">
          <a:xfrm>
            <a:off x="914400" y="4343400"/>
            <a:ext cx="5029200" cy="4114800"/>
          </a:xfrm>
          <a:noFill/>
        </p:spPr>
        <p:txBody>
          <a:bodyPr vert="horz" wrap="square" lIns="92440" tIns="46220" rIns="92440" bIns="46220" numCol="1" compatLnSpc="1">
            <a:prstTxWarp prst="textNoShape">
              <a:avLst/>
            </a:prstTxWarp>
          </a:bodyPr>
          <a:lstStyle/>
          <a:p>
            <a:pPr eaLnBrk="1" hangingPunct="1">
              <a:spcBef>
                <a:spcPct val="0"/>
              </a:spcBef>
            </a:pPr>
            <a:r>
              <a:rPr lang="en-US">
                <a:uFillTx/>
                <a:cs typeface="Cordia New" pitchFamily="34" charset="-34"/>
              </a:rPr>
              <a:t>After water demand for different sectors</a:t>
            </a:r>
          </a:p>
        </p:txBody>
      </p:sp>
    </p:spTree>
    <p:extLst>
      <p:ext uri="{BB962C8B-B14F-4D97-AF65-F5344CB8AC3E}">
        <p14:creationId xmlns:p14="http://schemas.microsoft.com/office/powerpoint/2010/main" val="412288103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Slide Image Placeholder 1"/>
          <p:cNvSpPr>
            <a:spLocks noGrp="1" noRot="1" noChangeAspect="1"/>
          </p:cNvSpPr>
          <p:nvPr>
            <p:ph type="sldImg"/>
          </p:nvPr>
        </p:nvSpPr>
        <p:spPr/>
      </p:sp>
      <p:sp>
        <p:nvSpPr>
          <p:cNvPr id="277506" name="Notes Placeholder 2"/>
          <p:cNvSpPr txBox="1">
            <a:spLocks noGrp="1"/>
          </p:cNvSpPr>
          <p:nvPr>
            <p:ph type="body" idx="1"/>
          </p:nvPr>
        </p:nvSpPr>
        <p:spPr bwMode="auto">
          <a:noFill/>
        </p:spPr>
        <p:txBody>
          <a:bodyPr vert="horz" wrap="square" numCol="1"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b="1" dirty="0">
                <a:cs typeface="Cordia New" pitchFamily="34" charset="-34"/>
              </a:rPr>
              <a:t>Reference</a:t>
            </a:r>
            <a:r>
              <a:rPr lang="en-US" dirty="0">
                <a:cs typeface="Cordia New" pitchFamily="34" charset="-34"/>
              </a:rPr>
              <a:t>:</a:t>
            </a:r>
            <a:r>
              <a:rPr lang="en-US" baseline="0" dirty="0">
                <a:cs typeface="Cordia New" pitchFamily="34" charset="-34"/>
              </a:rPr>
              <a:t> </a:t>
            </a:r>
            <a:r>
              <a:rPr lang="en-US" baseline="0" dirty="0" err="1">
                <a:cs typeface="Cordia New" pitchFamily="34" charset="-34"/>
              </a:rPr>
              <a:t>Shenggen</a:t>
            </a:r>
            <a:r>
              <a:rPr lang="en-US" baseline="0" dirty="0">
                <a:cs typeface="Cordia New" pitchFamily="34" charset="-34"/>
              </a:rPr>
              <a:t> Fan, IFPRI, http://www.slideshare.net/shenggenfan/climate-change-agriculture-and-food-security-4055009. Original Source: M. </a:t>
            </a:r>
            <a:r>
              <a:rPr lang="en-US" baseline="0" dirty="0" err="1">
                <a:cs typeface="Cordia New" pitchFamily="34" charset="-34"/>
              </a:rPr>
              <a:t>Rosegrant</a:t>
            </a:r>
            <a:r>
              <a:rPr lang="en-US" baseline="0" dirty="0">
                <a:cs typeface="Cordia New" pitchFamily="34" charset="-34"/>
              </a:rPr>
              <a:t>, 2010.</a:t>
            </a:r>
          </a:p>
          <a:p>
            <a:pPr marL="0" marR="0" indent="0" algn="l" defTabSz="457200" rtl="0" eaLnBrk="1" fontAlgn="auto" latinLnBrk="0" hangingPunct="1">
              <a:lnSpc>
                <a:spcPct val="100000"/>
              </a:lnSpc>
              <a:spcBef>
                <a:spcPct val="0"/>
              </a:spcBef>
              <a:spcAft>
                <a:spcPts val="0"/>
              </a:spcAft>
              <a:buClrTx/>
              <a:buSzTx/>
              <a:buFontTx/>
              <a:buNone/>
              <a:tabLst/>
              <a:defRPr/>
            </a:pPr>
            <a:endParaRPr lang="en-US" dirty="0">
              <a:uFillTx/>
              <a:cs typeface="Cordia New" pitchFamily="34" charset="-34"/>
            </a:endParaRPr>
          </a:p>
          <a:p>
            <a:pPr>
              <a:spcBef>
                <a:spcPct val="0"/>
              </a:spcBef>
            </a:pPr>
            <a:r>
              <a:rPr lang="en-US" dirty="0">
                <a:cs typeface="Cordia New" pitchFamily="34" charset="-34"/>
              </a:rPr>
              <a:t>Adaption methods for Africa</a:t>
            </a:r>
            <a:r>
              <a:rPr lang="en-US" baseline="0" dirty="0">
                <a:cs typeface="Cordia New" pitchFamily="34" charset="-34"/>
              </a:rPr>
              <a:t> </a:t>
            </a:r>
          </a:p>
          <a:p>
            <a:pPr>
              <a:spcBef>
                <a:spcPct val="0"/>
              </a:spcBef>
            </a:pPr>
            <a:endParaRPr lang="en-US" dirty="0">
              <a:cs typeface="Cordia New" pitchFamily="34" charset="-34"/>
            </a:endParaRPr>
          </a:p>
        </p:txBody>
      </p:sp>
      <p:sp>
        <p:nvSpPr>
          <p:cNvPr id="277507" name="Slide Number Placeholder 3"/>
          <p:cNvSpPr>
            <a:spLocks noGrp="1"/>
          </p:cNvSpPr>
          <p:nvPr>
            <p:ph type="sldNum" sz="quarter" idx="4294967295"/>
          </p:nvPr>
        </p:nvSpPr>
        <p:spPr bwMode="auto">
          <a:xfrm>
            <a:off x="3884613" y="8685213"/>
            <a:ext cx="2971800" cy="457200"/>
          </a:xfrm>
          <a:prstGeom prst="rect">
            <a:avLst/>
          </a:prstGeom>
          <a:noFill/>
          <a:ln>
            <a:miter lim="800000"/>
          </a:ln>
        </p:spPr>
        <p:txBody>
          <a:bodyPr lIns="89730" tIns="44865" rIns="89730" bIns="44865"/>
          <a:lstStyle/>
          <a:p>
            <a:fld id="{432DDBC7-398E-40E2-915E-BB31DD61C8D1}" type="slidenum">
              <a:rPr lang="en-US" b="0">
                <a:uFillTx/>
              </a:rPr>
              <a:pPr/>
              <a:t>92</a:t>
            </a:fld>
            <a:endParaRPr lang="en-US" b="0">
              <a:uFillTx/>
            </a:endParaRPr>
          </a:p>
        </p:txBody>
      </p:sp>
    </p:spTree>
    <p:extLst>
      <p:ext uri="{BB962C8B-B14F-4D97-AF65-F5344CB8AC3E}">
        <p14:creationId xmlns:p14="http://schemas.microsoft.com/office/powerpoint/2010/main" val="15536099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Shape 94"/>
          <p:cNvSpPr>
            <a:spLocks noGrp="1" noRot="1" noChangeAspect="1"/>
          </p:cNvSpPr>
          <p:nvPr>
            <p:ph type="sldImg" idx="2"/>
          </p:nvPr>
        </p:nvSpPr>
        <p:spPr/>
      </p:sp>
      <p:sp>
        <p:nvSpPr>
          <p:cNvPr id="283650" name="Shape 95"/>
          <p:cNvSpPr txBox="1">
            <a:spLocks noGrp="1"/>
          </p:cNvSpPr>
          <p:nvPr>
            <p:ph type="body" idx="1"/>
          </p:nvPr>
        </p:nvSpPr>
        <p:spPr bwMode="auto">
          <a:noFill/>
        </p:spPr>
        <p:txBody>
          <a:bodyPr vert="horz" wrap="square" numCol="1" compatLnSpc="1">
            <a:prstTxWarp prst="textNoShape">
              <a:avLst/>
            </a:prstTxWarp>
            <a:spAutoFit/>
          </a:bodyPr>
          <a:lstStyle/>
          <a:p>
            <a:pPr eaLnBrk="1" hangingPunct="1">
              <a:spcBef>
                <a:spcPct val="0"/>
              </a:spcBef>
            </a:pPr>
            <a:r>
              <a:rPr lang="en-US" b="1" dirty="0">
                <a:uFillTx/>
              </a:rPr>
              <a:t>Messages</a:t>
            </a:r>
            <a:r>
              <a:rPr lang="en-US" dirty="0">
                <a:uFillTx/>
              </a:rPr>
              <a:t>:  What projects has Bangladesh implemented??</a:t>
            </a:r>
            <a:endParaRPr lang="th-TH" dirty="0">
              <a:uFillTx/>
            </a:endParaRPr>
          </a:p>
        </p:txBody>
      </p:sp>
    </p:spTree>
    <p:extLst>
      <p:ext uri="{BB962C8B-B14F-4D97-AF65-F5344CB8AC3E}">
        <p14:creationId xmlns:p14="http://schemas.microsoft.com/office/powerpoint/2010/main" val="316685551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lide Image Placeholder 1"/>
          <p:cNvSpPr>
            <a:spLocks noGrp="1" noRot="1" noChangeAspect="1" noTextEdit="1"/>
          </p:cNvSpPr>
          <p:nvPr>
            <p:ph type="sldImg"/>
          </p:nvPr>
        </p:nvSpPr>
        <p:spPr/>
      </p:sp>
      <p:sp>
        <p:nvSpPr>
          <p:cNvPr id="362499" name="Notes Placeholder 2"/>
          <p:cNvSpPr txBox="1">
            <a:spLocks noGrp="1"/>
          </p:cNvSpPr>
          <p:nvPr>
            <p:ph type="body" idx="1"/>
          </p:nvPr>
        </p:nvSpPr>
        <p:spPr bwMode="auto">
          <a:noFill/>
        </p:spPr>
        <p:txBody>
          <a:bodyPr vert="horz" wrap="square" numCol="1" compatLnSpc="1">
            <a:prstTxWarp prst="textNoShape">
              <a:avLst/>
            </a:prstTxWarp>
          </a:bodyPr>
          <a:lstStyle/>
          <a:p>
            <a:pPr>
              <a:spcBef>
                <a:spcPct val="0"/>
              </a:spcBef>
              <a:defRPr/>
            </a:pPr>
            <a:r>
              <a:rPr lang="en-US" b="1" dirty="0">
                <a:cs typeface="Cordia New" pitchFamily="34" charset="-34"/>
              </a:rPr>
              <a:t>Reference</a:t>
            </a:r>
            <a:r>
              <a:rPr lang="en-US" dirty="0">
                <a:cs typeface="Cordia New" pitchFamily="34" charset="-34"/>
              </a:rPr>
              <a:t>: CSIRO (2011) Adapting agriculture to climate change http://www.csiro.au/Outcomes/Climate/Climate-Change-Book/Chapter-7-Adapting-agriculture-to-climate-change.aspx </a:t>
            </a:r>
          </a:p>
          <a:p>
            <a:pPr>
              <a:spcBef>
                <a:spcPct val="0"/>
              </a:spcBef>
              <a:defRPr/>
            </a:pPr>
            <a:endParaRPr lang="en-US" b="1" dirty="0">
              <a:latin typeface="Times New Roman"/>
              <a:ea typeface="Times New Roman"/>
              <a:cs typeface="Times New Roman"/>
              <a:sym typeface="Times New Roman"/>
            </a:endParaRPr>
          </a:p>
          <a:p>
            <a:pPr>
              <a:spcBef>
                <a:spcPct val="0"/>
              </a:spcBef>
              <a:defRPr/>
            </a:pPr>
            <a:endParaRPr lang="en-US" b="1" dirty="0">
              <a:latin typeface="Times New Roman"/>
              <a:ea typeface="Times New Roman"/>
              <a:cs typeface="Times New Roman"/>
              <a:sym typeface="Times New Roman"/>
            </a:endParaRPr>
          </a:p>
          <a:p>
            <a:pPr>
              <a:spcBef>
                <a:spcPct val="0"/>
              </a:spcBef>
              <a:defRPr/>
            </a:pPr>
            <a:r>
              <a:rPr lang="en-US" sz="1200" b="1" i="0" u="none" strike="noStrike" cap="none" baseline="0" dirty="0">
                <a:latin typeface="Times New Roman"/>
                <a:ea typeface="Times New Roman"/>
                <a:cs typeface="Times New Roman"/>
                <a:sym typeface="Times New Roman"/>
              </a:rPr>
              <a:t>Key message:</a:t>
            </a:r>
          </a:p>
          <a:p>
            <a:pPr eaLnBrk="1" hangingPunct="1">
              <a:spcBef>
                <a:spcPct val="0"/>
              </a:spcBef>
            </a:pPr>
            <a:r>
              <a:rPr lang="en-US" dirty="0">
                <a:cs typeface="Cordia New" pitchFamily="34" charset="-34"/>
              </a:rPr>
              <a:t>This graph describes how </a:t>
            </a:r>
            <a:r>
              <a:rPr lang="en-US" dirty="0">
                <a:uFillTx/>
                <a:cs typeface="Cordia New" pitchFamily="34" charset="-34"/>
              </a:rPr>
              <a:t>to </a:t>
            </a:r>
            <a:r>
              <a:rPr lang="en-US" dirty="0">
                <a:cs typeface="Cordia New" pitchFamily="34" charset="-34"/>
              </a:rPr>
              <a:t>access </a:t>
            </a:r>
            <a:r>
              <a:rPr lang="en-US" dirty="0">
                <a:uFillTx/>
                <a:cs typeface="Cordia New" pitchFamily="34" charset="-34"/>
              </a:rPr>
              <a:t>the benefit from various adaptive agricultural strategies. </a:t>
            </a:r>
            <a:r>
              <a:rPr lang="en-US" dirty="0">
                <a:cs typeface="Cordia New" pitchFamily="34" charset="-34"/>
              </a:rPr>
              <a:t>There are many adaptive strategies in agriculture and food security to climate change</a:t>
            </a:r>
            <a:endParaRPr lang="en-US" dirty="0">
              <a:uFillTx/>
              <a:cs typeface="Cordia New" pitchFamily="34" charset="-34"/>
            </a:endParaRPr>
          </a:p>
          <a:p>
            <a:pPr eaLnBrk="1" hangingPunct="1">
              <a:spcBef>
                <a:spcPct val="0"/>
              </a:spcBef>
            </a:pPr>
            <a:r>
              <a:rPr lang="en-US" dirty="0">
                <a:cs typeface="Cordia New" pitchFamily="34" charset="-34"/>
              </a:rPr>
              <a:t>CSIRO (2011) Adapting agriculture to climate change</a:t>
            </a:r>
            <a:endParaRPr lang="en-US" dirty="0">
              <a:uFillTx/>
              <a:cs typeface="Cordia New" pitchFamily="34" charset="-34"/>
            </a:endParaRPr>
          </a:p>
          <a:p>
            <a:pPr eaLnBrk="1" hangingPunct="1">
              <a:spcBef>
                <a:spcPct val="0"/>
              </a:spcBef>
            </a:pPr>
            <a:endParaRPr lang="en-US" dirty="0">
              <a:uFillTx/>
              <a:cs typeface="Cordia New" pitchFamily="34" charset="-34"/>
            </a:endParaRPr>
          </a:p>
          <a:p>
            <a:pPr eaLnBrk="1" hangingPunct="1">
              <a:spcBef>
                <a:spcPct val="0"/>
              </a:spcBef>
            </a:pPr>
            <a:endParaRPr lang="en-US" dirty="0">
              <a:uFillTx/>
              <a:cs typeface="Cordia New" pitchFamily="34" charset="-34"/>
            </a:endParaRPr>
          </a:p>
        </p:txBody>
      </p:sp>
    </p:spTree>
    <p:extLst>
      <p:ext uri="{BB962C8B-B14F-4D97-AF65-F5344CB8AC3E}">
        <p14:creationId xmlns:p14="http://schemas.microsoft.com/office/powerpoint/2010/main" val="1056680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TextEdit="1"/>
          </p:cNvSpPr>
          <p:nvPr>
            <p:ph type="sldImg"/>
          </p:nvPr>
        </p:nvSpPr>
        <p:spPr/>
      </p:sp>
      <p:sp>
        <p:nvSpPr>
          <p:cNvPr id="34818" name="Text Box 3"/>
          <p:cNvSpPr txBox="1">
            <a:spLocks noGrp="1"/>
          </p:cNvSpPr>
          <p:nvPr>
            <p:ph type="body" idx="1"/>
          </p:nvPr>
        </p:nvSpPr>
        <p:spPr bwMode="auto">
          <a:noFill/>
        </p:spPr>
        <p:txBody>
          <a:bodyPr vert="horz" wrap="square" numCol="1" compatLnSpc="1">
            <a:prstTxWarp prst="textNoShape">
              <a:avLst/>
            </a:prstTxWarp>
          </a:bodyPr>
          <a:lstStyle/>
          <a:p>
            <a:r>
              <a:rPr lang="en-US" sz="1200" dirty="0">
                <a:uFillTx/>
                <a:cs typeface="Cordia New" pitchFamily="34" charset="-34"/>
              </a:rPr>
              <a:t>Please see the detailed information in </a:t>
            </a:r>
            <a:r>
              <a:rPr lang="en-US" dirty="0">
                <a:cs typeface="Cordia New" pitchFamily="34" charset="-34"/>
              </a:rPr>
              <a:t>this this </a:t>
            </a:r>
            <a:r>
              <a:rPr lang="en-US" sz="1200" dirty="0">
                <a:uFillTx/>
                <a:cs typeface="Cordia New" pitchFamily="34" charset="-34"/>
              </a:rPr>
              <a:t>slide. </a:t>
            </a:r>
            <a:endParaRPr lang="en-US" dirty="0">
              <a:cs typeface="Cordia New" pitchFamily="34" charset="-34"/>
            </a:endParaRPr>
          </a:p>
          <a:p>
            <a:r>
              <a:rPr lang="en-US" dirty="0">
                <a:cs typeface="Angsana New" charset="-34"/>
              </a:rPr>
              <a:t>Greenhouse gas emission from rice field, </a:t>
            </a:r>
            <a:r>
              <a:rPr lang="en-US" dirty="0"/>
              <a:t>from livestock supply chains, from agricultural practices. Carbon dioxide releases from agricultural soils, deforestation, respiration, burning. </a:t>
            </a:r>
            <a:r>
              <a:rPr lang="en-AU" dirty="0"/>
              <a:t>Methane releases from rice cultivation and enteric fermentation </a:t>
            </a:r>
            <a:r>
              <a:rPr lang="en-US" dirty="0">
                <a:cs typeface="Angsana New" charset="-34"/>
              </a:rPr>
              <a:t>Greenhouse gas emission from rice field, </a:t>
            </a:r>
            <a:r>
              <a:rPr lang="en-US" dirty="0"/>
              <a:t>from livestock supply chains, from agricultural practices. Carbon dioxide releases from agricultural soils, deforestation, respiration, burning. </a:t>
            </a:r>
            <a:r>
              <a:rPr lang="en-AU" dirty="0"/>
              <a:t>Methane releases from rice cultivation and enteric fermentation in cattle; Nitrous oxide releases from burning, manuring, fertilizer application. In soils, nitrogen changes forms by cattle; Nitrous oxide releases from burning, manuring, fertilizer application. In soils, nitrogen changes forms by the nitrification and denitrification, then emits nitrous oxide.</a:t>
            </a:r>
          </a:p>
          <a:p>
            <a:r>
              <a:rPr lang="en-AU" dirty="0"/>
              <a:t>HWP: harvested wood production; </a:t>
            </a:r>
            <a:r>
              <a:rPr lang="en-US" dirty="0" err="1"/>
              <a:t>NMVOC:non-methane</a:t>
            </a:r>
            <a:r>
              <a:rPr lang="en-US" dirty="0"/>
              <a:t> volatile organic compounds: benzene, ethanol, formaldehyde, cyclohexane or acetone</a:t>
            </a:r>
          </a:p>
          <a:p>
            <a:r>
              <a:rPr lang="en-AU" dirty="0"/>
              <a:t>nitrification and denitrification, then emits nitrous oxide.</a:t>
            </a:r>
          </a:p>
          <a:p>
            <a:r>
              <a:rPr lang="en-AU" dirty="0"/>
              <a:t>HWP: harvested wood production; </a:t>
            </a:r>
            <a:r>
              <a:rPr lang="en-US" dirty="0" err="1"/>
              <a:t>NMVOC:non-methane</a:t>
            </a:r>
            <a:r>
              <a:rPr lang="en-US" dirty="0"/>
              <a:t> volatile organic compounds: benzene, ethanol, formaldehyde, cyclohexane or acetone</a:t>
            </a:r>
          </a:p>
          <a:p>
            <a:endParaRPr lang="en-US" dirty="0"/>
          </a:p>
          <a:p>
            <a:r>
              <a:rPr lang="en-US" dirty="0"/>
              <a:t>Where does aquaculture fit in?  </a:t>
            </a:r>
          </a:p>
          <a:p>
            <a:endParaRPr lang="th-TH" sz="1200" dirty="0">
              <a:uFillTx/>
            </a:endParaRPr>
          </a:p>
        </p:txBody>
      </p:sp>
    </p:spTree>
    <p:extLst>
      <p:ext uri="{BB962C8B-B14F-4D97-AF65-F5344CB8AC3E}">
        <p14:creationId xmlns:p14="http://schemas.microsoft.com/office/powerpoint/2010/main" val="286196579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lide Image Placeholder 1"/>
          <p:cNvSpPr>
            <a:spLocks noGrp="1" noRot="1" noChangeAspect="1"/>
          </p:cNvSpPr>
          <p:nvPr>
            <p:ph type="sldImg"/>
          </p:nvPr>
        </p:nvSpPr>
        <p:spPr/>
      </p:sp>
      <p:sp>
        <p:nvSpPr>
          <p:cNvPr id="312322" name="Notes Placeholder 2"/>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r>
              <a:rPr lang="en-US" b="1" dirty="0">
                <a:uFillTx/>
                <a:cs typeface="Cordia New" pitchFamily="34" charset="-34"/>
              </a:rPr>
              <a:t>Reference</a:t>
            </a:r>
            <a:r>
              <a:rPr lang="en-US" dirty="0">
                <a:uFillTx/>
                <a:cs typeface="Cordia New" pitchFamily="34" charset="-34"/>
              </a:rPr>
              <a:t>:  Nelson et al. (IFPRI) 2009. Climate Change: Impact on Agriculture and Costs of Adaptation</a:t>
            </a:r>
            <a:r>
              <a:rPr lang="en-US" baseline="0" dirty="0">
                <a:uFillTx/>
                <a:cs typeface="Cordia New" pitchFamily="34" charset="-34"/>
              </a:rPr>
              <a:t>  http://www.ifpri.org/sites/default/files/publications/pr21.pdf </a:t>
            </a:r>
            <a:endParaRPr lang="en-US" dirty="0">
              <a:uFillTx/>
              <a:cs typeface="Cordia New" pitchFamily="34" charset="-34"/>
            </a:endParaRPr>
          </a:p>
        </p:txBody>
      </p:sp>
    </p:spTree>
    <p:extLst>
      <p:ext uri="{BB962C8B-B14F-4D97-AF65-F5344CB8AC3E}">
        <p14:creationId xmlns:p14="http://schemas.microsoft.com/office/powerpoint/2010/main" val="15595925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Slide Image Placeholder 1"/>
          <p:cNvSpPr>
            <a:spLocks noGrp="1" noRot="1" noChangeAspect="1" noTextEdit="1"/>
          </p:cNvSpPr>
          <p:nvPr>
            <p:ph type="sldImg"/>
          </p:nvPr>
        </p:nvSpPr>
        <p:spPr>
          <a:ln>
            <a:solidFill>
              <a:srgbClr val="000000"/>
            </a:solidFill>
            <a:miter lim="800000"/>
          </a:ln>
        </p:spPr>
      </p:sp>
      <p:sp>
        <p:nvSpPr>
          <p:cNvPr id="279554" name="Notes Placeholder 2"/>
          <p:cNvSpPr txBox="1">
            <a:spLocks noGrp="1"/>
          </p:cNvSpPr>
          <p:nvPr>
            <p:ph type="body" idx="1"/>
          </p:nvPr>
        </p:nvSpPr>
        <p:spPr bwMode="auto">
          <a:noFill/>
        </p:spPr>
        <p:txBody>
          <a:bodyPr vert="horz" wrap="square" numCol="1"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800" b="1" i="0" u="none" strike="noStrike" cap="none" baseline="0" dirty="0">
                <a:latin typeface="Times New Roman"/>
                <a:ea typeface="Times New Roman"/>
                <a:cs typeface="Times New Roman"/>
                <a:sym typeface="Times New Roman"/>
              </a:rPr>
              <a:t>Reference: </a:t>
            </a:r>
            <a:r>
              <a:rPr lang="en-US" sz="1800" b="0" i="0" u="none" strike="noStrike" cap="none" baseline="0" dirty="0" err="1">
                <a:latin typeface="Times New Roman"/>
                <a:ea typeface="Times New Roman"/>
                <a:cs typeface="Times New Roman"/>
                <a:sym typeface="Times New Roman"/>
              </a:rPr>
              <a:t>Shenggen</a:t>
            </a:r>
            <a:r>
              <a:rPr lang="en-US" sz="1800" b="0" i="0" u="none" strike="noStrike" cap="none" baseline="0" dirty="0">
                <a:latin typeface="Times New Roman"/>
                <a:ea typeface="Times New Roman"/>
                <a:cs typeface="Times New Roman"/>
                <a:sym typeface="Times New Roman"/>
              </a:rPr>
              <a:t> Fan, IFPRI, http://www.slideshare.net/shenggenfan/climate-change-agriculture-and-food-security-4055009</a:t>
            </a:r>
          </a:p>
          <a:p>
            <a:pPr marL="0" marR="0" indent="0" algn="l" defTabSz="457200" rtl="0" eaLnBrk="1" fontAlgn="auto" latinLnBrk="0" hangingPunct="1">
              <a:lnSpc>
                <a:spcPct val="100000"/>
              </a:lnSpc>
              <a:spcBef>
                <a:spcPct val="0"/>
              </a:spcBef>
              <a:spcAft>
                <a:spcPts val="0"/>
              </a:spcAft>
              <a:buClrTx/>
              <a:buSzTx/>
              <a:buFontTx/>
              <a:buNone/>
              <a:tabLst/>
              <a:defRPr/>
            </a:pPr>
            <a:endParaRPr lang="en-US" sz="1800" b="1" i="0" u="none" strike="noStrike" cap="none" baseline="0" dirty="0">
              <a:latin typeface="Times New Roman"/>
              <a:ea typeface="Times New Roman"/>
              <a:cs typeface="Times New Roman"/>
              <a:sym typeface="Times New Roman"/>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sz="1800" b="1" i="0" u="none" strike="noStrike" cap="none" baseline="0" dirty="0">
                <a:latin typeface="Times New Roman"/>
                <a:ea typeface="Times New Roman"/>
                <a:cs typeface="Times New Roman"/>
                <a:sym typeface="Times New Roman"/>
              </a:rPr>
              <a:t>Key message:</a:t>
            </a:r>
          </a:p>
          <a:p>
            <a:pPr eaLnBrk="1" hangingPunct="1">
              <a:spcBef>
                <a:spcPct val="0"/>
              </a:spcBef>
            </a:pPr>
            <a:r>
              <a:rPr lang="en-US" sz="1800" dirty="0">
                <a:uFillTx/>
                <a:cs typeface="Cordia New" pitchFamily="34" charset="-34"/>
              </a:rPr>
              <a:t>- Negotiating outcomes should include agriculture in funds for adaptation. They should recognize the connection between  pro-poor development policies for sustainable growth and climate-change adaption and support the important synergies between adaption and mitigation.</a:t>
            </a:r>
          </a:p>
          <a:p>
            <a:pPr eaLnBrk="1" hangingPunct="1">
              <a:spcBef>
                <a:spcPct val="0"/>
              </a:spcBef>
            </a:pPr>
            <a:r>
              <a:rPr lang="en-US" sz="1800" dirty="0">
                <a:uFillTx/>
                <a:cs typeface="Cordia New" pitchFamily="34" charset="-34"/>
              </a:rPr>
              <a:t>- Funding should also be available for </a:t>
            </a:r>
            <a:r>
              <a:rPr lang="en-US" sz="1800" dirty="0">
                <a:solidFill>
                  <a:schemeClr val="tx2"/>
                </a:solidFill>
                <a:uFillTx/>
                <a:cs typeface="Cordia New" pitchFamily="34" charset="-34"/>
              </a:rPr>
              <a:t>technology, infrastructure and institutional innovations, and global data collection. </a:t>
            </a:r>
            <a:r>
              <a:rPr lang="en-US" sz="1800" dirty="0">
                <a:uFillTx/>
                <a:cs typeface="Cordia New" pitchFamily="34" charset="-34"/>
              </a:rPr>
              <a:t>Global data collection efforts are not yet up to the task and we urgently need more spending on data collection, especially high resolution spatially-explicit data. Equally important is that these data are disseminated freely and without restrictions on their use.</a:t>
            </a:r>
          </a:p>
        </p:txBody>
      </p:sp>
      <p:sp>
        <p:nvSpPr>
          <p:cNvPr id="279555" name="Slide Number Placeholder 3"/>
          <p:cNvSpPr>
            <a:spLocks noGrp="1"/>
          </p:cNvSpPr>
          <p:nvPr>
            <p:ph type="sldNum" sz="quarter" idx="4294967295"/>
          </p:nvPr>
        </p:nvSpPr>
        <p:spPr bwMode="auto">
          <a:xfrm>
            <a:off x="3884613" y="8685213"/>
            <a:ext cx="2971800" cy="457200"/>
          </a:xfrm>
          <a:prstGeom prst="rect">
            <a:avLst/>
          </a:prstGeom>
          <a:noFill/>
          <a:ln>
            <a:miter lim="800000"/>
          </a:ln>
        </p:spPr>
        <p:txBody>
          <a:bodyPr lIns="89730" tIns="44865" rIns="89730" bIns="44865"/>
          <a:lstStyle/>
          <a:p>
            <a:fld id="{00DF878C-1FFF-42EE-A162-43674BC730BB}" type="slidenum">
              <a:rPr lang="en-US" b="0">
                <a:uFillTx/>
              </a:rPr>
              <a:pPr/>
              <a:t>96</a:t>
            </a:fld>
            <a:endParaRPr lang="en-US" b="0">
              <a:uFillTx/>
            </a:endParaRPr>
          </a:p>
        </p:txBody>
      </p:sp>
    </p:spTree>
    <p:extLst>
      <p:ext uri="{BB962C8B-B14F-4D97-AF65-F5344CB8AC3E}">
        <p14:creationId xmlns:p14="http://schemas.microsoft.com/office/powerpoint/2010/main" val="330234339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Slide Image Placeholder 1"/>
          <p:cNvSpPr>
            <a:spLocks noGrp="1" noRot="1" noChangeAspect="1" noTextEdit="1"/>
          </p:cNvSpPr>
          <p:nvPr>
            <p:ph type="sldImg"/>
          </p:nvPr>
        </p:nvSpPr>
        <p:spPr/>
      </p:sp>
      <p:sp>
        <p:nvSpPr>
          <p:cNvPr id="281602" name="Notes Placeholder 2"/>
          <p:cNvSpPr txBox="1">
            <a:spLocks noGrp="1"/>
          </p:cNvSpPr>
          <p:nvPr>
            <p:ph type="body" idx="1"/>
          </p:nvPr>
        </p:nvSpPr>
        <p:spPr bwMode="auto">
          <a:noFill/>
        </p:spPr>
        <p:txBody>
          <a:bodyPr vert="horz" wrap="square" numCol="1"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800" b="1" i="0" u="none" strike="noStrike" cap="none" baseline="0" dirty="0">
                <a:latin typeface="Times New Roman"/>
                <a:ea typeface="Times New Roman"/>
                <a:cs typeface="Times New Roman"/>
                <a:sym typeface="Times New Roman"/>
              </a:rPr>
              <a:t>Reference: </a:t>
            </a:r>
            <a:r>
              <a:rPr lang="en-US" sz="1800" b="0" i="0" u="none" strike="noStrike" cap="none" baseline="0" dirty="0" err="1">
                <a:latin typeface="Times New Roman"/>
                <a:ea typeface="Times New Roman"/>
                <a:cs typeface="Times New Roman"/>
                <a:sym typeface="Times New Roman"/>
              </a:rPr>
              <a:t>Shenggen</a:t>
            </a:r>
            <a:r>
              <a:rPr lang="en-US" sz="1800" b="0" i="0" u="none" strike="noStrike" cap="none" baseline="0" dirty="0">
                <a:latin typeface="Times New Roman"/>
                <a:ea typeface="Times New Roman"/>
                <a:cs typeface="Times New Roman"/>
                <a:sym typeface="Times New Roman"/>
              </a:rPr>
              <a:t> Fan, IFPRI, http://www.slideshare.net/shenggenfan/climate-change-agriculture-and-food-security-4055009</a:t>
            </a:r>
          </a:p>
          <a:p>
            <a:pPr marL="0" marR="0" indent="0" algn="l" defTabSz="457200" rtl="0" eaLnBrk="1" fontAlgn="auto" latinLnBrk="0" hangingPunct="1">
              <a:lnSpc>
                <a:spcPct val="100000"/>
              </a:lnSpc>
              <a:spcBef>
                <a:spcPct val="0"/>
              </a:spcBef>
              <a:spcAft>
                <a:spcPts val="0"/>
              </a:spcAft>
              <a:buClrTx/>
              <a:buSzTx/>
              <a:buFontTx/>
              <a:buNone/>
              <a:tabLst/>
              <a:defRPr/>
            </a:pPr>
            <a:endParaRPr lang="en-US" sz="1800" b="1" i="0" u="none" strike="noStrike" cap="none" baseline="0" dirty="0">
              <a:latin typeface="Times New Roman"/>
              <a:ea typeface="Times New Roman"/>
              <a:cs typeface="Times New Roman"/>
              <a:sym typeface="Times New Roman"/>
            </a:endParaRPr>
          </a:p>
          <a:p>
            <a:pPr marL="0" marR="0" indent="0" algn="l" defTabSz="457200" rtl="0" eaLnBrk="1" fontAlgn="auto" latinLnBrk="0" hangingPunct="1">
              <a:lnSpc>
                <a:spcPct val="100000"/>
              </a:lnSpc>
              <a:spcBef>
                <a:spcPct val="0"/>
              </a:spcBef>
              <a:spcAft>
                <a:spcPts val="0"/>
              </a:spcAft>
              <a:buClrTx/>
              <a:buSzTx/>
              <a:buFontTx/>
              <a:buNone/>
              <a:tabLst/>
              <a:defRPr/>
            </a:pPr>
            <a:r>
              <a:rPr lang="en-US" sz="1800" b="1" i="0" u="none" strike="noStrike" cap="none" baseline="0" dirty="0">
                <a:latin typeface="Times New Roman"/>
                <a:ea typeface="Times New Roman"/>
                <a:cs typeface="Times New Roman"/>
                <a:sym typeface="Times New Roman"/>
              </a:rPr>
              <a:t>Key message:</a:t>
            </a:r>
          </a:p>
          <a:p>
            <a:pPr eaLnBrk="1" hangingPunct="1">
              <a:spcBef>
                <a:spcPct val="0"/>
              </a:spcBef>
            </a:pPr>
            <a:r>
              <a:rPr lang="en-US" sz="1800" dirty="0">
                <a:uFillTx/>
                <a:cs typeface="Cordia New" pitchFamily="34" charset="-34"/>
              </a:rPr>
              <a:t>It is  recommended that agriculture be included in any mitigation funding modalities, with funds available for development and implementation of low-cost monitoring systems and that allow innovative payment mechanisms to address the characteristics of agriculture, especially in developing countries, where small producer predominate and legal institutions are not always fully effective. The principle of common by differentiated responsibilities implies that any funding should support mitigation of agricultural emissions by the poorest but as countries progress and their incomes rise, the burden of mitigation should be adjusted too.</a:t>
            </a:r>
          </a:p>
          <a:p>
            <a:pPr eaLnBrk="1" hangingPunct="1">
              <a:spcBef>
                <a:spcPct val="0"/>
              </a:spcBef>
            </a:pPr>
            <a:r>
              <a:rPr lang="en-US" sz="1800" dirty="0">
                <a:uFillTx/>
                <a:cs typeface="Cordia New" pitchFamily="34" charset="-34"/>
              </a:rPr>
              <a:t>5) Linking communities to global markets - Establish regional centers for carbon trading, specialized business services and local intermediaries. Simplify standards for small-scale projects. Deal with permanence issue in carbon sequestration.</a:t>
            </a:r>
          </a:p>
        </p:txBody>
      </p:sp>
      <p:sp>
        <p:nvSpPr>
          <p:cNvPr id="281603" name="Slide Number Placeholder 3"/>
          <p:cNvSpPr>
            <a:spLocks noGrp="1"/>
          </p:cNvSpPr>
          <p:nvPr>
            <p:ph type="sldNum" sz="quarter" idx="4294967295"/>
          </p:nvPr>
        </p:nvSpPr>
        <p:spPr bwMode="auto">
          <a:xfrm>
            <a:off x="3884613" y="8685213"/>
            <a:ext cx="2971800" cy="457200"/>
          </a:xfrm>
          <a:prstGeom prst="rect">
            <a:avLst/>
          </a:prstGeom>
          <a:noFill/>
          <a:ln>
            <a:miter lim="800000"/>
          </a:ln>
        </p:spPr>
        <p:txBody>
          <a:bodyPr lIns="89730" tIns="44865" rIns="89730" bIns="44865"/>
          <a:lstStyle/>
          <a:p>
            <a:fld id="{3499A8E7-D333-4930-B41D-EED091532D82}" type="slidenum">
              <a:rPr lang="en-US" b="0">
                <a:uFillTx/>
              </a:rPr>
              <a:pPr/>
              <a:t>97</a:t>
            </a:fld>
            <a:endParaRPr lang="en-US" b="0">
              <a:uFillTx/>
            </a:endParaRPr>
          </a:p>
        </p:txBody>
      </p:sp>
    </p:spTree>
    <p:extLst>
      <p:ext uri="{BB962C8B-B14F-4D97-AF65-F5344CB8AC3E}">
        <p14:creationId xmlns:p14="http://schemas.microsoft.com/office/powerpoint/2010/main" val="271471014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hape 179"/>
          <p:cNvSpPr txBox="1">
            <a:spLocks noGrp="1"/>
          </p:cNvSpPr>
          <p:nvPr>
            <p:ph type="body" idx="1"/>
          </p:nvPr>
        </p:nvSpPr>
        <p:spPr bwMode="auto">
          <a:noFill/>
        </p:spPr>
        <p:txBody>
          <a:bodyPr vert="horz" wrap="square" numCol="1" anchor="ctr" compatLnSpc="1">
            <a:prstTxWarp prst="textNoShape">
              <a:avLst/>
            </a:prstTxWarp>
            <a:spAutoFit/>
          </a:bodyPr>
          <a:lstStyle/>
          <a:p>
            <a:pPr eaLnBrk="1" hangingPunct="1">
              <a:spcBef>
                <a:spcPct val="0"/>
              </a:spcBef>
            </a:pPr>
            <a:endParaRPr lang="th-TH">
              <a:uFillTx/>
            </a:endParaRPr>
          </a:p>
        </p:txBody>
      </p:sp>
      <p:sp>
        <p:nvSpPr>
          <p:cNvPr id="287746" name="Shape 180"/>
          <p:cNvSpPr>
            <a:spLocks noGrp="1" noRot="1" noChangeAspect="1"/>
          </p:cNvSpPr>
          <p:nvPr>
            <p:ph type="sldImg" idx="2"/>
          </p:nvPr>
        </p:nvSpPr>
        <p:spPr/>
      </p:sp>
    </p:spTree>
    <p:extLst>
      <p:ext uri="{BB962C8B-B14F-4D97-AF65-F5344CB8AC3E}">
        <p14:creationId xmlns:p14="http://schemas.microsoft.com/office/powerpoint/2010/main" val="261473882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hape 187"/>
          <p:cNvSpPr>
            <a:spLocks noGrp="1" noRot="1" noChangeAspect="1"/>
          </p:cNvSpPr>
          <p:nvPr>
            <p:ph type="sldImg" idx="2"/>
          </p:nvPr>
        </p:nvSpPr>
        <p:spPr/>
      </p:sp>
      <p:sp>
        <p:nvSpPr>
          <p:cNvPr id="289794" name="Shape 188"/>
          <p:cNvSpPr txBox="1">
            <a:spLocks noGrp="1"/>
          </p:cNvSpPr>
          <p:nvPr>
            <p:ph type="body" idx="1"/>
          </p:nvPr>
        </p:nvSpPr>
        <p:spPr bwMode="auto">
          <a:xfrm>
            <a:off x="685800" y="4343400"/>
            <a:ext cx="5486400" cy="276999"/>
          </a:xfrm>
          <a:noFill/>
        </p:spPr>
        <p:txBody>
          <a:bodyPr vert="horz" wrap="square" numCol="1" compatLnSpc="1">
            <a:prstTxWarp prst="textNoShape">
              <a:avLst/>
            </a:prstTxWarp>
            <a:spAutoFit/>
          </a:bodyPr>
          <a:lstStyle/>
          <a:p>
            <a:pPr eaLnBrk="1" hangingPunct="1">
              <a:spcBef>
                <a:spcPct val="0"/>
              </a:spcBef>
            </a:pPr>
            <a:r>
              <a:rPr lang="en-US" dirty="0">
                <a:cs typeface="Cordia New" pitchFamily="34" charset="-34"/>
              </a:rPr>
              <a:t>These show</a:t>
            </a:r>
            <a:r>
              <a:rPr lang="en-US" baseline="0" dirty="0">
                <a:cs typeface="Cordia New" pitchFamily="34" charset="-34"/>
              </a:rPr>
              <a:t> some individual as well as public adaptation </a:t>
            </a:r>
            <a:r>
              <a:rPr lang="en-US" baseline="0" dirty="0" err="1">
                <a:cs typeface="Cordia New" pitchFamily="34" charset="-34"/>
              </a:rPr>
              <a:t>opportunties</a:t>
            </a:r>
            <a:endParaRPr lang="th-TH" dirty="0">
              <a:uFillTx/>
            </a:endParaRPr>
          </a:p>
        </p:txBody>
      </p:sp>
    </p:spTree>
    <p:extLst>
      <p:ext uri="{BB962C8B-B14F-4D97-AF65-F5344CB8AC3E}">
        <p14:creationId xmlns:p14="http://schemas.microsoft.com/office/powerpoint/2010/main" val="8135811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Shape 194"/>
          <p:cNvSpPr txBox="1">
            <a:spLocks noGrp="1"/>
          </p:cNvSpPr>
          <p:nvPr>
            <p:ph type="body" idx="1"/>
          </p:nvPr>
        </p:nvSpPr>
        <p:spPr bwMode="auto">
          <a:xfrm>
            <a:off x="685800" y="6262300"/>
            <a:ext cx="5486400" cy="276999"/>
          </a:xfrm>
          <a:noFill/>
        </p:spPr>
        <p:txBody>
          <a:bodyPr vert="horz" wrap="square" numCol="1" anchor="ctr" compatLnSpc="1">
            <a:prstTxWarp prst="textNoShape">
              <a:avLst/>
            </a:prstTxWarp>
            <a:spAutoFit/>
          </a:bodyPr>
          <a:lstStyle/>
          <a:p>
            <a:pPr eaLnBrk="1" hangingPunct="1">
              <a:spcBef>
                <a:spcPct val="0"/>
              </a:spcBef>
            </a:pPr>
            <a:r>
              <a:rPr lang="en-US" dirty="0">
                <a:cs typeface="Cordia New" pitchFamily="34" charset="-34"/>
              </a:rPr>
              <a:t>These show</a:t>
            </a:r>
            <a:r>
              <a:rPr lang="en-US" baseline="0" dirty="0">
                <a:cs typeface="Cordia New" pitchFamily="34" charset="-34"/>
              </a:rPr>
              <a:t> some individual as well as public adaptation </a:t>
            </a:r>
            <a:r>
              <a:rPr lang="en-US" baseline="0" dirty="0" err="1">
                <a:cs typeface="Cordia New" pitchFamily="34" charset="-34"/>
              </a:rPr>
              <a:t>opportunties</a:t>
            </a:r>
            <a:endParaRPr lang="th-TH" dirty="0">
              <a:uFillTx/>
            </a:endParaRPr>
          </a:p>
        </p:txBody>
      </p:sp>
      <p:sp>
        <p:nvSpPr>
          <p:cNvPr id="293890" name="Shape 195"/>
          <p:cNvSpPr>
            <a:spLocks noGrp="1" noRot="1" noChangeAspect="1"/>
          </p:cNvSpPr>
          <p:nvPr>
            <p:ph type="sldImg" idx="2"/>
          </p:nvPr>
        </p:nvSpPr>
        <p:spPr/>
      </p:sp>
    </p:spTree>
    <p:extLst>
      <p:ext uri="{BB962C8B-B14F-4D97-AF65-F5344CB8AC3E}">
        <p14:creationId xmlns:p14="http://schemas.microsoft.com/office/powerpoint/2010/main" val="67431879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hape 543"/>
          <p:cNvSpPr txBox="1">
            <a:spLocks noGrp="1"/>
          </p:cNvSpPr>
          <p:nvPr>
            <p:ph type="body" idx="1"/>
          </p:nvPr>
        </p:nvSpPr>
        <p:spPr bwMode="auto">
          <a:noFill/>
        </p:spPr>
        <p:txBody>
          <a:bodyPr vert="horz" wrap="square" numCol="1" anchor="ctr" compatLnSpc="1">
            <a:prstTxWarp prst="textNoShape">
              <a:avLst/>
            </a:prstTxWarp>
          </a:bodyPr>
          <a:lstStyle/>
          <a:p>
            <a:pPr>
              <a:spcBef>
                <a:spcPct val="0"/>
              </a:spcBef>
            </a:pPr>
            <a:r>
              <a:rPr lang="en-AU" b="1" dirty="0"/>
              <a:t>Message</a:t>
            </a:r>
            <a:r>
              <a:rPr lang="en-AU" dirty="0"/>
              <a:t>:</a:t>
            </a:r>
          </a:p>
          <a:p>
            <a:pPr>
              <a:spcBef>
                <a:spcPct val="0"/>
              </a:spcBef>
            </a:pPr>
            <a:r>
              <a:rPr lang="en-AU" dirty="0"/>
              <a:t>Climate change will impact food security.  Impacts are not going to be equitable, or consistent and adaptation</a:t>
            </a:r>
            <a:r>
              <a:rPr lang="en-AU" baseline="0" dirty="0"/>
              <a:t> and mitigation can offset potential negative impacts</a:t>
            </a:r>
            <a:endParaRPr lang="th-TH" dirty="0">
              <a:uFillTx/>
            </a:endParaRPr>
          </a:p>
        </p:txBody>
      </p:sp>
      <p:sp>
        <p:nvSpPr>
          <p:cNvPr id="320514" name="Shape 544"/>
          <p:cNvSpPr>
            <a:spLocks noGrp="1" noRot="1" noChangeAspect="1"/>
          </p:cNvSpPr>
          <p:nvPr>
            <p:ph type="sldImg" idx="2"/>
          </p:nvPr>
        </p:nvSpPr>
        <p:spPr/>
      </p:sp>
    </p:spTree>
    <p:extLst>
      <p:ext uri="{BB962C8B-B14F-4D97-AF65-F5344CB8AC3E}">
        <p14:creationId xmlns:p14="http://schemas.microsoft.com/office/powerpoint/2010/main" val="269580992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p:sp>
      <p:sp>
        <p:nvSpPr>
          <p:cNvPr id="322562" name="Notes Placeholder 2"/>
          <p:cNvSpPr txBox="1">
            <a:spLocks noGrp="1"/>
          </p:cNvSpPr>
          <p:nvPr>
            <p:ph type="body" idx="1"/>
          </p:nvPr>
        </p:nvSpPr>
        <p:spPr bwMode="auto">
          <a:noFill/>
        </p:spPr>
        <p:txBody>
          <a:bodyPr vert="horz" wrap="square" numCol="1"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US" sz="1200" b="1" i="0" u="none" strike="noStrike" cap="none" baseline="0" dirty="0">
                <a:latin typeface="Times New Roman"/>
                <a:ea typeface="Times New Roman"/>
                <a:cs typeface="Times New Roman"/>
                <a:sym typeface="Times New Roman"/>
              </a:rPr>
              <a:t>Reference:  </a:t>
            </a:r>
            <a:r>
              <a:rPr lang="en-US" sz="1200" b="0" i="0" u="none" strike="noStrike" cap="none" baseline="0" dirty="0">
                <a:latin typeface="Times New Roman"/>
                <a:ea typeface="Times New Roman"/>
                <a:cs typeface="Times New Roman"/>
                <a:sym typeface="Times New Roman"/>
              </a:rPr>
              <a:t>von </a:t>
            </a:r>
            <a:r>
              <a:rPr lang="en-US" sz="1200" b="0" i="0" u="none" strike="noStrike" cap="none" baseline="0" dirty="0" err="1">
                <a:latin typeface="Times New Roman"/>
                <a:ea typeface="Times New Roman"/>
                <a:cs typeface="Times New Roman"/>
                <a:sym typeface="Times New Roman"/>
              </a:rPr>
              <a:t>Grebmer</a:t>
            </a:r>
            <a:r>
              <a:rPr lang="en-US" sz="1200" b="0" i="0" u="none" strike="noStrike" cap="none" baseline="0" dirty="0">
                <a:latin typeface="Times New Roman"/>
                <a:ea typeface="Times New Roman"/>
                <a:cs typeface="Times New Roman"/>
                <a:sym typeface="Times New Roman"/>
              </a:rPr>
              <a:t> et al. 2009    http://</a:t>
            </a:r>
            <a:r>
              <a:rPr lang="en-US" sz="1200" b="0" i="0" u="none" strike="noStrike" cap="none" baseline="0" dirty="0" err="1">
                <a:latin typeface="Times New Roman"/>
                <a:ea typeface="Times New Roman"/>
                <a:cs typeface="Times New Roman"/>
                <a:sym typeface="Times New Roman"/>
              </a:rPr>
              <a:t>www.dw.de</a:t>
            </a:r>
            <a:r>
              <a:rPr lang="en-US" sz="1200" b="0" i="0" u="none" strike="noStrike" cap="none" baseline="0" dirty="0">
                <a:latin typeface="Times New Roman"/>
                <a:ea typeface="Times New Roman"/>
                <a:cs typeface="Times New Roman"/>
                <a:sym typeface="Times New Roman"/>
              </a:rPr>
              <a:t>/feeding-the-world-in-years-to-come/a-4792057</a:t>
            </a:r>
          </a:p>
          <a:p>
            <a:pPr eaLnBrk="1" hangingPunct="1">
              <a:spcBef>
                <a:spcPct val="0"/>
              </a:spcBef>
            </a:pPr>
            <a:endParaRPr lang="en-US" b="0" dirty="0">
              <a:uFillTx/>
              <a:cs typeface="Cordia New" pitchFamily="34" charset="-34"/>
            </a:endParaRPr>
          </a:p>
          <a:p>
            <a:pPr eaLnBrk="1" hangingPunct="1">
              <a:spcBef>
                <a:spcPct val="0"/>
              </a:spcBef>
            </a:pPr>
            <a:endParaRPr lang="en-US" b="0" dirty="0">
              <a:uFillTx/>
              <a:cs typeface="Cordia New" pitchFamily="34" charset="-34"/>
            </a:endParaRPr>
          </a:p>
        </p:txBody>
      </p:sp>
    </p:spTree>
    <p:extLst>
      <p:ext uri="{BB962C8B-B14F-4D97-AF65-F5344CB8AC3E}">
        <p14:creationId xmlns:p14="http://schemas.microsoft.com/office/powerpoint/2010/main" val="177539270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Slide Image Placeholder 1"/>
          <p:cNvSpPr>
            <a:spLocks noGrp="1" noRot="1" noChangeAspect="1"/>
          </p:cNvSpPr>
          <p:nvPr>
            <p:ph type="sldImg"/>
          </p:nvPr>
        </p:nvSpPr>
        <p:spPr/>
      </p:sp>
      <p:sp>
        <p:nvSpPr>
          <p:cNvPr id="324610" name="Notes Placeholder 2"/>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uFillTx/>
              <a:cs typeface="Cordia New" pitchFamily="34" charset="-34"/>
            </a:endParaRPr>
          </a:p>
        </p:txBody>
      </p:sp>
    </p:spTree>
    <p:extLst>
      <p:ext uri="{BB962C8B-B14F-4D97-AF65-F5344CB8AC3E}">
        <p14:creationId xmlns:p14="http://schemas.microsoft.com/office/powerpoint/2010/main" val="72093934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Slide Image Placeholder 1"/>
          <p:cNvSpPr>
            <a:spLocks noGrp="1" noRot="1" noChangeAspect="1"/>
          </p:cNvSpPr>
          <p:nvPr>
            <p:ph type="sldImg"/>
          </p:nvPr>
        </p:nvSpPr>
        <p:spPr/>
      </p:sp>
      <p:sp>
        <p:nvSpPr>
          <p:cNvPr id="326658" name="Notes Placeholder 2"/>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endParaRPr lang="en-US">
              <a:uFillTx/>
              <a:cs typeface="Cordia New" pitchFamily="34" charset="-34"/>
            </a:endParaRPr>
          </a:p>
        </p:txBody>
      </p:sp>
    </p:spTree>
    <p:extLst>
      <p:ext uri="{BB962C8B-B14F-4D97-AF65-F5344CB8AC3E}">
        <p14:creationId xmlns:p14="http://schemas.microsoft.com/office/powerpoint/2010/main" val="17265305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397565" y="1263997"/>
            <a:ext cx="11396869" cy="2526125"/>
          </a:xfrm>
        </p:spPr>
        <p:txBody>
          <a:bodyPr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5400" b="1" i="0" baseline="0">
                <a:solidFill>
                  <a:srgbClr val="002A6C"/>
                </a:solidFill>
                <a:effectLst>
                  <a:outerShdw blurRad="38100" dist="38100" dir="2700000" algn="tl">
                    <a:srgbClr val="000000">
                      <a:alpha val="43137"/>
                    </a:srgbClr>
                  </a:outerShdw>
                </a:effectLst>
                <a:latin typeface="+mn-lt"/>
              </a:defRPr>
            </a:lvl1pPr>
          </a:lstStyle>
          <a:p>
            <a:r>
              <a:rPr lang="en-US" dirty="0"/>
              <a:t>Click here to edit Master title style</a:t>
            </a:r>
          </a:p>
        </p:txBody>
      </p:sp>
      <p:sp>
        <p:nvSpPr>
          <p:cNvPr id="3" name="Subtitle 2"/>
          <p:cNvSpPr>
            <a:spLocks noGrp="1"/>
          </p:cNvSpPr>
          <p:nvPr>
            <p:ph type="subTitle" idx="1" hasCustomPrompt="1"/>
          </p:nvPr>
        </p:nvSpPr>
        <p:spPr>
          <a:xfrm>
            <a:off x="397565" y="4055170"/>
            <a:ext cx="11396869" cy="1444484"/>
          </a:xfrm>
        </p:spPr>
        <p:txBody>
          <a:bodyPr anchor="ctr">
            <a:normAutofit/>
          </a:bodyPr>
          <a:lstStyle>
            <a:lvl1pPr marL="0" indent="0" algn="ctr">
              <a:buNone/>
              <a:defRPr sz="4400" b="1" i="0" baseline="0">
                <a:solidFill>
                  <a:srgbClr val="002A6C"/>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Click here to edit Master Subtitle style</a:t>
            </a:r>
            <a:endParaRPr lang="en-US" dirty="0"/>
          </a:p>
        </p:txBody>
      </p:sp>
      <p:sp>
        <p:nvSpPr>
          <p:cNvPr id="4" name="Date Placeholder 3"/>
          <p:cNvSpPr>
            <a:spLocks noGrp="1"/>
          </p:cNvSpPr>
          <p:nvPr>
            <p:ph type="dt" sz="half" idx="10"/>
          </p:nvPr>
        </p:nvSpPr>
        <p:spPr/>
        <p:txBody>
          <a:bodyPr/>
          <a:lstStyle/>
          <a:p>
            <a:fld id="{7BE8FF02-D5CD-4905-8B5D-40AABE6C4790}" type="datetime1">
              <a:rPr lang="en-US" smtClean="0"/>
              <a:t>1/10/2017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Tree>
    <p:extLst>
      <p:ext uri="{BB962C8B-B14F-4D97-AF65-F5344CB8AC3E}">
        <p14:creationId xmlns:p14="http://schemas.microsoft.com/office/powerpoint/2010/main" val="166912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Graphic gra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fld id="{3A61022B-4BD3-4EEA-9145-4118AEB8DDE4}" type="datetime1">
              <a:rPr lang="en-US" smtClean="0"/>
              <a:t>1/10/2017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5C54D1-FDD9-4227-AB8F-CBC9F09C9B0C}" type="slidenum">
              <a:rPr lang="en-US" smtClean="0"/>
              <a:t>‹#›</a:t>
            </a:fld>
            <a:endParaRPr lang="en-US"/>
          </a:p>
        </p:txBody>
      </p:sp>
      <p:sp>
        <p:nvSpPr>
          <p:cNvPr id="9"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3829569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46662" y="-2"/>
            <a:ext cx="10467041" cy="6834946"/>
          </a:xfrm>
        </p:spPr>
        <p:txBody>
          <a:bodyPr/>
          <a:lstStyle>
            <a:lvl1pPr>
              <a:lnSpc>
                <a:spcPct val="100000"/>
              </a:lnSpc>
              <a:spcBef>
                <a:spcPts val="0"/>
              </a:spcBef>
              <a:spcAft>
                <a:spcPts val="1200"/>
              </a:spcAft>
              <a:defRPr sz="3200"/>
            </a:lvl1pPr>
            <a:lvl2pPr>
              <a:lnSpc>
                <a:spcPct val="100000"/>
              </a:lnSpc>
              <a:spcBef>
                <a:spcPts val="0"/>
              </a:spcBef>
              <a:spcAft>
                <a:spcPts val="1200"/>
              </a:spcAft>
              <a:defRPr sz="2800"/>
            </a:lvl2pPr>
            <a:lvl3pPr>
              <a:lnSpc>
                <a:spcPct val="100000"/>
              </a:lnSpc>
              <a:spcBef>
                <a:spcPts val="0"/>
              </a:spcBef>
              <a:spcAft>
                <a:spcPts val="1200"/>
              </a:spcAft>
              <a:defRPr sz="2400"/>
            </a:lvl3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B87D5810-4C5B-4807-B5D6-CF655CDE44F6}"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3188138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Vertical White_graphic">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B87D5810-4C5B-4807-B5D6-CF655CDE44F6}"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853196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Gray">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46663" y="251790"/>
            <a:ext cx="10493546" cy="6583153"/>
          </a:xfrm>
        </p:spPr>
        <p:txBody>
          <a:bodyPr/>
          <a:lstStyle>
            <a:lvl1pPr>
              <a:lnSpc>
                <a:spcPct val="100000"/>
              </a:lnSpc>
              <a:spcBef>
                <a:spcPts val="0"/>
              </a:spcBef>
              <a:spcAft>
                <a:spcPts val="1200"/>
              </a:spcAft>
              <a:defRPr sz="3200"/>
            </a:lvl1pPr>
            <a:lvl2pPr>
              <a:lnSpc>
                <a:spcPct val="100000"/>
              </a:lnSpc>
              <a:spcBef>
                <a:spcPts val="0"/>
              </a:spcBef>
              <a:spcAft>
                <a:spcPts val="1200"/>
              </a:spcAft>
              <a:defRPr sz="2800"/>
            </a:lvl2pPr>
            <a:lvl3pPr>
              <a:lnSpc>
                <a:spcPct val="100000"/>
              </a:lnSpc>
              <a:spcBef>
                <a:spcPts val="0"/>
              </a:spcBef>
              <a:spcAft>
                <a:spcPts val="1200"/>
              </a:spcAft>
              <a:defRPr sz="2400"/>
            </a:lvl3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C023C7E9-8E44-4B57-A427-9DA3E22B97E1}"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37191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xercis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7CC25104-2CF6-4EC9-9F30-41AED3BB6E25}"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3454222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Exercise_graphic">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7CC25104-2CF6-4EC9-9F30-41AED3BB6E25}"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03018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xercise_2field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838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7E19C3BB-E2D9-4A5E-99FE-F16B97F7DF35}" type="datetime1">
              <a:rPr lang="en-US" smtClean="0"/>
              <a:t>1/10/2017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759112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kehome Mess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06EDCAE9-A8F4-4A7B-BCED-624CFFF51B23}"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515369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kehome Message_2fields">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838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7E19C3BB-E2D9-4A5E-99FE-F16B97F7DF35}" type="datetime1">
              <a:rPr lang="en-US" smtClean="0"/>
              <a:t>1/10/2017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3707323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ferenc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E6A86CCF-437F-47C7-9564-6D550984800C}"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0"/>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1136211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Module Title &amp; Topic">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397565" y="1741073"/>
            <a:ext cx="11396869" cy="1909903"/>
          </a:xfrm>
        </p:spPr>
        <p:txBody>
          <a:bodyPr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4800" b="1" i="0" baseline="0">
                <a:solidFill>
                  <a:schemeClr val="bg1"/>
                </a:solidFill>
                <a:effectLst>
                  <a:outerShdw blurRad="38100" dist="38100" dir="2700000" algn="tl">
                    <a:srgbClr val="000000">
                      <a:alpha val="43137"/>
                    </a:srgbClr>
                  </a:outerShdw>
                </a:effectLst>
                <a:latin typeface="+mn-lt"/>
              </a:defRPr>
            </a:lvl1pPr>
          </a:lstStyle>
          <a:p>
            <a:r>
              <a:rPr lang="en-US" dirty="0"/>
              <a:t>Click here to edit Master title style</a:t>
            </a:r>
          </a:p>
        </p:txBody>
      </p:sp>
      <p:sp>
        <p:nvSpPr>
          <p:cNvPr id="3" name="Subtitle 2"/>
          <p:cNvSpPr>
            <a:spLocks noGrp="1"/>
          </p:cNvSpPr>
          <p:nvPr>
            <p:ph type="subTitle" idx="1" hasCustomPrompt="1"/>
          </p:nvPr>
        </p:nvSpPr>
        <p:spPr>
          <a:xfrm>
            <a:off x="397565" y="3922643"/>
            <a:ext cx="11396869" cy="2054087"/>
          </a:xfrm>
        </p:spPr>
        <p:txBody>
          <a:bodyPr anchor="ctr">
            <a:normAutofit/>
          </a:bodyPr>
          <a:lstStyle>
            <a:lvl1pPr marL="0" indent="0" algn="ctr">
              <a:lnSpc>
                <a:spcPct val="150000"/>
              </a:lnSpc>
              <a:buNone/>
              <a:defRPr sz="4400" b="1" i="0" baseline="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Click here to edit Master Subtitle style</a:t>
            </a:r>
          </a:p>
          <a:p>
            <a:r>
              <a:rPr lang="de-DE" dirty="0"/>
              <a:t>Click here to edit Master Subtitle style</a:t>
            </a:r>
            <a:endParaRPr lang="en-US" dirty="0"/>
          </a:p>
        </p:txBody>
      </p:sp>
      <p:sp>
        <p:nvSpPr>
          <p:cNvPr id="4" name="Date Placeholder 3"/>
          <p:cNvSpPr>
            <a:spLocks noGrp="1"/>
          </p:cNvSpPr>
          <p:nvPr>
            <p:ph type="dt" sz="half" idx="10"/>
          </p:nvPr>
        </p:nvSpPr>
        <p:spPr/>
        <p:txBody>
          <a:bodyPr/>
          <a:lstStyle/>
          <a:p>
            <a:fld id="{2CEEAB68-F788-4DBE-AF00-2C57A5919685}" type="datetime1">
              <a:rPr lang="en-US" smtClean="0"/>
              <a:t>1/10/2017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Tree>
    <p:extLst>
      <p:ext uri="{BB962C8B-B14F-4D97-AF65-F5344CB8AC3E}">
        <p14:creationId xmlns:p14="http://schemas.microsoft.com/office/powerpoint/2010/main" val="27794428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Referenc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B33235ED-4126-4712-BB18-29AFEC51B2A4}"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0"/>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259130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Further Reading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46662" y="-2"/>
            <a:ext cx="10467041" cy="6834946"/>
          </a:xfrm>
        </p:spPr>
        <p:txBody>
          <a:bodyPr/>
          <a:lstStyle>
            <a:lvl1pPr>
              <a:lnSpc>
                <a:spcPct val="100000"/>
              </a:lnSpc>
              <a:spcBef>
                <a:spcPts val="0"/>
              </a:spcBef>
              <a:spcAft>
                <a:spcPts val="1200"/>
              </a:spcAft>
              <a:defRPr sz="3200"/>
            </a:lvl1pPr>
            <a:lvl2pPr>
              <a:lnSpc>
                <a:spcPct val="100000"/>
              </a:lnSpc>
              <a:spcBef>
                <a:spcPts val="0"/>
              </a:spcBef>
              <a:spcAft>
                <a:spcPts val="1200"/>
              </a:spcAft>
              <a:defRPr sz="2800"/>
            </a:lvl2pPr>
            <a:lvl3pPr>
              <a:lnSpc>
                <a:spcPct val="100000"/>
              </a:lnSpc>
              <a:spcBef>
                <a:spcPts val="0"/>
              </a:spcBef>
              <a:spcAft>
                <a:spcPts val="1200"/>
              </a:spcAft>
              <a:defRPr sz="2400"/>
            </a:lvl3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00B8773B-78D5-48E1-868F-5D71705455F2}"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77780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DC848CCD-A32C-4641-886E-6B6831FDF475}" type="datetime1">
              <a:rPr lang="en-US" smtClean="0"/>
              <a:t>1/10/2017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9" name="Title 1"/>
          <p:cNvSpPr>
            <a:spLocks noGrp="1"/>
          </p:cNvSpPr>
          <p:nvPr>
            <p:ph type="ctrTitle" hasCustomPrompt="1"/>
          </p:nvPr>
        </p:nvSpPr>
        <p:spPr>
          <a:xfrm>
            <a:off x="397565" y="1263997"/>
            <a:ext cx="11396869" cy="2526125"/>
          </a:xfrm>
        </p:spPr>
        <p:txBody>
          <a:bodyPr anchor="ctr">
            <a:normAutofit/>
          </a:bodyPr>
          <a:lstStyle>
            <a:lvl1pPr marL="0" marR="0" indent="0" algn="ctr" defTabSz="914400" rtl="0" eaLnBrk="1" fontAlgn="auto" latinLnBrk="0" hangingPunct="1">
              <a:lnSpc>
                <a:spcPct val="90000"/>
              </a:lnSpc>
              <a:spcBef>
                <a:spcPct val="0"/>
              </a:spcBef>
              <a:spcAft>
                <a:spcPts val="0"/>
              </a:spcAft>
              <a:buClrTx/>
              <a:buSzTx/>
              <a:buFontTx/>
              <a:buNone/>
              <a:tabLst/>
              <a:defRPr sz="5400" b="1" i="0" baseline="0">
                <a:solidFill>
                  <a:srgbClr val="002A6C"/>
                </a:solidFill>
                <a:effectLst>
                  <a:outerShdw blurRad="38100" dist="38100" dir="2700000" algn="tl">
                    <a:srgbClr val="000000">
                      <a:alpha val="43137"/>
                    </a:srgbClr>
                  </a:outerShdw>
                </a:effectLst>
                <a:latin typeface="+mn-lt"/>
              </a:defRPr>
            </a:lvl1pPr>
          </a:lstStyle>
          <a:p>
            <a:r>
              <a:rPr lang="en-US" dirty="0"/>
              <a:t>Click here to edit Master title style</a:t>
            </a:r>
          </a:p>
        </p:txBody>
      </p:sp>
      <p:sp>
        <p:nvSpPr>
          <p:cNvPr id="10" name="Subtitle 2"/>
          <p:cNvSpPr>
            <a:spLocks noGrp="1"/>
          </p:cNvSpPr>
          <p:nvPr>
            <p:ph type="subTitle" idx="1" hasCustomPrompt="1"/>
          </p:nvPr>
        </p:nvSpPr>
        <p:spPr>
          <a:xfrm>
            <a:off x="397565" y="4055170"/>
            <a:ext cx="11396869" cy="1444484"/>
          </a:xfrm>
        </p:spPr>
        <p:txBody>
          <a:bodyPr anchor="ctr">
            <a:normAutofit/>
          </a:bodyPr>
          <a:lstStyle>
            <a:lvl1pPr marL="0" indent="0" algn="ctr">
              <a:buNone/>
              <a:defRPr sz="4400" b="1" i="0" baseline="0">
                <a:solidFill>
                  <a:srgbClr val="002A6C"/>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Click here to edit Master Subtitle style</a:t>
            </a:r>
            <a:endParaRPr lang="en-US" dirty="0"/>
          </a:p>
        </p:txBody>
      </p:sp>
    </p:spTree>
    <p:extLst>
      <p:ext uri="{BB962C8B-B14F-4D97-AF65-F5344CB8AC3E}">
        <p14:creationId xmlns:p14="http://schemas.microsoft.com/office/powerpoint/2010/main" val="4220400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C84032-2427-B749-AEE9-A70223192715}" type="datetimeFigureOut">
              <a:rPr lang="en-US" smtClean="0"/>
              <a:t>1/10/2017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B17112-0BBC-CD41-90CF-8B6E80C642C3}" type="slidenum">
              <a:rPr lang="en-US" smtClean="0"/>
              <a:t>‹#›</a:t>
            </a:fld>
            <a:endParaRPr lang="en-US"/>
          </a:p>
        </p:txBody>
      </p:sp>
      <p:sp>
        <p:nvSpPr>
          <p:cNvPr id="9" name="Title 1"/>
          <p:cNvSpPr>
            <a:spLocks noGrp="1"/>
          </p:cNvSpPr>
          <p:nvPr>
            <p:ph type="title"/>
          </p:nvPr>
        </p:nvSpPr>
        <p:spPr>
          <a:xfrm>
            <a:off x="609601" y="85900"/>
            <a:ext cx="8977329" cy="994179"/>
          </a:xfrm>
        </p:spPr>
        <p:txBody>
          <a:bodyPr>
            <a:normAutofit/>
          </a:bodyPr>
          <a:lstStyle>
            <a:lvl1pPr algn="l">
              <a:defRPr sz="3600">
                <a:ln w="3175">
                  <a:solidFill>
                    <a:srgbClr val="285F30"/>
                  </a:solidFill>
                </a:ln>
                <a:solidFill>
                  <a:srgbClr val="32733C"/>
                </a:solidFill>
              </a:defRPr>
            </a:lvl1pPr>
          </a:lstStyle>
          <a:p>
            <a:r>
              <a:rPr lang="fr-CH"/>
              <a:t>Click to edit Master title style</a:t>
            </a:r>
            <a:endParaRPr lang="en-US" dirty="0"/>
          </a:p>
        </p:txBody>
      </p:sp>
      <p:sp>
        <p:nvSpPr>
          <p:cNvPr id="10" name="Content Placeholder 2"/>
          <p:cNvSpPr>
            <a:spLocks noGrp="1"/>
          </p:cNvSpPr>
          <p:nvPr>
            <p:ph idx="1"/>
          </p:nvPr>
        </p:nvSpPr>
        <p:spPr>
          <a:xfrm>
            <a:off x="609600" y="1600201"/>
            <a:ext cx="10972800" cy="4525963"/>
          </a:xfrm>
        </p:spPr>
        <p:txBody>
          <a:bodyPr>
            <a:normAutofit/>
          </a:bodyPr>
          <a:lstStyle>
            <a:lvl1pPr marL="342900" indent="-342900">
              <a:lnSpc>
                <a:spcPct val="110000"/>
              </a:lnSpc>
              <a:spcBef>
                <a:spcPts val="300"/>
              </a:spcBef>
              <a:spcAft>
                <a:spcPts val="300"/>
              </a:spcAft>
              <a:buSzPct val="79000"/>
              <a:buFont typeface="Wingdings" charset="2"/>
              <a:buChar char="§"/>
              <a:defRPr sz="2600">
                <a:solidFill>
                  <a:schemeClr val="tx1">
                    <a:lumMod val="85000"/>
                    <a:lumOff val="15000"/>
                  </a:schemeClr>
                </a:solidFill>
              </a:defRPr>
            </a:lvl1pPr>
            <a:lvl2pPr marL="742950" indent="-285750">
              <a:lnSpc>
                <a:spcPct val="110000"/>
              </a:lnSpc>
              <a:spcBef>
                <a:spcPts val="300"/>
              </a:spcBef>
              <a:spcAft>
                <a:spcPts val="300"/>
              </a:spcAft>
              <a:buSzPct val="79000"/>
              <a:buFont typeface="Wingdings" charset="2"/>
              <a:buChar char="§"/>
              <a:defRPr sz="2400">
                <a:solidFill>
                  <a:schemeClr val="tx1">
                    <a:lumMod val="85000"/>
                    <a:lumOff val="15000"/>
                  </a:schemeClr>
                </a:solidFill>
              </a:defRPr>
            </a:lvl2pPr>
            <a:lvl3pPr marL="11430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3pPr>
            <a:lvl4pPr marL="16002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4pPr>
            <a:lvl5pPr marL="20574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5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dirty="0"/>
          </a:p>
        </p:txBody>
      </p:sp>
    </p:spTree>
    <p:extLst>
      <p:ext uri="{BB962C8B-B14F-4D97-AF65-F5344CB8AC3E}">
        <p14:creationId xmlns:p14="http://schemas.microsoft.com/office/powerpoint/2010/main" val="38734147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C84032-2427-B749-AEE9-A70223192715}" type="datetimeFigureOut">
              <a:rPr lang="en-US" smtClean="0"/>
              <a:t>1/10/2017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B17112-0BBC-CD41-90CF-8B6E80C642C3}" type="slidenum">
              <a:rPr lang="en-US" smtClean="0"/>
              <a:t>‹#›</a:t>
            </a:fld>
            <a:endParaRPr lang="en-US"/>
          </a:p>
        </p:txBody>
      </p:sp>
      <p:sp>
        <p:nvSpPr>
          <p:cNvPr id="9" name="Title 1"/>
          <p:cNvSpPr>
            <a:spLocks noGrp="1"/>
          </p:cNvSpPr>
          <p:nvPr>
            <p:ph type="title"/>
          </p:nvPr>
        </p:nvSpPr>
        <p:spPr>
          <a:xfrm>
            <a:off x="609601" y="85900"/>
            <a:ext cx="8977329" cy="994179"/>
          </a:xfrm>
        </p:spPr>
        <p:txBody>
          <a:bodyPr>
            <a:normAutofit/>
          </a:bodyPr>
          <a:lstStyle>
            <a:lvl1pPr algn="l">
              <a:defRPr sz="3600">
                <a:ln w="3175">
                  <a:solidFill>
                    <a:srgbClr val="285F30"/>
                  </a:solidFill>
                </a:ln>
                <a:solidFill>
                  <a:srgbClr val="32733C"/>
                </a:solidFill>
              </a:defRPr>
            </a:lvl1pPr>
          </a:lstStyle>
          <a:p>
            <a:r>
              <a:rPr lang="fr-CH"/>
              <a:t>Click to edit Master title style</a:t>
            </a:r>
            <a:endParaRPr lang="en-US" dirty="0"/>
          </a:p>
        </p:txBody>
      </p:sp>
      <p:sp>
        <p:nvSpPr>
          <p:cNvPr id="10" name="Content Placeholder 2"/>
          <p:cNvSpPr>
            <a:spLocks noGrp="1"/>
          </p:cNvSpPr>
          <p:nvPr>
            <p:ph idx="1"/>
          </p:nvPr>
        </p:nvSpPr>
        <p:spPr>
          <a:xfrm>
            <a:off x="609600" y="1600201"/>
            <a:ext cx="10972800" cy="4525963"/>
          </a:xfrm>
        </p:spPr>
        <p:txBody>
          <a:bodyPr>
            <a:normAutofit/>
          </a:bodyPr>
          <a:lstStyle>
            <a:lvl1pPr marL="342900" indent="-342900">
              <a:lnSpc>
                <a:spcPct val="110000"/>
              </a:lnSpc>
              <a:spcBef>
                <a:spcPts val="300"/>
              </a:spcBef>
              <a:spcAft>
                <a:spcPts val="300"/>
              </a:spcAft>
              <a:buSzPct val="79000"/>
              <a:buFont typeface="Wingdings" charset="2"/>
              <a:buChar char="§"/>
              <a:defRPr sz="2600">
                <a:solidFill>
                  <a:schemeClr val="tx1">
                    <a:lumMod val="85000"/>
                    <a:lumOff val="15000"/>
                  </a:schemeClr>
                </a:solidFill>
              </a:defRPr>
            </a:lvl1pPr>
            <a:lvl2pPr marL="742950" indent="-285750">
              <a:lnSpc>
                <a:spcPct val="110000"/>
              </a:lnSpc>
              <a:spcBef>
                <a:spcPts val="300"/>
              </a:spcBef>
              <a:spcAft>
                <a:spcPts val="300"/>
              </a:spcAft>
              <a:buSzPct val="79000"/>
              <a:buFont typeface="Wingdings" charset="2"/>
              <a:buChar char="§"/>
              <a:defRPr sz="2400">
                <a:solidFill>
                  <a:schemeClr val="tx1">
                    <a:lumMod val="85000"/>
                    <a:lumOff val="15000"/>
                  </a:schemeClr>
                </a:solidFill>
              </a:defRPr>
            </a:lvl2pPr>
            <a:lvl3pPr marL="11430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3pPr>
            <a:lvl4pPr marL="16002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4pPr>
            <a:lvl5pPr marL="20574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5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dirty="0"/>
          </a:p>
        </p:txBody>
      </p:sp>
    </p:spTree>
    <p:extLst>
      <p:ext uri="{BB962C8B-B14F-4D97-AF65-F5344CB8AC3E}">
        <p14:creationId xmlns:p14="http://schemas.microsoft.com/office/powerpoint/2010/main" val="13718005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C84032-2427-B749-AEE9-A70223192715}" type="datetimeFigureOut">
              <a:rPr lang="en-US" smtClean="0"/>
              <a:t>1/10/2017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B17112-0BBC-CD41-90CF-8B6E80C642C3}" type="slidenum">
              <a:rPr lang="en-US" smtClean="0"/>
              <a:t>‹#›</a:t>
            </a:fld>
            <a:endParaRPr lang="en-US"/>
          </a:p>
        </p:txBody>
      </p:sp>
      <p:sp>
        <p:nvSpPr>
          <p:cNvPr id="9" name="Title 1"/>
          <p:cNvSpPr>
            <a:spLocks noGrp="1"/>
          </p:cNvSpPr>
          <p:nvPr>
            <p:ph type="title"/>
          </p:nvPr>
        </p:nvSpPr>
        <p:spPr>
          <a:xfrm>
            <a:off x="609601" y="85900"/>
            <a:ext cx="8977329" cy="994179"/>
          </a:xfrm>
        </p:spPr>
        <p:txBody>
          <a:bodyPr>
            <a:normAutofit/>
          </a:bodyPr>
          <a:lstStyle>
            <a:lvl1pPr algn="l">
              <a:defRPr sz="3600" b="1">
                <a:ln w="6350">
                  <a:solidFill>
                    <a:schemeClr val="bg1"/>
                  </a:solidFill>
                </a:ln>
                <a:solidFill>
                  <a:schemeClr val="bg1"/>
                </a:solidFill>
                <a:effectLst>
                  <a:outerShdw blurRad="12700" dist="38100" dir="2700000" algn="tl" rotWithShape="0">
                    <a:srgbClr val="000000">
                      <a:alpha val="50000"/>
                    </a:srgbClr>
                  </a:outerShdw>
                </a:effectLst>
              </a:defRPr>
            </a:lvl1pPr>
          </a:lstStyle>
          <a:p>
            <a:r>
              <a:rPr lang="fr-CH"/>
              <a:t>Click to edit Master title style</a:t>
            </a:r>
            <a:endParaRPr lang="en-US" dirty="0"/>
          </a:p>
        </p:txBody>
      </p:sp>
      <p:sp>
        <p:nvSpPr>
          <p:cNvPr id="10" name="Content Placeholder 2"/>
          <p:cNvSpPr>
            <a:spLocks noGrp="1"/>
          </p:cNvSpPr>
          <p:nvPr>
            <p:ph idx="1"/>
          </p:nvPr>
        </p:nvSpPr>
        <p:spPr>
          <a:xfrm>
            <a:off x="609600" y="1600201"/>
            <a:ext cx="10972800" cy="4525963"/>
          </a:xfrm>
        </p:spPr>
        <p:txBody>
          <a:bodyPr>
            <a:normAutofit/>
          </a:bodyPr>
          <a:lstStyle>
            <a:lvl1pPr marL="342900" indent="-342900">
              <a:lnSpc>
                <a:spcPct val="110000"/>
              </a:lnSpc>
              <a:spcBef>
                <a:spcPts val="300"/>
              </a:spcBef>
              <a:spcAft>
                <a:spcPts val="300"/>
              </a:spcAft>
              <a:buSzPct val="79000"/>
              <a:buFont typeface="Wingdings" charset="2"/>
              <a:buChar char="§"/>
              <a:defRPr sz="2600">
                <a:solidFill>
                  <a:schemeClr val="tx1">
                    <a:lumMod val="85000"/>
                    <a:lumOff val="15000"/>
                  </a:schemeClr>
                </a:solidFill>
              </a:defRPr>
            </a:lvl1pPr>
            <a:lvl2pPr marL="742950" indent="-285750">
              <a:lnSpc>
                <a:spcPct val="110000"/>
              </a:lnSpc>
              <a:spcBef>
                <a:spcPts val="300"/>
              </a:spcBef>
              <a:spcAft>
                <a:spcPts val="300"/>
              </a:spcAft>
              <a:buSzPct val="79000"/>
              <a:buFont typeface="Wingdings" charset="2"/>
              <a:buChar char="§"/>
              <a:defRPr sz="2400">
                <a:solidFill>
                  <a:schemeClr val="tx1">
                    <a:lumMod val="85000"/>
                    <a:lumOff val="15000"/>
                  </a:schemeClr>
                </a:solidFill>
              </a:defRPr>
            </a:lvl2pPr>
            <a:lvl3pPr marL="11430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3pPr>
            <a:lvl4pPr marL="16002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4pPr>
            <a:lvl5pPr marL="20574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5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dirty="0"/>
          </a:p>
        </p:txBody>
      </p:sp>
    </p:spTree>
    <p:extLst>
      <p:ext uri="{BB962C8B-B14F-4D97-AF65-F5344CB8AC3E}">
        <p14:creationId xmlns:p14="http://schemas.microsoft.com/office/powerpoint/2010/main" val="2207097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C84032-2427-B749-AEE9-A70223192715}" type="datetimeFigureOut">
              <a:rPr lang="en-US" smtClean="0"/>
              <a:t>1/10/2017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B17112-0BBC-CD41-90CF-8B6E80C642C3}" type="slidenum">
              <a:rPr lang="en-US" smtClean="0"/>
              <a:t>‹#›</a:t>
            </a:fld>
            <a:endParaRPr lang="en-US"/>
          </a:p>
        </p:txBody>
      </p:sp>
      <p:sp>
        <p:nvSpPr>
          <p:cNvPr id="9" name="Title 1"/>
          <p:cNvSpPr>
            <a:spLocks noGrp="1"/>
          </p:cNvSpPr>
          <p:nvPr>
            <p:ph type="title"/>
          </p:nvPr>
        </p:nvSpPr>
        <p:spPr>
          <a:xfrm>
            <a:off x="609601" y="85900"/>
            <a:ext cx="8977329" cy="994179"/>
          </a:xfrm>
        </p:spPr>
        <p:txBody>
          <a:bodyPr>
            <a:normAutofit/>
          </a:bodyPr>
          <a:lstStyle>
            <a:lvl1pPr algn="l">
              <a:defRPr sz="3600">
                <a:ln w="3175">
                  <a:solidFill>
                    <a:srgbClr val="285F30"/>
                  </a:solidFill>
                </a:ln>
                <a:solidFill>
                  <a:srgbClr val="32733C"/>
                </a:solidFill>
              </a:defRPr>
            </a:lvl1pPr>
          </a:lstStyle>
          <a:p>
            <a:r>
              <a:rPr lang="fr-CH"/>
              <a:t>Click to edit Master title style</a:t>
            </a:r>
            <a:endParaRPr lang="en-US" dirty="0"/>
          </a:p>
        </p:txBody>
      </p:sp>
    </p:spTree>
    <p:extLst>
      <p:ext uri="{BB962C8B-B14F-4D97-AF65-F5344CB8AC3E}">
        <p14:creationId xmlns:p14="http://schemas.microsoft.com/office/powerpoint/2010/main" val="27680217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C84032-2427-B749-AEE9-A70223192715}" type="datetimeFigureOut">
              <a:rPr lang="en-US" smtClean="0"/>
              <a:t>1/10/2017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B17112-0BBC-CD41-90CF-8B6E80C642C3}" type="slidenum">
              <a:rPr lang="en-US" smtClean="0"/>
              <a:t>‹#›</a:t>
            </a:fld>
            <a:endParaRPr lang="en-US"/>
          </a:p>
        </p:txBody>
      </p:sp>
      <p:sp>
        <p:nvSpPr>
          <p:cNvPr id="9" name="Title 1"/>
          <p:cNvSpPr>
            <a:spLocks noGrp="1"/>
          </p:cNvSpPr>
          <p:nvPr>
            <p:ph type="title"/>
          </p:nvPr>
        </p:nvSpPr>
        <p:spPr>
          <a:xfrm>
            <a:off x="609601" y="85900"/>
            <a:ext cx="8977329" cy="994179"/>
          </a:xfrm>
        </p:spPr>
        <p:txBody>
          <a:bodyPr>
            <a:normAutofit/>
          </a:bodyPr>
          <a:lstStyle>
            <a:lvl1pPr algn="l">
              <a:defRPr sz="3600">
                <a:ln w="3175">
                  <a:solidFill>
                    <a:srgbClr val="285F30"/>
                  </a:solidFill>
                </a:ln>
                <a:solidFill>
                  <a:srgbClr val="32733C"/>
                </a:solidFill>
              </a:defRPr>
            </a:lvl1pPr>
          </a:lstStyle>
          <a:p>
            <a:r>
              <a:rPr lang="fr-CH"/>
              <a:t>Click to edit Master title style</a:t>
            </a:r>
            <a:endParaRPr lang="en-US" dirty="0"/>
          </a:p>
        </p:txBody>
      </p:sp>
    </p:spTree>
    <p:extLst>
      <p:ext uri="{BB962C8B-B14F-4D97-AF65-F5344CB8AC3E}">
        <p14:creationId xmlns:p14="http://schemas.microsoft.com/office/powerpoint/2010/main" val="3854901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C84032-2427-B749-AEE9-A70223192715}" type="datetimeFigureOut">
              <a:rPr lang="en-US" smtClean="0"/>
              <a:t>1/10/2017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B17112-0BBC-CD41-90CF-8B6E80C642C3}" type="slidenum">
              <a:rPr lang="en-US" smtClean="0"/>
              <a:t>‹#›</a:t>
            </a:fld>
            <a:endParaRPr lang="en-US"/>
          </a:p>
        </p:txBody>
      </p:sp>
      <p:sp>
        <p:nvSpPr>
          <p:cNvPr id="9" name="Title 1"/>
          <p:cNvSpPr>
            <a:spLocks noGrp="1"/>
          </p:cNvSpPr>
          <p:nvPr>
            <p:ph type="title"/>
          </p:nvPr>
        </p:nvSpPr>
        <p:spPr>
          <a:xfrm>
            <a:off x="609601" y="85900"/>
            <a:ext cx="8977329" cy="994179"/>
          </a:xfrm>
        </p:spPr>
        <p:txBody>
          <a:bodyPr>
            <a:normAutofit/>
          </a:bodyPr>
          <a:lstStyle>
            <a:lvl1pPr algn="l">
              <a:defRPr sz="3600" b="1">
                <a:ln w="6350">
                  <a:solidFill>
                    <a:schemeClr val="bg1"/>
                  </a:solidFill>
                </a:ln>
                <a:solidFill>
                  <a:schemeClr val="bg1"/>
                </a:solidFill>
                <a:effectLst>
                  <a:outerShdw blurRad="12700" dist="38100" dir="2700000" algn="tl" rotWithShape="0">
                    <a:srgbClr val="000000">
                      <a:alpha val="50000"/>
                    </a:srgbClr>
                  </a:outerShdw>
                </a:effectLst>
              </a:defRPr>
            </a:lvl1pPr>
          </a:lstStyle>
          <a:p>
            <a:r>
              <a:rPr lang="fr-CH"/>
              <a:t>Click to edit Master title style</a:t>
            </a:r>
            <a:endParaRPr lang="en-US" dirty="0"/>
          </a:p>
        </p:txBody>
      </p:sp>
      <p:sp>
        <p:nvSpPr>
          <p:cNvPr id="10" name="Content Placeholder 2"/>
          <p:cNvSpPr>
            <a:spLocks noGrp="1"/>
          </p:cNvSpPr>
          <p:nvPr>
            <p:ph idx="1"/>
          </p:nvPr>
        </p:nvSpPr>
        <p:spPr>
          <a:xfrm>
            <a:off x="609600" y="1600201"/>
            <a:ext cx="10972800" cy="4525963"/>
          </a:xfrm>
        </p:spPr>
        <p:txBody>
          <a:bodyPr>
            <a:normAutofit/>
          </a:bodyPr>
          <a:lstStyle>
            <a:lvl1pPr marL="342900" indent="-342900">
              <a:lnSpc>
                <a:spcPct val="110000"/>
              </a:lnSpc>
              <a:spcBef>
                <a:spcPts val="300"/>
              </a:spcBef>
              <a:spcAft>
                <a:spcPts val="300"/>
              </a:spcAft>
              <a:buSzPct val="79000"/>
              <a:buFont typeface="Wingdings" charset="2"/>
              <a:buChar char="§"/>
              <a:defRPr sz="2600">
                <a:solidFill>
                  <a:schemeClr val="tx1">
                    <a:lumMod val="85000"/>
                    <a:lumOff val="15000"/>
                  </a:schemeClr>
                </a:solidFill>
              </a:defRPr>
            </a:lvl1pPr>
            <a:lvl2pPr marL="742950" indent="-285750">
              <a:lnSpc>
                <a:spcPct val="110000"/>
              </a:lnSpc>
              <a:spcBef>
                <a:spcPts val="300"/>
              </a:spcBef>
              <a:spcAft>
                <a:spcPts val="300"/>
              </a:spcAft>
              <a:buSzPct val="79000"/>
              <a:buFont typeface="Wingdings" charset="2"/>
              <a:buChar char="§"/>
              <a:defRPr sz="2400">
                <a:solidFill>
                  <a:schemeClr val="tx1">
                    <a:lumMod val="85000"/>
                    <a:lumOff val="15000"/>
                  </a:schemeClr>
                </a:solidFill>
              </a:defRPr>
            </a:lvl2pPr>
            <a:lvl3pPr marL="11430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3pPr>
            <a:lvl4pPr marL="16002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4pPr>
            <a:lvl5pPr marL="20574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5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dirty="0"/>
          </a:p>
        </p:txBody>
      </p:sp>
    </p:spTree>
    <p:extLst>
      <p:ext uri="{BB962C8B-B14F-4D97-AF65-F5344CB8AC3E}">
        <p14:creationId xmlns:p14="http://schemas.microsoft.com/office/powerpoint/2010/main" val="2145272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C84032-2427-B749-AEE9-A70223192715}" type="datetimeFigureOut">
              <a:rPr lang="en-US" smtClean="0"/>
              <a:t>1/10/2017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B17112-0BBC-CD41-90CF-8B6E80C642C3}" type="slidenum">
              <a:rPr lang="en-US" smtClean="0"/>
              <a:t>‹#›</a:t>
            </a:fld>
            <a:endParaRPr lang="en-US"/>
          </a:p>
        </p:txBody>
      </p:sp>
    </p:spTree>
    <p:extLst>
      <p:ext uri="{BB962C8B-B14F-4D97-AF65-F5344CB8AC3E}">
        <p14:creationId xmlns:p14="http://schemas.microsoft.com/office/powerpoint/2010/main" val="362277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odule Out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446663" y="251790"/>
            <a:ext cx="10493546" cy="6583153"/>
          </a:xfrm>
        </p:spPr>
        <p:txBody>
          <a:bodyPr/>
          <a:lstStyle>
            <a:lvl1pPr>
              <a:lnSpc>
                <a:spcPct val="100000"/>
              </a:lnSpc>
              <a:spcBef>
                <a:spcPts val="0"/>
              </a:spcBef>
              <a:spcAft>
                <a:spcPts val="1200"/>
              </a:spcAft>
              <a:defRPr sz="3200"/>
            </a:lvl1pPr>
            <a:lvl2pPr>
              <a:lnSpc>
                <a:spcPct val="100000"/>
              </a:lnSpc>
              <a:spcBef>
                <a:spcPts val="0"/>
              </a:spcBef>
              <a:spcAft>
                <a:spcPts val="1200"/>
              </a:spcAft>
              <a:defRPr sz="2800"/>
            </a:lvl2pPr>
            <a:lvl3pPr>
              <a:lnSpc>
                <a:spcPct val="100000"/>
              </a:lnSpc>
              <a:spcBef>
                <a:spcPts val="0"/>
              </a:spcBef>
              <a:spcAft>
                <a:spcPts val="1200"/>
              </a:spcAft>
              <a:defRPr sz="2400"/>
            </a:lvl3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930D6B46-770D-4459-B003-16939942E208}"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rot="16200000">
            <a:off x="-2770608" y="2898682"/>
            <a:ext cx="6660000" cy="1080000"/>
          </a:xfrm>
        </p:spPr>
        <p:txBody>
          <a:bodyPr>
            <a:normAutofit/>
          </a:bodyPr>
          <a:lstStyle>
            <a:lvl1pPr>
              <a:defRPr sz="3600"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8744617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C84032-2427-B749-AEE9-A70223192715}" type="datetimeFigureOut">
              <a:rPr lang="en-US" smtClean="0"/>
              <a:t>1/10/2017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B17112-0BBC-CD41-90CF-8B6E80C642C3}" type="slidenum">
              <a:rPr lang="en-US" smtClean="0"/>
              <a:t>‹#›</a:t>
            </a:fld>
            <a:endParaRPr lang="en-US"/>
          </a:p>
        </p:txBody>
      </p:sp>
      <p:sp>
        <p:nvSpPr>
          <p:cNvPr id="9" name="Title 1"/>
          <p:cNvSpPr>
            <a:spLocks noGrp="1"/>
          </p:cNvSpPr>
          <p:nvPr>
            <p:ph type="title"/>
          </p:nvPr>
        </p:nvSpPr>
        <p:spPr>
          <a:xfrm>
            <a:off x="609601" y="85900"/>
            <a:ext cx="8977329" cy="994179"/>
          </a:xfrm>
        </p:spPr>
        <p:txBody>
          <a:bodyPr>
            <a:normAutofit/>
          </a:bodyPr>
          <a:lstStyle>
            <a:lvl1pPr algn="l">
              <a:defRPr sz="3600">
                <a:ln w="3175">
                  <a:solidFill>
                    <a:srgbClr val="285F30"/>
                  </a:solidFill>
                </a:ln>
                <a:solidFill>
                  <a:srgbClr val="32733C"/>
                </a:solidFill>
              </a:defRPr>
            </a:lvl1pPr>
          </a:lstStyle>
          <a:p>
            <a:r>
              <a:rPr lang="fr-CH"/>
              <a:t>Click to edit Master title style</a:t>
            </a:r>
            <a:endParaRPr lang="en-US" dirty="0"/>
          </a:p>
        </p:txBody>
      </p:sp>
      <p:sp>
        <p:nvSpPr>
          <p:cNvPr id="10" name="Content Placeholder 2"/>
          <p:cNvSpPr>
            <a:spLocks noGrp="1"/>
          </p:cNvSpPr>
          <p:nvPr>
            <p:ph idx="1"/>
          </p:nvPr>
        </p:nvSpPr>
        <p:spPr>
          <a:xfrm>
            <a:off x="609600" y="1600201"/>
            <a:ext cx="10972800" cy="4525963"/>
          </a:xfrm>
        </p:spPr>
        <p:txBody>
          <a:bodyPr>
            <a:normAutofit/>
          </a:bodyPr>
          <a:lstStyle>
            <a:lvl1pPr marL="342900" indent="-342900">
              <a:lnSpc>
                <a:spcPct val="110000"/>
              </a:lnSpc>
              <a:spcBef>
                <a:spcPts val="300"/>
              </a:spcBef>
              <a:spcAft>
                <a:spcPts val="300"/>
              </a:spcAft>
              <a:buSzPct val="79000"/>
              <a:buFont typeface="Wingdings" charset="2"/>
              <a:buChar char="§"/>
              <a:defRPr sz="2600">
                <a:solidFill>
                  <a:schemeClr val="tx1">
                    <a:lumMod val="85000"/>
                    <a:lumOff val="15000"/>
                  </a:schemeClr>
                </a:solidFill>
              </a:defRPr>
            </a:lvl1pPr>
            <a:lvl2pPr marL="742950" indent="-285750">
              <a:lnSpc>
                <a:spcPct val="110000"/>
              </a:lnSpc>
              <a:spcBef>
                <a:spcPts val="300"/>
              </a:spcBef>
              <a:spcAft>
                <a:spcPts val="300"/>
              </a:spcAft>
              <a:buSzPct val="79000"/>
              <a:buFont typeface="Wingdings" charset="2"/>
              <a:buChar char="§"/>
              <a:defRPr sz="2400">
                <a:solidFill>
                  <a:schemeClr val="tx1">
                    <a:lumMod val="85000"/>
                    <a:lumOff val="15000"/>
                  </a:schemeClr>
                </a:solidFill>
              </a:defRPr>
            </a:lvl2pPr>
            <a:lvl3pPr marL="11430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3pPr>
            <a:lvl4pPr marL="16002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4pPr>
            <a:lvl5pPr marL="20574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5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dirty="0"/>
          </a:p>
        </p:txBody>
      </p:sp>
    </p:spTree>
    <p:extLst>
      <p:ext uri="{BB962C8B-B14F-4D97-AF65-F5344CB8AC3E}">
        <p14:creationId xmlns:p14="http://schemas.microsoft.com/office/powerpoint/2010/main" val="22843250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C84032-2427-B749-AEE9-A70223192715}" type="datetimeFigureOut">
              <a:rPr lang="en-US" smtClean="0"/>
              <a:t>1/10/2017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B17112-0BBC-CD41-90CF-8B6E80C642C3}" type="slidenum">
              <a:rPr lang="en-US" smtClean="0"/>
              <a:t>‹#›</a:t>
            </a:fld>
            <a:endParaRPr lang="en-US"/>
          </a:p>
        </p:txBody>
      </p:sp>
      <p:sp>
        <p:nvSpPr>
          <p:cNvPr id="9" name="Title 1"/>
          <p:cNvSpPr>
            <a:spLocks noGrp="1"/>
          </p:cNvSpPr>
          <p:nvPr>
            <p:ph type="title"/>
          </p:nvPr>
        </p:nvSpPr>
        <p:spPr>
          <a:xfrm rot="16200000">
            <a:off x="-2245307" y="2766215"/>
            <a:ext cx="6220941" cy="1325572"/>
          </a:xfrm>
        </p:spPr>
        <p:txBody>
          <a:bodyPr>
            <a:normAutofit/>
          </a:bodyPr>
          <a:lstStyle>
            <a:lvl1pPr algn="l">
              <a:defRPr sz="3600">
                <a:ln w="3175">
                  <a:solidFill>
                    <a:srgbClr val="285F30"/>
                  </a:solidFill>
                </a:ln>
                <a:solidFill>
                  <a:srgbClr val="32733C"/>
                </a:solidFill>
              </a:defRPr>
            </a:lvl1pPr>
          </a:lstStyle>
          <a:p>
            <a:r>
              <a:rPr lang="fr-CH"/>
              <a:t>Click to edit Master title style</a:t>
            </a:r>
            <a:endParaRPr lang="en-US" dirty="0"/>
          </a:p>
        </p:txBody>
      </p:sp>
      <p:sp>
        <p:nvSpPr>
          <p:cNvPr id="10" name="Content Placeholder 2"/>
          <p:cNvSpPr>
            <a:spLocks noGrp="1"/>
          </p:cNvSpPr>
          <p:nvPr>
            <p:ph idx="1"/>
          </p:nvPr>
        </p:nvSpPr>
        <p:spPr>
          <a:xfrm>
            <a:off x="2392037" y="1600201"/>
            <a:ext cx="9190363" cy="4525963"/>
          </a:xfrm>
        </p:spPr>
        <p:txBody>
          <a:bodyPr>
            <a:normAutofit/>
          </a:bodyPr>
          <a:lstStyle>
            <a:lvl1pPr marL="342900" indent="-342900">
              <a:lnSpc>
                <a:spcPct val="110000"/>
              </a:lnSpc>
              <a:spcBef>
                <a:spcPts val="300"/>
              </a:spcBef>
              <a:spcAft>
                <a:spcPts val="300"/>
              </a:spcAft>
              <a:buSzPct val="79000"/>
              <a:buFont typeface="Wingdings" charset="2"/>
              <a:buChar char="§"/>
              <a:defRPr sz="2600">
                <a:solidFill>
                  <a:schemeClr val="tx1">
                    <a:lumMod val="85000"/>
                    <a:lumOff val="15000"/>
                  </a:schemeClr>
                </a:solidFill>
              </a:defRPr>
            </a:lvl1pPr>
            <a:lvl2pPr marL="742950" indent="-285750">
              <a:lnSpc>
                <a:spcPct val="110000"/>
              </a:lnSpc>
              <a:spcBef>
                <a:spcPts val="300"/>
              </a:spcBef>
              <a:spcAft>
                <a:spcPts val="300"/>
              </a:spcAft>
              <a:buSzPct val="79000"/>
              <a:buFont typeface="Wingdings" charset="2"/>
              <a:buChar char="§"/>
              <a:defRPr sz="2400">
                <a:solidFill>
                  <a:schemeClr val="tx1">
                    <a:lumMod val="85000"/>
                    <a:lumOff val="15000"/>
                  </a:schemeClr>
                </a:solidFill>
              </a:defRPr>
            </a:lvl2pPr>
            <a:lvl3pPr marL="11430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3pPr>
            <a:lvl4pPr marL="16002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4pPr>
            <a:lvl5pPr marL="20574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5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dirty="0"/>
          </a:p>
        </p:txBody>
      </p:sp>
    </p:spTree>
    <p:extLst>
      <p:ext uri="{BB962C8B-B14F-4D97-AF65-F5344CB8AC3E}">
        <p14:creationId xmlns:p14="http://schemas.microsoft.com/office/powerpoint/2010/main" val="1055403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C84032-2427-B749-AEE9-A70223192715}" type="datetimeFigureOut">
              <a:rPr lang="en-US" smtClean="0"/>
              <a:t>1/10/2017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B17112-0BBC-CD41-90CF-8B6E80C642C3}" type="slidenum">
              <a:rPr lang="en-US" smtClean="0"/>
              <a:t>‹#›</a:t>
            </a:fld>
            <a:endParaRPr lang="en-US"/>
          </a:p>
        </p:txBody>
      </p:sp>
      <p:sp>
        <p:nvSpPr>
          <p:cNvPr id="9" name="Title 1"/>
          <p:cNvSpPr>
            <a:spLocks noGrp="1"/>
          </p:cNvSpPr>
          <p:nvPr>
            <p:ph type="title"/>
          </p:nvPr>
        </p:nvSpPr>
        <p:spPr>
          <a:xfrm>
            <a:off x="609601" y="85900"/>
            <a:ext cx="8977329" cy="994179"/>
          </a:xfrm>
        </p:spPr>
        <p:txBody>
          <a:bodyPr>
            <a:normAutofit/>
          </a:bodyPr>
          <a:lstStyle>
            <a:lvl1pPr algn="l">
              <a:defRPr sz="3600">
                <a:ln w="3175">
                  <a:solidFill>
                    <a:srgbClr val="285F30"/>
                  </a:solidFill>
                </a:ln>
                <a:solidFill>
                  <a:srgbClr val="32733C"/>
                </a:solidFill>
              </a:defRPr>
            </a:lvl1pPr>
          </a:lstStyle>
          <a:p>
            <a:r>
              <a:rPr lang="fr-CH"/>
              <a:t>Click to edit Master title style</a:t>
            </a:r>
            <a:endParaRPr lang="en-US" dirty="0"/>
          </a:p>
        </p:txBody>
      </p:sp>
      <p:sp>
        <p:nvSpPr>
          <p:cNvPr id="10" name="Content Placeholder 2"/>
          <p:cNvSpPr>
            <a:spLocks noGrp="1"/>
          </p:cNvSpPr>
          <p:nvPr>
            <p:ph idx="1"/>
          </p:nvPr>
        </p:nvSpPr>
        <p:spPr>
          <a:xfrm>
            <a:off x="609600" y="1600201"/>
            <a:ext cx="10972800" cy="4525963"/>
          </a:xfrm>
        </p:spPr>
        <p:txBody>
          <a:bodyPr>
            <a:normAutofit/>
          </a:bodyPr>
          <a:lstStyle>
            <a:lvl1pPr marL="342900" indent="-342900">
              <a:lnSpc>
                <a:spcPct val="110000"/>
              </a:lnSpc>
              <a:spcBef>
                <a:spcPts val="300"/>
              </a:spcBef>
              <a:spcAft>
                <a:spcPts val="300"/>
              </a:spcAft>
              <a:buSzPct val="79000"/>
              <a:buFont typeface="Wingdings" charset="2"/>
              <a:buChar char="§"/>
              <a:defRPr sz="2600">
                <a:solidFill>
                  <a:schemeClr val="tx1">
                    <a:lumMod val="85000"/>
                    <a:lumOff val="15000"/>
                  </a:schemeClr>
                </a:solidFill>
              </a:defRPr>
            </a:lvl1pPr>
            <a:lvl2pPr marL="742950" indent="-285750">
              <a:lnSpc>
                <a:spcPct val="110000"/>
              </a:lnSpc>
              <a:spcBef>
                <a:spcPts val="300"/>
              </a:spcBef>
              <a:spcAft>
                <a:spcPts val="300"/>
              </a:spcAft>
              <a:buSzPct val="79000"/>
              <a:buFont typeface="Wingdings" charset="2"/>
              <a:buChar char="§"/>
              <a:defRPr sz="2400">
                <a:solidFill>
                  <a:schemeClr val="tx1">
                    <a:lumMod val="85000"/>
                    <a:lumOff val="15000"/>
                  </a:schemeClr>
                </a:solidFill>
              </a:defRPr>
            </a:lvl2pPr>
            <a:lvl3pPr marL="11430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3pPr>
            <a:lvl4pPr marL="16002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4pPr>
            <a:lvl5pPr marL="20574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5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dirty="0"/>
          </a:p>
        </p:txBody>
      </p:sp>
    </p:spTree>
    <p:extLst>
      <p:ext uri="{BB962C8B-B14F-4D97-AF65-F5344CB8AC3E}">
        <p14:creationId xmlns:p14="http://schemas.microsoft.com/office/powerpoint/2010/main" val="24839739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C84032-2427-B749-AEE9-A70223192715}" type="datetimeFigureOut">
              <a:rPr lang="en-US" smtClean="0"/>
              <a:t>1/10/2017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B17112-0BBC-CD41-90CF-8B6E80C642C3}" type="slidenum">
              <a:rPr lang="en-US" smtClean="0"/>
              <a:t>‹#›</a:t>
            </a:fld>
            <a:endParaRPr lang="en-US"/>
          </a:p>
        </p:txBody>
      </p:sp>
      <p:sp>
        <p:nvSpPr>
          <p:cNvPr id="9" name="Title 1"/>
          <p:cNvSpPr>
            <a:spLocks noGrp="1"/>
          </p:cNvSpPr>
          <p:nvPr>
            <p:ph type="title"/>
          </p:nvPr>
        </p:nvSpPr>
        <p:spPr>
          <a:xfrm>
            <a:off x="609601" y="85900"/>
            <a:ext cx="8977329" cy="994179"/>
          </a:xfrm>
        </p:spPr>
        <p:txBody>
          <a:bodyPr>
            <a:normAutofit/>
          </a:bodyPr>
          <a:lstStyle>
            <a:lvl1pPr algn="l">
              <a:defRPr sz="3600">
                <a:ln w="3175">
                  <a:solidFill>
                    <a:srgbClr val="285F30"/>
                  </a:solidFill>
                </a:ln>
                <a:solidFill>
                  <a:srgbClr val="32733C"/>
                </a:solidFill>
              </a:defRPr>
            </a:lvl1pPr>
          </a:lstStyle>
          <a:p>
            <a:r>
              <a:rPr lang="fr-CH"/>
              <a:t>Click to edit Master title style</a:t>
            </a:r>
            <a:endParaRPr lang="en-US" dirty="0"/>
          </a:p>
        </p:txBody>
      </p:sp>
      <p:sp>
        <p:nvSpPr>
          <p:cNvPr id="10" name="Content Placeholder 2"/>
          <p:cNvSpPr>
            <a:spLocks noGrp="1"/>
          </p:cNvSpPr>
          <p:nvPr>
            <p:ph idx="1"/>
          </p:nvPr>
        </p:nvSpPr>
        <p:spPr>
          <a:xfrm>
            <a:off x="609600" y="1600201"/>
            <a:ext cx="10972800" cy="4525963"/>
          </a:xfrm>
        </p:spPr>
        <p:txBody>
          <a:bodyPr>
            <a:normAutofit/>
          </a:bodyPr>
          <a:lstStyle>
            <a:lvl1pPr marL="342900" indent="-342900">
              <a:lnSpc>
                <a:spcPct val="110000"/>
              </a:lnSpc>
              <a:spcBef>
                <a:spcPts val="300"/>
              </a:spcBef>
              <a:spcAft>
                <a:spcPts val="300"/>
              </a:spcAft>
              <a:buSzPct val="79000"/>
              <a:buFont typeface="Wingdings" charset="2"/>
              <a:buChar char="§"/>
              <a:defRPr sz="2600">
                <a:solidFill>
                  <a:schemeClr val="tx1">
                    <a:lumMod val="85000"/>
                    <a:lumOff val="15000"/>
                  </a:schemeClr>
                </a:solidFill>
              </a:defRPr>
            </a:lvl1pPr>
            <a:lvl2pPr marL="742950" indent="-285750">
              <a:lnSpc>
                <a:spcPct val="110000"/>
              </a:lnSpc>
              <a:spcBef>
                <a:spcPts val="300"/>
              </a:spcBef>
              <a:spcAft>
                <a:spcPts val="300"/>
              </a:spcAft>
              <a:buSzPct val="79000"/>
              <a:buFont typeface="Wingdings" charset="2"/>
              <a:buChar char="§"/>
              <a:defRPr sz="2400">
                <a:solidFill>
                  <a:schemeClr val="tx1">
                    <a:lumMod val="85000"/>
                    <a:lumOff val="15000"/>
                  </a:schemeClr>
                </a:solidFill>
              </a:defRPr>
            </a:lvl2pPr>
            <a:lvl3pPr marL="11430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3pPr>
            <a:lvl4pPr marL="16002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4pPr>
            <a:lvl5pPr marL="2057400" indent="-228600">
              <a:lnSpc>
                <a:spcPct val="110000"/>
              </a:lnSpc>
              <a:spcBef>
                <a:spcPts val="300"/>
              </a:spcBef>
              <a:spcAft>
                <a:spcPts val="300"/>
              </a:spcAft>
              <a:buSzPct val="79000"/>
              <a:buFont typeface="Wingdings" charset="2"/>
              <a:buChar char="§"/>
              <a:defRPr sz="2400">
                <a:solidFill>
                  <a:schemeClr val="tx1">
                    <a:lumMod val="85000"/>
                    <a:lumOff val="15000"/>
                  </a:schemeClr>
                </a:solidFill>
              </a:defRPr>
            </a:lvl5p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dirty="0"/>
          </a:p>
        </p:txBody>
      </p:sp>
    </p:spTree>
    <p:extLst>
      <p:ext uri="{BB962C8B-B14F-4D97-AF65-F5344CB8AC3E}">
        <p14:creationId xmlns:p14="http://schemas.microsoft.com/office/powerpoint/2010/main" val="27244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gular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50574" y="1643270"/>
            <a:ext cx="11290852" cy="4982817"/>
          </a:xfrm>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E70B50D1-3D3E-4173-9840-3966477EC7AE}"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00641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_Gra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lvl1pPr>
              <a:lnSpc>
                <a:spcPct val="100000"/>
              </a:lnSpc>
              <a:spcBef>
                <a:spcPts val="600"/>
              </a:spcBef>
              <a:spcAft>
                <a:spcPts val="1200"/>
              </a:spcAft>
              <a:defRPr sz="3200"/>
            </a:lvl1pPr>
            <a:lvl2pPr>
              <a:lnSpc>
                <a:spcPct val="100000"/>
              </a:lnSpc>
              <a:spcBef>
                <a:spcPts val="600"/>
              </a:spcBef>
              <a:spcAft>
                <a:spcPts val="1200"/>
              </a:spcAft>
              <a:defRPr sz="2800"/>
            </a:lvl2pPr>
            <a:lvl3pPr>
              <a:lnSpc>
                <a:spcPct val="100000"/>
              </a:lnSpc>
              <a:spcBef>
                <a:spcPts val="600"/>
              </a:spcBef>
              <a:spcAft>
                <a:spcPts val="1200"/>
              </a:spcAft>
              <a:defRPr sz="2400"/>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E6A86CCF-437F-47C7-9564-6D550984800C}" type="datetime1">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C54D1-FDD9-4227-AB8F-CBC9F09C9B0C}" type="slidenum">
              <a:rPr lang="en-US" smtClean="0"/>
              <a:t>‹#›</a:t>
            </a:fld>
            <a:endParaRPr lang="en-US"/>
          </a:p>
        </p:txBody>
      </p:sp>
      <p:sp>
        <p:nvSpPr>
          <p:cNvPr id="8" name="Title 1"/>
          <p:cNvSpPr>
            <a:spLocks noGrp="1"/>
          </p:cNvSpPr>
          <p:nvPr>
            <p:ph type="title"/>
          </p:nvPr>
        </p:nvSpPr>
        <p:spPr>
          <a:xfrm>
            <a:off x="145775" y="0"/>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094961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Gra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838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7E19C3BB-E2D9-4A5E-99FE-F16B97F7DF35}" type="datetime1">
              <a:rPr lang="en-US" smtClean="0"/>
              <a:t>1/10/2017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517183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mparison_title_box">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3" y="0"/>
            <a:ext cx="12192000" cy="6858000"/>
          </a:xfrm>
          <a:prstGeom prst="rect">
            <a:avLst/>
          </a:prstGeom>
        </p:spPr>
      </p:pic>
      <p:sp>
        <p:nvSpPr>
          <p:cNvPr id="3" name="Text Placeholder 2"/>
          <p:cNvSpPr>
            <a:spLocks noGrp="1"/>
          </p:cNvSpPr>
          <p:nvPr>
            <p:ph type="body" idx="1"/>
          </p:nvPr>
        </p:nvSpPr>
        <p:spPr>
          <a:xfrm>
            <a:off x="609600" y="1535113"/>
            <a:ext cx="5386917"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dirty="0"/>
              <a:t>Click to </a:t>
            </a:r>
            <a:r>
              <a:rPr lang="fr-CH" dirty="0" err="1"/>
              <a:t>edit</a:t>
            </a:r>
            <a:r>
              <a:rPr lang="fr-CH" dirty="0"/>
              <a:t> Master </a:t>
            </a:r>
            <a:r>
              <a:rPr lang="fr-CH" dirty="0" err="1"/>
              <a:t>text</a:t>
            </a:r>
            <a:r>
              <a:rPr lang="fr-CH" dirty="0"/>
              <a:t> styles</a:t>
            </a:r>
          </a:p>
        </p:txBody>
      </p:sp>
      <p:sp>
        <p:nvSpPr>
          <p:cNvPr id="4" name="Content Placeholder 3"/>
          <p:cNvSpPr>
            <a:spLocks noGrp="1"/>
          </p:cNvSpPr>
          <p:nvPr>
            <p:ph sz="half" idx="2"/>
          </p:nvPr>
        </p:nvSpPr>
        <p:spPr>
          <a:xfrm>
            <a:off x="609600" y="2174875"/>
            <a:ext cx="5386917" cy="3951288"/>
          </a:xfrm>
        </p:spPr>
        <p:txBody>
          <a:bodyPr/>
          <a:lstStyle>
            <a:lvl1pPr marL="342900" indent="-342900">
              <a:lnSpc>
                <a:spcPct val="110000"/>
              </a:lnSpc>
              <a:spcBef>
                <a:spcPts val="300"/>
              </a:spcBef>
              <a:spcAft>
                <a:spcPts val="300"/>
              </a:spcAft>
              <a:buFont typeface="Wingdings" charset="2"/>
              <a:buChar char="§"/>
              <a:defRPr sz="2400"/>
            </a:lvl1pPr>
            <a:lvl2pPr marL="742950" indent="-285750">
              <a:lnSpc>
                <a:spcPct val="110000"/>
              </a:lnSpc>
              <a:spcBef>
                <a:spcPts val="300"/>
              </a:spcBef>
              <a:spcAft>
                <a:spcPts val="300"/>
              </a:spcAft>
              <a:buFont typeface="Wingdings" charset="2"/>
              <a:buChar char="§"/>
              <a:defRPr sz="2000"/>
            </a:lvl2pPr>
            <a:lvl3pPr marL="914400" indent="0">
              <a:lnSpc>
                <a:spcPct val="110000"/>
              </a:lnSpc>
              <a:spcBef>
                <a:spcPts val="300"/>
              </a:spcBef>
              <a:spcAft>
                <a:spcPts val="300"/>
              </a:spcAft>
              <a:buFont typeface="Wingdings" charset="2"/>
              <a:buNone/>
              <a:defRPr sz="1800"/>
            </a:lvl3pPr>
            <a:lvl4pPr marL="1371600" indent="0">
              <a:lnSpc>
                <a:spcPct val="110000"/>
              </a:lnSpc>
              <a:spcBef>
                <a:spcPts val="300"/>
              </a:spcBef>
              <a:spcAft>
                <a:spcPts val="300"/>
              </a:spcAft>
              <a:buFont typeface="Wingdings" charset="2"/>
              <a:buNone/>
              <a:defRPr sz="1600"/>
            </a:lvl4pPr>
            <a:lvl5pPr marL="2057400" indent="-228600">
              <a:lnSpc>
                <a:spcPct val="110000"/>
              </a:lnSpc>
              <a:spcBef>
                <a:spcPts val="300"/>
              </a:spcBef>
              <a:spcAft>
                <a:spcPts val="300"/>
              </a:spcAft>
              <a:buFont typeface="Wingdings" charset="2"/>
              <a:buChar char="§"/>
              <a:defRPr sz="1600"/>
            </a:lvl5pPr>
            <a:lvl6pPr>
              <a:defRPr sz="1600"/>
            </a:lvl6pPr>
            <a:lvl7pPr>
              <a:defRPr sz="1600"/>
            </a:lvl7pPr>
            <a:lvl8pPr>
              <a:defRPr sz="1600"/>
            </a:lvl8pPr>
            <a:lvl9pPr>
              <a:defRPr sz="1600"/>
            </a:lvl9pPr>
          </a:lstStyle>
          <a:p>
            <a:pPr lvl="0"/>
            <a:r>
              <a:rPr lang="fr-CH" dirty="0"/>
              <a:t>Click to </a:t>
            </a:r>
            <a:r>
              <a:rPr lang="fr-CH" dirty="0" err="1"/>
              <a:t>edit</a:t>
            </a:r>
            <a:r>
              <a:rPr lang="fr-CH" dirty="0"/>
              <a:t> Master </a:t>
            </a:r>
            <a:r>
              <a:rPr lang="fr-CH" dirty="0" err="1"/>
              <a:t>text</a:t>
            </a:r>
            <a:r>
              <a:rPr lang="fr-CH" dirty="0"/>
              <a:t> styles</a:t>
            </a:r>
          </a:p>
          <a:p>
            <a:pPr lvl="1"/>
            <a:r>
              <a:rPr lang="fr-CH" dirty="0"/>
              <a:t>Second </a:t>
            </a:r>
            <a:r>
              <a:rPr lang="fr-CH" dirty="0" err="1"/>
              <a:t>level</a:t>
            </a:r>
            <a:endParaRPr lang="fr-CH" dirty="0"/>
          </a:p>
        </p:txBody>
      </p:sp>
      <p:sp>
        <p:nvSpPr>
          <p:cNvPr id="5" name="Text Placeholder 4"/>
          <p:cNvSpPr>
            <a:spLocks noGrp="1"/>
          </p:cNvSpPr>
          <p:nvPr>
            <p:ph type="body" sz="quarter" idx="3"/>
          </p:nvPr>
        </p:nvSpPr>
        <p:spPr>
          <a:xfrm>
            <a:off x="6193368" y="1535113"/>
            <a:ext cx="5389033" cy="63976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dirty="0"/>
              <a:t>Click to </a:t>
            </a:r>
            <a:r>
              <a:rPr lang="fr-CH" dirty="0" err="1"/>
              <a:t>edit</a:t>
            </a:r>
            <a:r>
              <a:rPr lang="fr-CH" dirty="0"/>
              <a:t> Master </a:t>
            </a:r>
            <a:r>
              <a:rPr lang="fr-CH" dirty="0" err="1"/>
              <a:t>text</a:t>
            </a:r>
            <a:r>
              <a:rPr lang="fr-CH" dirty="0"/>
              <a:t> styles</a:t>
            </a:r>
          </a:p>
        </p:txBody>
      </p:sp>
      <p:sp>
        <p:nvSpPr>
          <p:cNvPr id="6" name="Content Placeholder 5"/>
          <p:cNvSpPr>
            <a:spLocks noGrp="1"/>
          </p:cNvSpPr>
          <p:nvPr>
            <p:ph sz="quarter" idx="4"/>
          </p:nvPr>
        </p:nvSpPr>
        <p:spPr>
          <a:xfrm>
            <a:off x="6193368" y="2174875"/>
            <a:ext cx="5389033" cy="3951288"/>
          </a:xfrm>
        </p:spPr>
        <p:txBody>
          <a:bodyPr/>
          <a:lstStyle>
            <a:lvl1pPr marL="342900" indent="-342900">
              <a:lnSpc>
                <a:spcPct val="110000"/>
              </a:lnSpc>
              <a:spcBef>
                <a:spcPts val="300"/>
              </a:spcBef>
              <a:spcAft>
                <a:spcPts val="300"/>
              </a:spcAft>
              <a:buFont typeface="Wingdings" charset="2"/>
              <a:buChar char="§"/>
              <a:defRPr sz="2400"/>
            </a:lvl1pPr>
            <a:lvl2pPr marL="742950" indent="-285750">
              <a:lnSpc>
                <a:spcPct val="110000"/>
              </a:lnSpc>
              <a:spcBef>
                <a:spcPts val="300"/>
              </a:spcBef>
              <a:spcAft>
                <a:spcPts val="300"/>
              </a:spcAft>
              <a:buFont typeface="Wingdings" charset="2"/>
              <a:buChar char="§"/>
              <a:defRPr sz="2000"/>
            </a:lvl2pPr>
            <a:lvl3pPr marL="1143000" indent="-228600">
              <a:lnSpc>
                <a:spcPct val="110000"/>
              </a:lnSpc>
              <a:spcBef>
                <a:spcPts val="300"/>
              </a:spcBef>
              <a:spcAft>
                <a:spcPts val="300"/>
              </a:spcAft>
              <a:buFont typeface="Wingdings" charset="2"/>
              <a:buChar char="§"/>
              <a:defRPr sz="1800"/>
            </a:lvl3pPr>
            <a:lvl4pPr marL="1600200" indent="-228600">
              <a:lnSpc>
                <a:spcPct val="110000"/>
              </a:lnSpc>
              <a:spcBef>
                <a:spcPts val="300"/>
              </a:spcBef>
              <a:spcAft>
                <a:spcPts val="300"/>
              </a:spcAft>
              <a:buFont typeface="Wingdings" charset="2"/>
              <a:buChar char="§"/>
              <a:defRPr sz="1600"/>
            </a:lvl4pPr>
            <a:lvl5pPr marL="2057400" indent="-228600">
              <a:lnSpc>
                <a:spcPct val="110000"/>
              </a:lnSpc>
              <a:spcBef>
                <a:spcPts val="300"/>
              </a:spcBef>
              <a:spcAft>
                <a:spcPts val="300"/>
              </a:spcAft>
              <a:buFont typeface="Wingdings" charset="2"/>
              <a:buChar char="§"/>
              <a:defRPr sz="1600"/>
            </a:lvl5pPr>
            <a:lvl6pPr>
              <a:defRPr sz="1600"/>
            </a:lvl6pPr>
            <a:lvl7pPr>
              <a:defRPr sz="1600"/>
            </a:lvl7pPr>
            <a:lvl8pPr>
              <a:defRPr sz="1600"/>
            </a:lvl8pPr>
            <a:lvl9pPr>
              <a:defRPr sz="1600"/>
            </a:lvl9pPr>
          </a:lstStyle>
          <a:p>
            <a:pPr lvl="0"/>
            <a:r>
              <a:rPr lang="fr-CH" dirty="0"/>
              <a:t>Click to </a:t>
            </a:r>
            <a:r>
              <a:rPr lang="fr-CH" dirty="0" err="1"/>
              <a:t>edit</a:t>
            </a:r>
            <a:r>
              <a:rPr lang="fr-CH" dirty="0"/>
              <a:t> Master </a:t>
            </a:r>
            <a:r>
              <a:rPr lang="fr-CH" dirty="0" err="1"/>
              <a:t>text</a:t>
            </a:r>
            <a:r>
              <a:rPr lang="fr-CH" dirty="0"/>
              <a:t> styles</a:t>
            </a:r>
          </a:p>
          <a:p>
            <a:pPr lvl="1"/>
            <a:r>
              <a:rPr lang="fr-CH" dirty="0"/>
              <a:t>Second </a:t>
            </a:r>
            <a:r>
              <a:rPr lang="fr-CH" dirty="0" err="1"/>
              <a:t>level</a:t>
            </a:r>
            <a:endParaRPr lang="fr-CH" dirty="0"/>
          </a:p>
        </p:txBody>
      </p:sp>
      <p:sp>
        <p:nvSpPr>
          <p:cNvPr id="7" name="Date Placeholder 6"/>
          <p:cNvSpPr>
            <a:spLocks noGrp="1"/>
          </p:cNvSpPr>
          <p:nvPr>
            <p:ph type="dt" sz="half" idx="10"/>
          </p:nvPr>
        </p:nvSpPr>
        <p:spPr/>
        <p:txBody>
          <a:bodyPr/>
          <a:lstStyle/>
          <a:p>
            <a:fld id="{56C84032-2427-B749-AEE9-A70223192715}" type="datetimeFigureOut">
              <a:rPr lang="en-US" smtClean="0"/>
              <a:t>1/10/2017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B17112-0BBC-CD41-90CF-8B6E80C642C3}" type="slidenum">
              <a:rPr lang="en-US" smtClean="0"/>
              <a:t>‹#›</a:t>
            </a:fld>
            <a:endParaRPr lang="en-US"/>
          </a:p>
        </p:txBody>
      </p:sp>
      <p:sp>
        <p:nvSpPr>
          <p:cNvPr id="12"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97416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838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825625"/>
            <a:ext cx="5181600" cy="4351338"/>
          </a:xfrm>
        </p:spPr>
        <p:txBody>
          <a:bodyPr/>
          <a:lstStyle>
            <a:lvl1pPr>
              <a:lnSpc>
                <a:spcPct val="100000"/>
              </a:lnSpc>
              <a:spcBef>
                <a:spcPts val="600"/>
              </a:spcBef>
              <a:spcAft>
                <a:spcPts val="1200"/>
              </a:spcAft>
              <a:defRPr/>
            </a:lvl1pPr>
            <a:lvl2pPr>
              <a:lnSpc>
                <a:spcPct val="100000"/>
              </a:lnSpc>
              <a:spcBef>
                <a:spcPts val="600"/>
              </a:spcBef>
              <a:spcAft>
                <a:spcPts val="1200"/>
              </a:spcAft>
              <a:defRPr/>
            </a:lvl2pPr>
            <a:lvl3pPr>
              <a:lnSpc>
                <a:spcPct val="100000"/>
              </a:lnSpc>
              <a:spcBef>
                <a:spcPts val="600"/>
              </a:spcBef>
              <a:spcAft>
                <a:spcPts val="1200"/>
              </a:spcAft>
              <a:defRPr/>
            </a:lvl3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2FC456E5-86F8-48B5-BCEC-222B195DEFE3}" type="datetime1">
              <a:rPr lang="en-US" smtClean="0"/>
              <a:t>1/10/2017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C54D1-FDD9-4227-AB8F-CBC9F09C9B0C}" type="slidenum">
              <a:rPr lang="en-US" smtClean="0"/>
              <a:t>‹#›</a:t>
            </a:fld>
            <a:endParaRPr lang="en-US"/>
          </a:p>
        </p:txBody>
      </p:sp>
      <p:sp>
        <p:nvSpPr>
          <p:cNvPr id="10"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1283069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aphic &amp;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fld id="{7761151F-8C6D-4B5E-8ECF-8F638BEB18A8}" type="datetime1">
              <a:rPr lang="en-US" smtClean="0"/>
              <a:t>1/10/2017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5C54D1-FDD9-4227-AB8F-CBC9F09C9B0C}" type="slidenum">
              <a:rPr lang="en-US" smtClean="0"/>
              <a:t>‹#›</a:t>
            </a:fld>
            <a:endParaRPr lang="en-US"/>
          </a:p>
        </p:txBody>
      </p:sp>
      <p:sp>
        <p:nvSpPr>
          <p:cNvPr id="9" name="Title 1"/>
          <p:cNvSpPr>
            <a:spLocks noGrp="1"/>
          </p:cNvSpPr>
          <p:nvPr>
            <p:ph type="title"/>
          </p:nvPr>
        </p:nvSpPr>
        <p:spPr>
          <a:xfrm>
            <a:off x="145775" y="1"/>
            <a:ext cx="11880000" cy="1080000"/>
          </a:xfrm>
        </p:spPr>
        <p:txBody>
          <a:bodyPr/>
          <a:lstStyle>
            <a:lvl1pPr>
              <a:defRPr b="1" i="0" baseline="0">
                <a:solidFill>
                  <a:srgbClr val="002A6C"/>
                </a:solidFill>
                <a:effectLst>
                  <a:outerShdw blurRad="38100" dist="38100" dir="2700000" algn="tl">
                    <a:srgbClr val="000000">
                      <a:alpha val="43137"/>
                    </a:srgbClr>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1051745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CB5835-5D57-4F97-B64E-740F32DDF1D3}" type="datetime1">
              <a:rPr lang="en-US" smtClean="0"/>
              <a:t>1/10/2017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5C54D1-FDD9-4227-AB8F-CBC9F09C9B0C}" type="slidenum">
              <a:rPr lang="en-US" smtClean="0"/>
              <a:t>‹#›</a:t>
            </a:fld>
            <a:endParaRPr lang="en-US"/>
          </a:p>
        </p:txBody>
      </p:sp>
    </p:spTree>
    <p:extLst>
      <p:ext uri="{BB962C8B-B14F-4D97-AF65-F5344CB8AC3E}">
        <p14:creationId xmlns:p14="http://schemas.microsoft.com/office/powerpoint/2010/main" val="1220750515"/>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50" r:id="rId3"/>
    <p:sldLayoutId id="2147483685" r:id="rId4"/>
    <p:sldLayoutId id="2147483725" r:id="rId5"/>
    <p:sldLayoutId id="2147483652" r:id="rId6"/>
    <p:sldLayoutId id="2147483721" r:id="rId7"/>
    <p:sldLayoutId id="2147483695" r:id="rId8"/>
    <p:sldLayoutId id="2147483654" r:id="rId9"/>
    <p:sldLayoutId id="2147483696" r:id="rId10"/>
    <p:sldLayoutId id="2147483691" r:id="rId11"/>
    <p:sldLayoutId id="2147483722" r:id="rId12"/>
    <p:sldLayoutId id="2147483697" r:id="rId13"/>
    <p:sldLayoutId id="2147483665" r:id="rId14"/>
    <p:sldLayoutId id="2147483724" r:id="rId15"/>
    <p:sldLayoutId id="2147483708" r:id="rId16"/>
    <p:sldLayoutId id="2147483666" r:id="rId17"/>
    <p:sldLayoutId id="2147483709" r:id="rId18"/>
    <p:sldLayoutId id="2147483667" r:id="rId19"/>
    <p:sldLayoutId id="2147483693" r:id="rId20"/>
    <p:sldLayoutId id="2147483692" r:id="rId21"/>
    <p:sldLayoutId id="2147483663"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 id="2147483736" r:id="rId3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2.emf"/></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hyperlink" Target="http://www.youtube.com/watch?v=gjtIl5B1zXI" TargetMode="External"/><Relationship Id="rId2" Type="http://schemas.openxmlformats.org/officeDocument/2006/relationships/notesSlide" Target="../notesSlides/notesSlide99.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3" Type="http://schemas.openxmlformats.org/officeDocument/2006/relationships/hyperlink" Target="mailto:climatecurriculum@googlegroups.com" TargetMode="External"/><Relationship Id="rId2" Type="http://schemas.openxmlformats.org/officeDocument/2006/relationships/notesSlide" Target="../notesSlides/notesSlide100.xml"/><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1.xml"/><Relationship Id="rId1" Type="http://schemas.openxmlformats.org/officeDocument/2006/relationships/slideLayout" Target="../slideLayouts/slideLayout19.xml"/><Relationship Id="rId4" Type="http://schemas.openxmlformats.org/officeDocument/2006/relationships/hyperlink" Target="http://www.fao.org/docrep/018/i3325e/i3325e.pdf"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www.fao.org/docrep/016/ap106e/ap106e.pdf" TargetMode="External"/><Relationship Id="rId2" Type="http://schemas.openxmlformats.org/officeDocument/2006/relationships/notesSlide" Target="../notesSlides/notesSlide102.xml"/><Relationship Id="rId1" Type="http://schemas.openxmlformats.org/officeDocument/2006/relationships/slideLayout" Target="../slideLayouts/slideLayout19.xml"/><Relationship Id="rId4" Type="http://schemas.openxmlformats.org/officeDocument/2006/relationships/hyperlink" Target="http://iopscience.iop.org/1748-9326/2/1/014002/pdf/1748-9326_2_1_014002.pdf" TargetMode="External"/></Relationships>
</file>

<file path=ppt/slides/_rels/slide108.xml.rels><?xml version="1.0" encoding="UTF-8" standalone="yes"?>
<Relationships xmlns="http://schemas.openxmlformats.org/package/2006/relationships"><Relationship Id="rId8" Type="http://schemas.openxmlformats.org/officeDocument/2006/relationships/hyperlink" Target="http://dspace.irri.org:8080/dspace/bitstream/123456789/951/1/9789712202124.pdf" TargetMode="External"/><Relationship Id="rId3" Type="http://schemas.openxmlformats.org/officeDocument/2006/relationships/hyperlink" Target="http://www.elsevier.com/loate/gloenvch" TargetMode="External"/><Relationship Id="rId7" Type="http://schemas.openxmlformats.org/officeDocument/2006/relationships/hyperlink" Target="http://rstb.royalsocietypublishing.org/external-ref?access_num=000079402200002&amp;link_type=ISI" TargetMode="External"/><Relationship Id="rId2" Type="http://schemas.openxmlformats.org/officeDocument/2006/relationships/notesSlide" Target="../notesSlides/notesSlide103.xml"/><Relationship Id="rId1" Type="http://schemas.openxmlformats.org/officeDocument/2006/relationships/slideLayout" Target="../slideLayouts/slideLayout19.xml"/><Relationship Id="rId6" Type="http://schemas.openxmlformats.org/officeDocument/2006/relationships/hyperlink" Target="http://rstb.royalsocietypublishing.org/external-ref?access_num=10.1016/S0305-750X(98)00136-3&amp;link_type=DOI" TargetMode="External"/><Relationship Id="rId5" Type="http://schemas.openxmlformats.org/officeDocument/2006/relationships/hyperlink" Target="http://dx.doi.org/doi:10.1016/S0305-750X(98)00136-3" TargetMode="External"/><Relationship Id="rId10" Type="http://schemas.openxmlformats.org/officeDocument/2006/relationships/hyperlink" Target="http://climateandcapitalism.com/2009/01/22/how-climate-change-threatens-food-security" TargetMode="External"/><Relationship Id="rId4" Type="http://schemas.openxmlformats.org/officeDocument/2006/relationships/hyperlink" Target="http://cgspace.cgiar.org/handle/10568/21226" TargetMode="External"/><Relationship Id="rId9" Type="http://schemas.openxmlformats.org/officeDocument/2006/relationships/hyperlink" Target="http://www.ipcc.ch/pdf/technical-papers/climate-change-water-en.pdf" TargetMode="Externa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hyperlink" Target="http://www.winrock.org/" TargetMode="Externa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19.e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www.formatkenya.org/files/Organic%20Resource%20Notebook.htm"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hyperlink" Target="http://www.formatkenya.org/files/Organic%20Resource%20Notebook.htm"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hyperlink" Target="https://openknowledge.worldbank.org/handle/10986/11860"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hyperlink" Target="http://www.fao.org/wfs" TargetMode="External"/><Relationship Id="rId2" Type="http://schemas.openxmlformats.org/officeDocument/2006/relationships/notesSlide" Target="../notesSlides/notesSlide43.xml"/><Relationship Id="rId1" Type="http://schemas.openxmlformats.org/officeDocument/2006/relationships/slideLayout" Target="../slideLayouts/slideLayout19.xml"/><Relationship Id="rId5" Type="http://schemas.openxmlformats.org/officeDocument/2006/relationships/hyperlink" Target="http://www.wfp.org/operations/emergency_needs/EFSA_section1.pdf" TargetMode="External"/><Relationship Id="rId4" Type="http://schemas.openxmlformats.org/officeDocument/2006/relationships/hyperlink" Target="ftp://ftp.fao.org/es/ESA/policybriefs/pb_01.pdf"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7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hyperlink" Target="http://www1.american.edu/ted/ICE/mekong-migration.html" TargetMode="Externa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hyperlink" Target="http://www.greennet.or.th/article/1027" TargetMode="External"/><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7564" y="862944"/>
            <a:ext cx="11396869" cy="2526125"/>
          </a:xfrm>
        </p:spPr>
        <p:txBody>
          <a:bodyPr/>
          <a:lstStyle/>
          <a:p>
            <a:r>
              <a:rPr lang="de-DE" dirty="0"/>
              <a:t>Bangladesh Climate-Resilient Ecosystem Curriculum (BACUM)</a:t>
            </a:r>
            <a:endParaRPr lang="en-US" dirty="0"/>
          </a:p>
        </p:txBody>
      </p:sp>
      <p:sp>
        <p:nvSpPr>
          <p:cNvPr id="3" name="Subtitle 2"/>
          <p:cNvSpPr>
            <a:spLocks noGrp="1"/>
          </p:cNvSpPr>
          <p:nvPr>
            <p:ph type="subTitle" idx="1"/>
          </p:nvPr>
        </p:nvSpPr>
        <p:spPr>
          <a:xfrm>
            <a:off x="397564" y="3622033"/>
            <a:ext cx="11396869" cy="1444484"/>
          </a:xfrm>
        </p:spPr>
        <p:txBody>
          <a:bodyPr/>
          <a:lstStyle/>
          <a:p>
            <a:r>
              <a:rPr lang="de-DE" dirty="0"/>
              <a:t>Module 1: Introduction to Climate Change</a:t>
            </a:r>
            <a:endParaRPr lang="en-US" dirty="0"/>
          </a:p>
        </p:txBody>
      </p:sp>
    </p:spTree>
    <p:extLst>
      <p:ext uri="{BB962C8B-B14F-4D97-AF65-F5344CB8AC3E}">
        <p14:creationId xmlns:p14="http://schemas.microsoft.com/office/powerpoint/2010/main" val="3731113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4"/>
          <p:cNvPicPr>
            <a:picLocks noChangeAspect="1" noChangeArrowheads="1"/>
          </p:cNvPicPr>
          <p:nvPr/>
        </p:nvPicPr>
        <p:blipFill>
          <a:blip r:embed="rId3"/>
          <a:srcRect l="21646" t="19926" r="17738" b="13748"/>
          <a:stretch>
            <a:fillRect/>
          </a:stretch>
        </p:blipFill>
        <p:spPr bwMode="auto">
          <a:xfrm>
            <a:off x="1524000" y="0"/>
            <a:ext cx="5226050" cy="5589588"/>
          </a:xfrm>
          <a:prstGeom prst="rect">
            <a:avLst/>
          </a:prstGeom>
          <a:noFill/>
          <a:ln w="9525">
            <a:noFill/>
            <a:miter lim="800000"/>
          </a:ln>
        </p:spPr>
      </p:pic>
      <p:sp>
        <p:nvSpPr>
          <p:cNvPr id="31746" name="Text Box 3"/>
          <p:cNvSpPr txBox="1">
            <a:spLocks noChangeArrowheads="1"/>
          </p:cNvSpPr>
          <p:nvPr/>
        </p:nvSpPr>
        <p:spPr bwMode="auto">
          <a:xfrm>
            <a:off x="1764442" y="6148387"/>
            <a:ext cx="3400425" cy="338554"/>
          </a:xfrm>
          <a:prstGeom prst="rect">
            <a:avLst/>
          </a:prstGeom>
          <a:noFill/>
          <a:ln w="9525">
            <a:noFill/>
            <a:miter lim="800000"/>
          </a:ln>
        </p:spPr>
        <p:txBody>
          <a:bodyPr>
            <a:spAutoFit/>
          </a:bodyPr>
          <a:lstStyle/>
          <a:p>
            <a:r>
              <a:rPr lang="en-US" sz="1600" b="1" dirty="0">
                <a:cs typeface="Angsana New" charset="-34"/>
              </a:rPr>
              <a:t>Source</a:t>
            </a:r>
            <a:r>
              <a:rPr lang="en-US" sz="1600" dirty="0">
                <a:cs typeface="Angsana New" charset="-34"/>
              </a:rPr>
              <a:t>: ONEP (2006)</a:t>
            </a:r>
            <a:endParaRPr lang="th-TH" sz="1600" dirty="0">
              <a:cs typeface="Angsana New" charset="-34"/>
            </a:endParaRPr>
          </a:p>
        </p:txBody>
      </p:sp>
      <p:pic>
        <p:nvPicPr>
          <p:cNvPr id="222210" name="Picture 2"/>
          <p:cNvPicPr>
            <a:picLocks noChangeAspect="1" noChangeArrowheads="1"/>
          </p:cNvPicPr>
          <p:nvPr/>
        </p:nvPicPr>
        <p:blipFill>
          <a:blip r:embed="rId4"/>
          <a:srcRect l="23869" t="13260" r="17540" b="18233"/>
          <a:stretch>
            <a:fillRect/>
          </a:stretch>
        </p:blipFill>
        <p:spPr bwMode="auto">
          <a:xfrm>
            <a:off x="6841790" y="2465799"/>
            <a:ext cx="3826209" cy="4392201"/>
          </a:xfrm>
          <a:prstGeom prst="rect">
            <a:avLst/>
          </a:prstGeom>
          <a:noFill/>
          <a:ln w="9525">
            <a:noFill/>
            <a:miter lim="800000"/>
          </a:ln>
        </p:spPr>
      </p:pic>
      <p:sp>
        <p:nvSpPr>
          <p:cNvPr id="222213" name="AutoShape 5"/>
          <p:cNvSpPr>
            <a:spLocks noChangeArrowheads="1"/>
          </p:cNvSpPr>
          <p:nvPr/>
        </p:nvSpPr>
        <p:spPr bwMode="auto">
          <a:xfrm>
            <a:off x="5735638" y="3141664"/>
            <a:ext cx="1873250" cy="10810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00FF"/>
          </a:solidFill>
          <a:ln w="9525">
            <a:solidFill>
              <a:srgbClr val="FF00FF"/>
            </a:solidFill>
            <a:miter lim="800000"/>
          </a:ln>
        </p:spPr>
        <p:txBody>
          <a:bodyPr wrap="none" anchor="ctr"/>
          <a:lstStyle/>
          <a:p>
            <a:endParaRPr lang="th-TH"/>
          </a:p>
        </p:txBody>
      </p:sp>
      <p:sp>
        <p:nvSpPr>
          <p:cNvPr id="222214" name="AutoShape 6"/>
          <p:cNvSpPr>
            <a:spLocks noChangeArrowheads="1"/>
          </p:cNvSpPr>
          <p:nvPr/>
        </p:nvSpPr>
        <p:spPr bwMode="auto">
          <a:xfrm>
            <a:off x="5924550" y="115889"/>
            <a:ext cx="2835416" cy="1081087"/>
          </a:xfrm>
          <a:prstGeom prst="wedgeRectCallout">
            <a:avLst>
              <a:gd name="adj1" fmla="val -71935"/>
              <a:gd name="adj2" fmla="val 156463"/>
            </a:avLst>
          </a:prstGeom>
          <a:solidFill>
            <a:srgbClr val="FFFF00"/>
          </a:solidFill>
          <a:ln w="9525">
            <a:solidFill>
              <a:schemeClr val="tx1"/>
            </a:solidFill>
            <a:miter lim="800000"/>
          </a:ln>
        </p:spPr>
        <p:txBody>
          <a:bodyPr/>
          <a:lstStyle/>
          <a:p>
            <a:pPr algn="ctr"/>
            <a:endParaRPr lang="en-US" sz="900" dirty="0">
              <a:cs typeface="Angsana New" charset="-34"/>
            </a:endParaRPr>
          </a:p>
          <a:p>
            <a:pPr algn="ctr"/>
            <a:r>
              <a:rPr lang="en-US" dirty="0">
                <a:cs typeface="Angsana New" charset="-34"/>
              </a:rPr>
              <a:t>CH</a:t>
            </a:r>
            <a:r>
              <a:rPr lang="en-US" baseline="-25000" dirty="0">
                <a:cs typeface="Angsana New" charset="-34"/>
              </a:rPr>
              <a:t>4</a:t>
            </a:r>
            <a:r>
              <a:rPr lang="en-US" dirty="0">
                <a:cs typeface="Angsana New" charset="-34"/>
              </a:rPr>
              <a:t> = 60% of total CH</a:t>
            </a:r>
            <a:r>
              <a:rPr lang="en-US" baseline="-25000" dirty="0">
                <a:cs typeface="Angsana New" charset="-34"/>
              </a:rPr>
              <a:t>4</a:t>
            </a:r>
            <a:endParaRPr lang="en-US" sz="1200" dirty="0">
              <a:cs typeface="Angsana New" charset="-34"/>
            </a:endParaRPr>
          </a:p>
          <a:p>
            <a:pPr algn="ctr"/>
            <a:endParaRPr lang="en-US" sz="700" dirty="0">
              <a:cs typeface="Angsana New" charset="-34"/>
            </a:endParaRPr>
          </a:p>
          <a:p>
            <a:pPr algn="ctr"/>
            <a:r>
              <a:rPr lang="en-US" dirty="0">
                <a:cs typeface="Angsana New" charset="-34"/>
              </a:rPr>
              <a:t>N</a:t>
            </a:r>
            <a:r>
              <a:rPr lang="en-US" baseline="-25000" dirty="0">
                <a:cs typeface="Angsana New" charset="-34"/>
              </a:rPr>
              <a:t>2</a:t>
            </a:r>
            <a:r>
              <a:rPr lang="en-US" dirty="0">
                <a:cs typeface="Angsana New" charset="-34"/>
              </a:rPr>
              <a:t>O = 87% of total N</a:t>
            </a:r>
            <a:r>
              <a:rPr lang="en-US" baseline="-25000" dirty="0">
                <a:cs typeface="Angsana New" charset="-34"/>
              </a:rPr>
              <a:t>2</a:t>
            </a:r>
            <a:r>
              <a:rPr lang="en-US" dirty="0">
                <a:cs typeface="Angsana New" charset="-34"/>
              </a:rPr>
              <a:t>O</a:t>
            </a:r>
            <a:endParaRPr lang="th-TH" dirty="0">
              <a:cs typeface="Angsana New" charset="-34"/>
            </a:endParaRPr>
          </a:p>
        </p:txBody>
      </p:sp>
      <p:sp>
        <p:nvSpPr>
          <p:cNvPr id="31750" name="Oval 7"/>
          <p:cNvSpPr>
            <a:spLocks noChangeArrowheads="1"/>
          </p:cNvSpPr>
          <p:nvPr/>
        </p:nvSpPr>
        <p:spPr bwMode="auto">
          <a:xfrm>
            <a:off x="5591176" y="2276475"/>
            <a:ext cx="1223963" cy="863600"/>
          </a:xfrm>
          <a:prstGeom prst="ellipse">
            <a:avLst/>
          </a:prstGeom>
          <a:noFill/>
          <a:ln w="57150">
            <a:solidFill>
              <a:srgbClr val="FF3300"/>
            </a:solidFill>
            <a:prstDash val="sysDot"/>
            <a:round/>
          </a:ln>
        </p:spPr>
        <p:txBody>
          <a:bodyPr wrap="none" anchor="ctr"/>
          <a:lstStyle/>
          <a:p>
            <a:pPr algn="ctr"/>
            <a:endParaRPr lang="th-TH"/>
          </a:p>
        </p:txBody>
      </p:sp>
      <p:sp>
        <p:nvSpPr>
          <p:cNvPr id="222216" name="Oval 8"/>
          <p:cNvSpPr>
            <a:spLocks noChangeArrowheads="1"/>
          </p:cNvSpPr>
          <p:nvPr/>
        </p:nvSpPr>
        <p:spPr bwMode="auto">
          <a:xfrm>
            <a:off x="6672264" y="5994399"/>
            <a:ext cx="1512887" cy="863600"/>
          </a:xfrm>
          <a:prstGeom prst="ellipse">
            <a:avLst/>
          </a:prstGeom>
          <a:noFill/>
          <a:ln w="57150">
            <a:solidFill>
              <a:srgbClr val="FF3300"/>
            </a:solidFill>
            <a:prstDash val="sysDot"/>
            <a:round/>
          </a:ln>
        </p:spPr>
        <p:txBody>
          <a:bodyPr wrap="none" anchor="ctr"/>
          <a:lstStyle/>
          <a:p>
            <a:pPr algn="ctr"/>
            <a:endParaRPr lang="th-TH"/>
          </a:p>
        </p:txBody>
      </p:sp>
      <p:sp>
        <p:nvSpPr>
          <p:cNvPr id="4" name="Title 3"/>
          <p:cNvSpPr>
            <a:spLocks noGrp="1"/>
          </p:cNvSpPr>
          <p:nvPr>
            <p:ph type="title"/>
          </p:nvPr>
        </p:nvSpPr>
        <p:spPr/>
        <p:txBody>
          <a:bodyPr/>
          <a:lstStyle/>
          <a:p>
            <a:r>
              <a:rPr lang="en-US" dirty="0"/>
              <a:t>Thailand’s agriculture GHG </a:t>
            </a:r>
            <a:r>
              <a:rPr lang="en-US" dirty="0" err="1"/>
              <a:t>emmissions</a:t>
            </a:r>
            <a:endParaRPr lang="en-US" dirty="0"/>
          </a:p>
        </p:txBody>
      </p:sp>
    </p:spTree>
    <p:extLst>
      <p:ext uri="{BB962C8B-B14F-4D97-AF65-F5344CB8AC3E}">
        <p14:creationId xmlns:p14="http://schemas.microsoft.com/office/powerpoint/2010/main" val="101407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2214"/>
                                        </p:tgtEl>
                                        <p:attrNameLst>
                                          <p:attrName>style.visibility</p:attrName>
                                        </p:attrNameLst>
                                      </p:cBhvr>
                                      <p:to>
                                        <p:strVal val="visible"/>
                                      </p:to>
                                    </p:set>
                                    <p:animEffect transition="in" filter="blinds(horizontal)">
                                      <p:cBhvr>
                                        <p:cTn id="7" dur="500"/>
                                        <p:tgtEl>
                                          <p:spTgt spid="2222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22213"/>
                                        </p:tgtEl>
                                        <p:attrNameLst>
                                          <p:attrName>style.visibility</p:attrName>
                                        </p:attrNameLst>
                                      </p:cBhvr>
                                      <p:to>
                                        <p:strVal val="visible"/>
                                      </p:to>
                                    </p:set>
                                    <p:animEffect transition="in" filter="blinds(horizontal)">
                                      <p:cBhvr>
                                        <p:cTn id="12" dur="500"/>
                                        <p:tgtEl>
                                          <p:spTgt spid="222213"/>
                                        </p:tgtEl>
                                      </p:cBhvr>
                                    </p:animEffect>
                                  </p:childTnLst>
                                </p:cTn>
                              </p:par>
                              <p:par>
                                <p:cTn id="13" presetID="3" presetClass="entr" presetSubtype="10" fill="hold" nodeType="withEffect">
                                  <p:stCondLst>
                                    <p:cond delay="0"/>
                                  </p:stCondLst>
                                  <p:childTnLst>
                                    <p:set>
                                      <p:cBhvr>
                                        <p:cTn id="14" dur="1" fill="hold">
                                          <p:stCondLst>
                                            <p:cond delay="0"/>
                                          </p:stCondLst>
                                        </p:cTn>
                                        <p:tgtEl>
                                          <p:spTgt spid="222210"/>
                                        </p:tgtEl>
                                        <p:attrNameLst>
                                          <p:attrName>style.visibility</p:attrName>
                                        </p:attrNameLst>
                                      </p:cBhvr>
                                      <p:to>
                                        <p:strVal val="visible"/>
                                      </p:to>
                                    </p:set>
                                    <p:animEffect transition="in" filter="blinds(horizontal)">
                                      <p:cBhvr>
                                        <p:cTn id="15" dur="500"/>
                                        <p:tgtEl>
                                          <p:spTgt spid="22221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22216"/>
                                        </p:tgtEl>
                                        <p:attrNameLst>
                                          <p:attrName>style.visibility</p:attrName>
                                        </p:attrNameLst>
                                      </p:cBhvr>
                                      <p:to>
                                        <p:strVal val="visible"/>
                                      </p:to>
                                    </p:set>
                                    <p:animEffect transition="in" filter="blinds(horizontal)">
                                      <p:cBhvr>
                                        <p:cTn id="20" dur="500"/>
                                        <p:tgtEl>
                                          <p:spTgt spid="222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3" grpId="0" animBg="1" advAuto="133361912"/>
      <p:bldP spid="222214" grpId="0" animBg="1" advAuto="133361912"/>
      <p:bldP spid="222216" grpId="0" animBg="1" advAuto="133361912"/>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txBox="1">
            <a:spLocks noGrp="1"/>
          </p:cNvSpPr>
          <p:nvPr>
            <p:ph idx="1"/>
          </p:nvPr>
        </p:nvSpPr>
        <p:spPr>
          <a:xfrm>
            <a:off x="381000" y="1295400"/>
            <a:ext cx="11290852" cy="5370661"/>
          </a:xfrm>
        </p:spPr>
        <p:txBody>
          <a:bodyPr vert="horz" lIns="91425" tIns="45700" rIns="91425" bIns="45700" rtlCol="0" anchor="t">
            <a:spAutoFit/>
          </a:bodyPr>
          <a:lstStyle/>
          <a:p>
            <a:pPr eaLnBrk="1" hangingPunct="1">
              <a:buClr>
                <a:srgbClr val="000000"/>
              </a:buClr>
            </a:pPr>
            <a:r>
              <a:rPr lang="en-US" sz="2000" dirty="0">
                <a:solidFill>
                  <a:srgbClr val="000000"/>
                </a:solidFill>
                <a:latin typeface="Calibri"/>
                <a:cs typeface="Calibri"/>
                <a:sym typeface="Arial" charset="0"/>
              </a:rPr>
              <a:t>Changing crops and technology</a:t>
            </a:r>
          </a:p>
          <a:p>
            <a:pPr marL="787400" lvl="1" indent="-342900">
              <a:buClr>
                <a:srgbClr val="000000"/>
              </a:buClr>
            </a:pPr>
            <a:r>
              <a:rPr lang="en-US" sz="2000" dirty="0">
                <a:latin typeface="Calibri"/>
                <a:cs typeface="Calibri"/>
              </a:rPr>
              <a:t>I</a:t>
            </a:r>
            <a:r>
              <a:rPr lang="en-US" sz="2000" dirty="0">
                <a:solidFill>
                  <a:srgbClr val="000000"/>
                </a:solidFill>
                <a:latin typeface="Calibri"/>
                <a:cs typeface="Calibri"/>
                <a:sym typeface="Arial" charset="0"/>
              </a:rPr>
              <a:t>ncrease heat resistance</a:t>
            </a:r>
          </a:p>
          <a:p>
            <a:pPr marL="787400" lvl="1" indent="-342900">
              <a:buClr>
                <a:srgbClr val="000000"/>
              </a:buClr>
            </a:pPr>
            <a:r>
              <a:rPr lang="en-US" sz="2000" dirty="0">
                <a:solidFill>
                  <a:srgbClr val="000000"/>
                </a:solidFill>
                <a:latin typeface="Calibri"/>
                <a:cs typeface="Calibri"/>
                <a:sym typeface="Arial" charset="0"/>
              </a:rPr>
              <a:t>Crops that are well suited to the area</a:t>
            </a:r>
            <a:endParaRPr lang="en-US" sz="2000" dirty="0">
              <a:latin typeface="Calibri"/>
              <a:cs typeface="Calibri"/>
              <a:sym typeface="Arial" charset="0"/>
            </a:endParaRPr>
          </a:p>
          <a:p>
            <a:pPr marL="787400" lvl="1" indent="-342900">
              <a:buClr>
                <a:srgbClr val="000000"/>
              </a:buClr>
            </a:pPr>
            <a:r>
              <a:rPr lang="en-US" sz="2000" dirty="0">
                <a:latin typeface="Calibri"/>
                <a:cs typeface="Calibri"/>
              </a:rPr>
              <a:t>C</a:t>
            </a:r>
            <a:r>
              <a:rPr lang="en-US" sz="2000" dirty="0">
                <a:solidFill>
                  <a:srgbClr val="000000"/>
                </a:solidFill>
                <a:latin typeface="Calibri"/>
                <a:cs typeface="Calibri"/>
                <a:sym typeface="Arial" charset="0"/>
              </a:rPr>
              <a:t>rops that are well suited to the future predictions of the area</a:t>
            </a:r>
          </a:p>
          <a:p>
            <a:pPr marL="787400" lvl="1" indent="-342900">
              <a:buClr>
                <a:srgbClr val="000000"/>
              </a:buClr>
            </a:pPr>
            <a:r>
              <a:rPr lang="en-US" sz="2000" dirty="0">
                <a:latin typeface="Calibri"/>
                <a:cs typeface="Calibri"/>
              </a:rPr>
              <a:t>Use p</a:t>
            </a:r>
            <a:r>
              <a:rPr lang="en-US" sz="2000" dirty="0">
                <a:solidFill>
                  <a:srgbClr val="000000"/>
                </a:solidFill>
                <a:latin typeface="Calibri"/>
                <a:cs typeface="Calibri"/>
                <a:sym typeface="Arial" charset="0"/>
              </a:rPr>
              <a:t>oly-culture instead of monoculture</a:t>
            </a:r>
          </a:p>
          <a:p>
            <a:pPr>
              <a:buClr>
                <a:srgbClr val="000000"/>
              </a:buClr>
            </a:pPr>
            <a:r>
              <a:rPr lang="en-US" sz="2000" dirty="0">
                <a:latin typeface="Calibri"/>
                <a:cs typeface="Calibri"/>
              </a:rPr>
              <a:t>C</a:t>
            </a:r>
            <a:r>
              <a:rPr lang="en-US" sz="2000" dirty="0">
                <a:solidFill>
                  <a:srgbClr val="000000"/>
                </a:solidFill>
                <a:latin typeface="Calibri"/>
                <a:cs typeface="Calibri"/>
                <a:sym typeface="Arial" charset="0"/>
              </a:rPr>
              <a:t>hanging land use </a:t>
            </a:r>
          </a:p>
          <a:p>
            <a:pPr marL="330200" indent="-342900">
              <a:buClr>
                <a:srgbClr val="000000"/>
              </a:buClr>
            </a:pPr>
            <a:r>
              <a:rPr lang="en-US" sz="2000" dirty="0">
                <a:latin typeface="Calibri"/>
                <a:cs typeface="Calibri"/>
              </a:rPr>
              <a:t>K</a:t>
            </a:r>
            <a:r>
              <a:rPr lang="en-US" sz="2000" dirty="0">
                <a:solidFill>
                  <a:srgbClr val="000000"/>
                </a:solidFill>
                <a:latin typeface="Calibri"/>
                <a:cs typeface="Calibri"/>
                <a:sym typeface="Arial" charset="0"/>
              </a:rPr>
              <a:t>eeping food local (growing and eating for a local market)</a:t>
            </a:r>
          </a:p>
          <a:p>
            <a:pPr marL="330200" indent="-342900">
              <a:buClr>
                <a:srgbClr val="000000"/>
              </a:buClr>
            </a:pPr>
            <a:r>
              <a:rPr lang="en-US" sz="2000" dirty="0">
                <a:solidFill>
                  <a:srgbClr val="000000"/>
                </a:solidFill>
                <a:latin typeface="Calibri"/>
                <a:cs typeface="Calibri"/>
                <a:sym typeface="Arial" charset="0"/>
              </a:rPr>
              <a:t>changing diet</a:t>
            </a:r>
            <a:endParaRPr lang="en-US" sz="2000" dirty="0">
              <a:latin typeface="Calibri"/>
              <a:cs typeface="Calibri"/>
              <a:sym typeface="Arial" charset="0"/>
            </a:endParaRPr>
          </a:p>
          <a:p>
            <a:pPr eaLnBrk="1" hangingPunct="1">
              <a:buClr>
                <a:srgbClr val="000000"/>
              </a:buClr>
            </a:pPr>
            <a:r>
              <a:rPr lang="en-US" sz="2000" dirty="0">
                <a:latin typeface="Calibri"/>
                <a:cs typeface="Calibri"/>
              </a:rPr>
              <a:t>Climate aware p</a:t>
            </a:r>
            <a:r>
              <a:rPr lang="en-US" sz="2000" dirty="0">
                <a:solidFill>
                  <a:srgbClr val="000000"/>
                </a:solidFill>
                <a:latin typeface="Calibri"/>
                <a:cs typeface="Calibri"/>
                <a:sym typeface="Arial" charset="0"/>
              </a:rPr>
              <a:t>lanning</a:t>
            </a:r>
          </a:p>
          <a:p>
            <a:pPr eaLnBrk="1" hangingPunct="1">
              <a:buClr>
                <a:srgbClr val="000000"/>
              </a:buClr>
            </a:pPr>
            <a:r>
              <a:rPr lang="en-US" sz="2000" dirty="0">
                <a:latin typeface="Calibri"/>
                <a:cs typeface="Calibri"/>
              </a:rPr>
              <a:t>Enhanced e</a:t>
            </a:r>
            <a:r>
              <a:rPr lang="en-US" sz="2000" dirty="0">
                <a:solidFill>
                  <a:srgbClr val="000000"/>
                </a:solidFill>
                <a:latin typeface="Calibri"/>
                <a:cs typeface="Calibri"/>
                <a:sym typeface="Arial" charset="0"/>
              </a:rPr>
              <a:t>ducation and outreach</a:t>
            </a:r>
          </a:p>
        </p:txBody>
      </p:sp>
      <p:sp>
        <p:nvSpPr>
          <p:cNvPr id="2" name="Title 1"/>
          <p:cNvSpPr>
            <a:spLocks noGrp="1"/>
          </p:cNvSpPr>
          <p:nvPr>
            <p:ph type="title"/>
          </p:nvPr>
        </p:nvSpPr>
        <p:spPr/>
        <p:txBody>
          <a:bodyPr/>
          <a:lstStyle/>
          <a:p>
            <a:r>
              <a:rPr lang="en-US" dirty="0">
                <a:latin typeface="Arial"/>
                <a:cs typeface="Arial"/>
              </a:rPr>
              <a:t>Local Utilization Adaptations </a:t>
            </a:r>
          </a:p>
        </p:txBody>
      </p:sp>
    </p:spTree>
    <p:extLst>
      <p:ext uri="{BB962C8B-B14F-4D97-AF65-F5344CB8AC3E}">
        <p14:creationId xmlns:p14="http://schemas.microsoft.com/office/powerpoint/2010/main" val="1517788398"/>
      </p:ext>
    </p:extLst>
  </p:cSld>
  <p:clrMapOvr>
    <a:masterClrMapping/>
  </p:clrMapOvr>
  <p:transition spd="slow">
    <p:cu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spcAft>
                <a:spcPts val="600"/>
              </a:spcAft>
            </a:pPr>
            <a:r>
              <a:rPr lang="en-US" sz="2400" dirty="0"/>
              <a:t>Climate change will impact the ability of certain areas to provide food. </a:t>
            </a:r>
          </a:p>
          <a:p>
            <a:pPr>
              <a:spcAft>
                <a:spcPts val="600"/>
              </a:spcAft>
            </a:pPr>
            <a:endParaRPr lang="en-US" sz="2400" dirty="0"/>
          </a:p>
          <a:p>
            <a:pPr>
              <a:spcAft>
                <a:spcPts val="600"/>
              </a:spcAft>
            </a:pPr>
            <a:r>
              <a:rPr lang="en-US" sz="2400" dirty="0"/>
              <a:t>The impacts of climate change on food production are likely to be inequitably distributed.</a:t>
            </a:r>
          </a:p>
          <a:p>
            <a:pPr marL="0" indent="0">
              <a:spcAft>
                <a:spcPts val="600"/>
              </a:spcAft>
              <a:buNone/>
            </a:pPr>
            <a:endParaRPr lang="en-US" sz="2400" dirty="0"/>
          </a:p>
          <a:p>
            <a:pPr>
              <a:spcAft>
                <a:spcPts val="600"/>
              </a:spcAft>
            </a:pPr>
            <a:r>
              <a:rPr lang="en-US" sz="2400" dirty="0"/>
              <a:t>There are many adaptations that can help reduce the impacts of climate change on food security.</a:t>
            </a:r>
          </a:p>
          <a:p>
            <a:pPr>
              <a:spcAft>
                <a:spcPts val="600"/>
              </a:spcAft>
            </a:pPr>
            <a:endParaRPr lang="en-US" sz="2400" dirty="0"/>
          </a:p>
        </p:txBody>
      </p:sp>
      <p:sp>
        <p:nvSpPr>
          <p:cNvPr id="2" name="Title 1"/>
          <p:cNvSpPr>
            <a:spLocks noGrp="1"/>
          </p:cNvSpPr>
          <p:nvPr>
            <p:ph type="title"/>
          </p:nvPr>
        </p:nvSpPr>
        <p:spPr/>
        <p:txBody>
          <a:bodyPr>
            <a:noAutofit/>
          </a:bodyPr>
          <a:lstStyle/>
          <a:p>
            <a:r>
              <a:rPr lang="en-US" sz="3000" dirty="0"/>
              <a:t>Review of primary concepts in food security and climate change</a:t>
            </a:r>
          </a:p>
        </p:txBody>
      </p:sp>
    </p:spTree>
    <p:extLst>
      <p:ext uri="{BB962C8B-B14F-4D97-AF65-F5344CB8AC3E}">
        <p14:creationId xmlns:p14="http://schemas.microsoft.com/office/powerpoint/2010/main" val="3211157993"/>
      </p:ext>
    </p:extLst>
  </p:cSld>
  <p:clrMapOvr>
    <a:masterClrMapping/>
  </p:clrMapOvr>
  <p:transition spd="slow">
    <p:cu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US" dirty="0"/>
          </a:p>
          <a:p>
            <a:pPr marL="0" indent="0">
              <a:buNone/>
            </a:pPr>
            <a:endParaRPr lang="en-US" dirty="0"/>
          </a:p>
        </p:txBody>
      </p:sp>
      <p:sp>
        <p:nvSpPr>
          <p:cNvPr id="321539" name="Title 1"/>
          <p:cNvSpPr>
            <a:spLocks noGrp="1"/>
          </p:cNvSpPr>
          <p:nvPr>
            <p:ph type="title"/>
          </p:nvPr>
        </p:nvSpPr>
        <p:spPr/>
        <p:txBody>
          <a:bodyPr>
            <a:normAutofit fontScale="90000"/>
          </a:bodyPr>
          <a:lstStyle/>
          <a:p>
            <a:r>
              <a:rPr lang="en-US" dirty="0">
                <a:uFillTx/>
              </a:rPr>
              <a:t>Exercise:  </a:t>
            </a:r>
            <a:r>
              <a:rPr lang="en-US" dirty="0"/>
              <a:t>Discussion</a:t>
            </a:r>
            <a:br>
              <a:rPr lang="en-US" dirty="0"/>
            </a:br>
            <a:endParaRPr lang="en-US" dirty="0">
              <a:uFillTx/>
            </a:endParaRPr>
          </a:p>
        </p:txBody>
      </p:sp>
      <p:pic>
        <p:nvPicPr>
          <p:cNvPr id="3" name="Picture 2"/>
          <p:cNvPicPr>
            <a:picLocks noChangeAspect="1"/>
          </p:cNvPicPr>
          <p:nvPr/>
        </p:nvPicPr>
        <p:blipFill>
          <a:blip r:embed="rId3"/>
          <a:stretch>
            <a:fillRect/>
          </a:stretch>
        </p:blipFill>
        <p:spPr>
          <a:xfrm>
            <a:off x="222311" y="1181417"/>
            <a:ext cx="8372959" cy="5676583"/>
          </a:xfrm>
          <a:prstGeom prst="rect">
            <a:avLst/>
          </a:prstGeom>
        </p:spPr>
      </p:pic>
      <p:sp>
        <p:nvSpPr>
          <p:cNvPr id="4" name="TextBox 3"/>
          <p:cNvSpPr txBox="1"/>
          <p:nvPr/>
        </p:nvSpPr>
        <p:spPr>
          <a:xfrm>
            <a:off x="8891017" y="1724209"/>
            <a:ext cx="3300983" cy="3970318"/>
          </a:xfrm>
          <a:prstGeom prst="rect">
            <a:avLst/>
          </a:prstGeom>
          <a:noFill/>
        </p:spPr>
        <p:txBody>
          <a:bodyPr wrap="square" rtlCol="0">
            <a:spAutoFit/>
          </a:bodyPr>
          <a:lstStyle/>
          <a:p>
            <a:r>
              <a:rPr lang="en-US" sz="2800" dirty="0"/>
              <a:t>Propose appropriate measures and approaches to mitigate the effects of climate change on food security in 2 orange or red countries on the map. </a:t>
            </a:r>
          </a:p>
        </p:txBody>
      </p:sp>
    </p:spTree>
    <p:extLst>
      <p:ext uri="{BB962C8B-B14F-4D97-AF65-F5344CB8AC3E}">
        <p14:creationId xmlns:p14="http://schemas.microsoft.com/office/powerpoint/2010/main" val="42448307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spcAft>
                <a:spcPts val="600"/>
              </a:spcAft>
            </a:pPr>
            <a:r>
              <a:rPr lang="en-US" sz="2400" dirty="0"/>
              <a:t>What regions are the most vulnerable to food security?</a:t>
            </a:r>
          </a:p>
          <a:p>
            <a:pPr>
              <a:spcAft>
                <a:spcPts val="600"/>
              </a:spcAft>
            </a:pPr>
            <a:endParaRPr lang="en-US" sz="2400" dirty="0"/>
          </a:p>
          <a:p>
            <a:pPr>
              <a:spcAft>
                <a:spcPts val="600"/>
              </a:spcAft>
            </a:pPr>
            <a:r>
              <a:rPr lang="en-US" sz="2400" dirty="0"/>
              <a:t>Describe how climate change influences crop yield. </a:t>
            </a:r>
            <a:br>
              <a:rPr lang="en-US" sz="2400" dirty="0"/>
            </a:br>
            <a:endParaRPr lang="en-US" sz="2400" dirty="0"/>
          </a:p>
          <a:p>
            <a:pPr>
              <a:spcAft>
                <a:spcPts val="600"/>
              </a:spcAft>
            </a:pPr>
            <a:r>
              <a:rPr lang="en-US" sz="2400" dirty="0"/>
              <a:t>How have yields changed during the last few decades? </a:t>
            </a:r>
            <a:br>
              <a:rPr lang="en-US" sz="2400" dirty="0"/>
            </a:br>
            <a:r>
              <a:rPr lang="en-US" sz="2400" dirty="0"/>
              <a:t>Is this correlated with warming? What else? </a:t>
            </a:r>
          </a:p>
          <a:p>
            <a:pPr>
              <a:spcAft>
                <a:spcPts val="600"/>
              </a:spcAft>
            </a:pPr>
            <a:endParaRPr lang="en-US" sz="2400" dirty="0"/>
          </a:p>
          <a:p>
            <a:pPr>
              <a:spcAft>
                <a:spcPts val="600"/>
              </a:spcAft>
            </a:pPr>
            <a:r>
              <a:rPr lang="en-US" sz="2400" dirty="0"/>
              <a:t>Describe at least 3 measures that can improve food security at the local and global level.</a:t>
            </a:r>
          </a:p>
          <a:p>
            <a:pPr>
              <a:spcAft>
                <a:spcPts val="600"/>
              </a:spcAft>
            </a:pPr>
            <a:endParaRPr lang="en-US" sz="2400" dirty="0"/>
          </a:p>
        </p:txBody>
      </p:sp>
      <p:sp>
        <p:nvSpPr>
          <p:cNvPr id="2" name="Title 1"/>
          <p:cNvSpPr>
            <a:spLocks noGrp="1"/>
          </p:cNvSpPr>
          <p:nvPr>
            <p:ph type="title"/>
          </p:nvPr>
        </p:nvSpPr>
        <p:spPr/>
        <p:txBody>
          <a:bodyPr/>
          <a:lstStyle/>
          <a:p>
            <a:r>
              <a:rPr lang="en-US" dirty="0"/>
              <a:t>Sample Test Questions</a:t>
            </a:r>
          </a:p>
        </p:txBody>
      </p:sp>
    </p:spTree>
    <p:extLst>
      <p:ext uri="{BB962C8B-B14F-4D97-AF65-F5344CB8AC3E}">
        <p14:creationId xmlns:p14="http://schemas.microsoft.com/office/powerpoint/2010/main" val="16903281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vert="horz" lIns="91440" tIns="45720" rIns="91440" bIns="45720" rtlCol="0" anchor="t">
            <a:normAutofit/>
          </a:bodyPr>
          <a:lstStyle/>
          <a:p>
            <a:pPr marL="0" indent="0">
              <a:buNone/>
            </a:pPr>
            <a:r>
              <a:rPr lang="en-US" dirty="0"/>
              <a:t>Global scale-crop yield relationships and the impacts of recent warming</a:t>
            </a:r>
          </a:p>
          <a:p>
            <a:endParaRPr lang="en-US" dirty="0"/>
          </a:p>
          <a:p>
            <a:pPr marL="0" indent="0">
              <a:buNone/>
            </a:pPr>
            <a:r>
              <a:rPr lang="en-US" b="1" dirty="0"/>
              <a:t>Video: </a:t>
            </a:r>
          </a:p>
          <a:p>
            <a:pPr marL="0" indent="0">
              <a:buNone/>
            </a:pPr>
            <a:r>
              <a:rPr lang="en-US" dirty="0"/>
              <a:t>Global warming reduce plant productivity</a:t>
            </a:r>
          </a:p>
          <a:p>
            <a:pPr marL="0" indent="0">
              <a:buNone/>
            </a:pPr>
            <a:r>
              <a:rPr lang="en-US" dirty="0"/>
              <a:t>How to feed the world in 2050 </a:t>
            </a:r>
            <a:br>
              <a:rPr lang="en-US" dirty="0"/>
            </a:br>
            <a:r>
              <a:rPr lang="en-US" sz="2400" dirty="0">
                <a:hlinkClick r:id="rId3"/>
              </a:rPr>
              <a:t>http://www.youtube.com/watch?v=gjtIl5B1zXI</a:t>
            </a:r>
            <a:r>
              <a:rPr lang="en-US" sz="2400" dirty="0"/>
              <a:t> </a:t>
            </a:r>
          </a:p>
        </p:txBody>
      </p:sp>
      <p:sp>
        <p:nvSpPr>
          <p:cNvPr id="2" name="Title 1"/>
          <p:cNvSpPr>
            <a:spLocks noGrp="1"/>
          </p:cNvSpPr>
          <p:nvPr>
            <p:ph type="title"/>
          </p:nvPr>
        </p:nvSpPr>
        <p:spPr/>
        <p:txBody>
          <a:bodyPr/>
          <a:lstStyle/>
          <a:p>
            <a:r>
              <a:rPr lang="en-US" dirty="0"/>
              <a:t>Case Study</a:t>
            </a:r>
          </a:p>
        </p:txBody>
      </p:sp>
    </p:spTree>
    <p:extLst>
      <p:ext uri="{BB962C8B-B14F-4D97-AF65-F5344CB8AC3E}">
        <p14:creationId xmlns:p14="http://schemas.microsoft.com/office/powerpoint/2010/main" val="19818680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t>What was useful?</a:t>
            </a:r>
          </a:p>
          <a:p>
            <a:r>
              <a:rPr lang="en-US" sz="2400" dirty="0"/>
              <a:t>What is missing? </a:t>
            </a:r>
          </a:p>
          <a:p>
            <a:r>
              <a:rPr lang="en-US" sz="2400" dirty="0"/>
              <a:t>How did you, or would you, modify the materials to make them better fit your instructional context? </a:t>
            </a:r>
          </a:p>
          <a:p>
            <a:r>
              <a:rPr lang="en-US" sz="2400" dirty="0"/>
              <a:t>Please share your experience and modifications here: </a:t>
            </a:r>
            <a:r>
              <a:rPr lang="en-US" sz="2400" dirty="0">
                <a:hlinkClick r:id="rId3"/>
              </a:rPr>
              <a:t>climatecurriculum@googlegroups.com</a:t>
            </a:r>
            <a:r>
              <a:rPr lang="en-US" sz="2400" dirty="0"/>
              <a:t> </a:t>
            </a:r>
          </a:p>
        </p:txBody>
      </p:sp>
      <p:sp>
        <p:nvSpPr>
          <p:cNvPr id="2" name="Title 1"/>
          <p:cNvSpPr>
            <a:spLocks noGrp="1"/>
          </p:cNvSpPr>
          <p:nvPr>
            <p:ph type="title"/>
          </p:nvPr>
        </p:nvSpPr>
        <p:spPr/>
        <p:txBody>
          <a:bodyPr/>
          <a:lstStyle/>
          <a:p>
            <a:r>
              <a:rPr lang="en-US" dirty="0">
                <a:uFillTx/>
              </a:rPr>
              <a:t>Instructor Review of Materials</a:t>
            </a:r>
          </a:p>
        </p:txBody>
      </p:sp>
    </p:spTree>
    <p:extLst>
      <p:ext uri="{BB962C8B-B14F-4D97-AF65-F5344CB8AC3E}">
        <p14:creationId xmlns:p14="http://schemas.microsoft.com/office/powerpoint/2010/main" val="16340291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tretch/>
        </p:blipFill>
        <p:spPr>
          <a:xfrm>
            <a:off x="6364225" y="1227842"/>
            <a:ext cx="3811714" cy="5392414"/>
          </a:xfrm>
        </p:spPr>
      </p:pic>
      <p:sp>
        <p:nvSpPr>
          <p:cNvPr id="2" name="Title 1"/>
          <p:cNvSpPr>
            <a:spLocks noGrp="1"/>
          </p:cNvSpPr>
          <p:nvPr>
            <p:ph type="title"/>
          </p:nvPr>
        </p:nvSpPr>
        <p:spPr/>
        <p:txBody>
          <a:bodyPr/>
          <a:lstStyle/>
          <a:p>
            <a:r>
              <a:rPr lang="en-US" dirty="0"/>
              <a:t>Key Reference</a:t>
            </a:r>
          </a:p>
        </p:txBody>
      </p:sp>
      <p:sp>
        <p:nvSpPr>
          <p:cNvPr id="5" name="TextBox 4"/>
          <p:cNvSpPr txBox="1"/>
          <p:nvPr/>
        </p:nvSpPr>
        <p:spPr>
          <a:xfrm>
            <a:off x="457201" y="2079588"/>
            <a:ext cx="4588262" cy="2554545"/>
          </a:xfrm>
          <a:prstGeom prst="rect">
            <a:avLst/>
          </a:prstGeom>
          <a:noFill/>
        </p:spPr>
        <p:txBody>
          <a:bodyPr wrap="square" rtlCol="0">
            <a:spAutoFit/>
          </a:bodyPr>
          <a:lstStyle/>
          <a:p>
            <a:r>
              <a:rPr lang="en-US" sz="3200" dirty="0"/>
              <a:t>In BCC References and available at </a:t>
            </a:r>
            <a:r>
              <a:rPr lang="en-US" sz="3200" dirty="0">
                <a:hlinkClick r:id="rId4"/>
              </a:rPr>
              <a:t>http://www.fao.org/docrep/018/i3325e/i3325e.pdf</a:t>
            </a:r>
            <a:endParaRPr lang="en-US" sz="3200" dirty="0"/>
          </a:p>
          <a:p>
            <a:endParaRPr lang="en-US" sz="3200" dirty="0"/>
          </a:p>
        </p:txBody>
      </p:sp>
    </p:spTree>
    <p:extLst>
      <p:ext uri="{BB962C8B-B14F-4D97-AF65-F5344CB8AC3E}">
        <p14:creationId xmlns:p14="http://schemas.microsoft.com/office/powerpoint/2010/main" val="12587675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Content Placeholder 2"/>
          <p:cNvSpPr>
            <a:spLocks noGrp="1"/>
          </p:cNvSpPr>
          <p:nvPr>
            <p:ph idx="1"/>
          </p:nvPr>
        </p:nvSpPr>
        <p:spPr/>
        <p:txBody>
          <a:bodyPr>
            <a:normAutofit fontScale="77500" lnSpcReduction="20000"/>
          </a:bodyPr>
          <a:lstStyle/>
          <a:p>
            <a:pPr marL="0" indent="0">
              <a:lnSpc>
                <a:spcPct val="130000"/>
              </a:lnSpc>
              <a:buNone/>
            </a:pPr>
            <a:r>
              <a:rPr lang="en-GB" sz="2100" dirty="0" err="1">
                <a:cs typeface="Cordia New" pitchFamily="34" charset="-34"/>
              </a:rPr>
              <a:t>Alexandratos</a:t>
            </a:r>
            <a:r>
              <a:rPr lang="en-GB" sz="2100" dirty="0">
                <a:cs typeface="Cordia New" pitchFamily="34" charset="-34"/>
              </a:rPr>
              <a:t> N, </a:t>
            </a:r>
            <a:r>
              <a:rPr lang="en-GB" sz="2100" dirty="0" err="1">
                <a:cs typeface="Cordia New" pitchFamily="34" charset="-34"/>
              </a:rPr>
              <a:t>Bruinsma</a:t>
            </a:r>
            <a:r>
              <a:rPr lang="en-GB" sz="2100" dirty="0">
                <a:cs typeface="Cordia New" pitchFamily="34" charset="-34"/>
              </a:rPr>
              <a:t> J. 2012. World agriculture towards 2030/2050, the 2012 revision. </a:t>
            </a:r>
            <a:r>
              <a:rPr lang="en-GB" sz="2100" i="1" dirty="0">
                <a:cs typeface="Cordia New" pitchFamily="34" charset="-34"/>
              </a:rPr>
              <a:t>ESA Working Paper No. 12-03, June 2012</a:t>
            </a:r>
            <a:r>
              <a:rPr lang="en-GB" sz="2100" dirty="0">
                <a:cs typeface="Cordia New" pitchFamily="34" charset="-34"/>
              </a:rPr>
              <a:t>. Rome: Food and Agriculture Organization of the United Nations (FAO). (Available from </a:t>
            </a:r>
            <a:r>
              <a:rPr lang="en-GB" sz="2100" dirty="0">
                <a:cs typeface="Cordia New" pitchFamily="34" charset="-34"/>
                <a:hlinkClick r:id="rId3" tooltip="World agriculture towards 2030/2050"/>
              </a:rPr>
              <a:t>http://www.fao.org/docrep/016/ap106e/ap106e.pdf</a:t>
            </a:r>
            <a:r>
              <a:rPr lang="en-GB" sz="2100" dirty="0">
                <a:cs typeface="Cordia New" pitchFamily="34" charset="-34"/>
              </a:rPr>
              <a:t>)</a:t>
            </a:r>
          </a:p>
          <a:p>
            <a:pPr marL="0" indent="0">
              <a:lnSpc>
                <a:spcPct val="130000"/>
              </a:lnSpc>
              <a:buNone/>
            </a:pPr>
            <a:r>
              <a:rPr lang="en-GB" sz="2100" dirty="0" err="1">
                <a:cs typeface="Cordia New" pitchFamily="34" charset="-34"/>
              </a:rPr>
              <a:t>Lobell</a:t>
            </a:r>
            <a:r>
              <a:rPr lang="en-GB" sz="2100" dirty="0">
                <a:cs typeface="Cordia New" pitchFamily="34" charset="-34"/>
              </a:rPr>
              <a:t> DB, </a:t>
            </a:r>
            <a:r>
              <a:rPr lang="en-GB" sz="2100" dirty="0" err="1">
                <a:cs typeface="Cordia New" pitchFamily="34" charset="-34"/>
              </a:rPr>
              <a:t>Schlenker</a:t>
            </a:r>
            <a:r>
              <a:rPr lang="en-GB" sz="2100" dirty="0">
                <a:cs typeface="Cordia New" pitchFamily="34" charset="-34"/>
              </a:rPr>
              <a:t> W, Costa-Roberts J. 2011. Climate trends and global crop production since 1980. </a:t>
            </a:r>
            <a:r>
              <a:rPr lang="en-GB" sz="2100" i="1" dirty="0">
                <a:cs typeface="Cordia New" pitchFamily="34" charset="-34"/>
              </a:rPr>
              <a:t>Science</a:t>
            </a:r>
            <a:r>
              <a:rPr lang="en-GB" sz="2100" dirty="0">
                <a:cs typeface="Cordia New" pitchFamily="34" charset="-34"/>
              </a:rPr>
              <a:t> 333(6042):616-620.</a:t>
            </a:r>
          </a:p>
          <a:p>
            <a:pPr marL="0" indent="0">
              <a:lnSpc>
                <a:spcPct val="130000"/>
              </a:lnSpc>
              <a:buNone/>
            </a:pPr>
            <a:r>
              <a:rPr lang="en-US" sz="2100" dirty="0" err="1">
                <a:cs typeface="Cordia New" pitchFamily="34" charset="-34"/>
              </a:rPr>
              <a:t>Lobell</a:t>
            </a:r>
            <a:r>
              <a:rPr lang="en-US" sz="2100" dirty="0">
                <a:cs typeface="Cordia New" pitchFamily="34" charset="-34"/>
              </a:rPr>
              <a:t> DB, Field CB. 2007. Global scale climate—crop yield relationships and the impacts of recent warming. </a:t>
            </a:r>
            <a:r>
              <a:rPr lang="en-US" sz="2100" i="1" dirty="0">
                <a:cs typeface="Cordia New" pitchFamily="34" charset="-34"/>
              </a:rPr>
              <a:t>Environmental Research Letters</a:t>
            </a:r>
            <a:r>
              <a:rPr lang="en-US" sz="2100" dirty="0">
                <a:cs typeface="Cordia New" pitchFamily="34" charset="-34"/>
              </a:rPr>
              <a:t> 2:1-7. (Available from </a:t>
            </a:r>
            <a:r>
              <a:rPr lang="en-US" sz="2100" dirty="0">
                <a:cs typeface="Cordia New" pitchFamily="34" charset="-34"/>
                <a:hlinkClick r:id="rId4" tooltip="Global scale climate—crop yield relationships and the impacts of recent warming"/>
              </a:rPr>
              <a:t>http://iopscience.iop.org/1748-9326/2/1/014002/pdf/1748-9326_2_1_014002.pdf</a:t>
            </a:r>
            <a:endParaRPr lang="en-US" sz="2100" dirty="0">
              <a:cs typeface="Cordia New" pitchFamily="34" charset="-34"/>
            </a:endParaRPr>
          </a:p>
          <a:p>
            <a:pPr marL="0" indent="0">
              <a:lnSpc>
                <a:spcPct val="130000"/>
              </a:lnSpc>
              <a:buNone/>
            </a:pPr>
            <a:r>
              <a:rPr lang="en-US" sz="2100" dirty="0">
                <a:cs typeface="Cordia New" pitchFamily="34" charset="-34"/>
              </a:rPr>
              <a:t>Gerald C. Nelson, et al.2009.  Climate change impact on Agriculture and Cost of adaptation. IFPRI</a:t>
            </a:r>
          </a:p>
          <a:p>
            <a:pPr marL="0" indent="0">
              <a:lnSpc>
                <a:spcPct val="130000"/>
              </a:lnSpc>
              <a:buNone/>
            </a:pPr>
            <a:r>
              <a:rPr lang="en-US" sz="2100" dirty="0" err="1">
                <a:cs typeface="Cordia New" pitchFamily="34" charset="-34"/>
              </a:rPr>
              <a:t>Rodomiro</a:t>
            </a:r>
            <a:r>
              <a:rPr lang="en-US" sz="2100" dirty="0">
                <a:cs typeface="Cordia New" pitchFamily="34" charset="-34"/>
              </a:rPr>
              <a:t> Ortiz, et ,al. 2008. Climate Change: Can wheat beat the heat?  Agriculture, Ecosystems and Environment 126(2008)46-58.</a:t>
            </a:r>
          </a:p>
          <a:p>
            <a:pPr marL="963613" indent="-963613">
              <a:buNone/>
            </a:pPr>
            <a:r>
              <a:rPr lang="en-US" sz="1800" b="1" dirty="0">
                <a:cs typeface="Cordia New" pitchFamily="34" charset="-34"/>
              </a:rPr>
              <a:t> </a:t>
            </a:r>
          </a:p>
        </p:txBody>
      </p:sp>
      <p:sp>
        <p:nvSpPr>
          <p:cNvPr id="327681" name="Title 1"/>
          <p:cNvSpPr>
            <a:spLocks noGrp="1"/>
          </p:cNvSpPr>
          <p:nvPr>
            <p:ph type="title"/>
          </p:nvPr>
        </p:nvSpPr>
        <p:spPr/>
        <p:txBody>
          <a:bodyPr/>
          <a:lstStyle/>
          <a:p>
            <a:pPr eaLnBrk="1" hangingPunct="1"/>
            <a:r>
              <a:rPr lang="en-US">
                <a:uFillTx/>
                <a:cs typeface="Angsana New" charset="-34"/>
              </a:rPr>
              <a:t>References and Reading</a:t>
            </a:r>
          </a:p>
        </p:txBody>
      </p:sp>
    </p:spTree>
    <p:extLst>
      <p:ext uri="{BB962C8B-B14F-4D97-AF65-F5344CB8AC3E}">
        <p14:creationId xmlns:p14="http://schemas.microsoft.com/office/powerpoint/2010/main" val="14600260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Text Placeholder 2"/>
          <p:cNvSpPr>
            <a:spLocks noGrp="1"/>
          </p:cNvSpPr>
          <p:nvPr>
            <p:ph idx="1"/>
          </p:nvPr>
        </p:nvSpPr>
        <p:spPr>
          <a:xfrm>
            <a:off x="691896" y="1386713"/>
            <a:ext cx="10515600" cy="4351338"/>
          </a:xfrm>
        </p:spPr>
        <p:txBody>
          <a:bodyPr>
            <a:noAutofit/>
          </a:bodyPr>
          <a:lstStyle/>
          <a:p>
            <a:pPr marL="0" indent="0">
              <a:spcBef>
                <a:spcPts val="600"/>
              </a:spcBef>
              <a:buNone/>
            </a:pPr>
            <a:r>
              <a:rPr lang="en-US" sz="1400" dirty="0">
                <a:cs typeface="Cordia New" pitchFamily="34" charset="-34"/>
              </a:rPr>
              <a:t>Thomas  W. </a:t>
            </a:r>
            <a:r>
              <a:rPr lang="en-US" sz="1400" dirty="0" err="1">
                <a:cs typeface="Cordia New" pitchFamily="34" charset="-34"/>
              </a:rPr>
              <a:t>Hertel</a:t>
            </a:r>
            <a:r>
              <a:rPr lang="en-US" sz="1400" dirty="0">
                <a:cs typeface="Cordia New" pitchFamily="34" charset="-34"/>
              </a:rPr>
              <a:t> et, al. 2010.  The poverty implication of climate-induced crops yields change s by 2030.  Global Environmental change, 20(2010)577-585. Journal  homepage: </a:t>
            </a:r>
            <a:r>
              <a:rPr lang="en-US" sz="1400" u="sng" dirty="0">
                <a:solidFill>
                  <a:srgbClr val="0070C0"/>
                </a:solidFill>
                <a:cs typeface="Cordia New" pitchFamily="34" charset="-34"/>
                <a:hlinkClick r:id="rId3"/>
              </a:rPr>
              <a:t>www.elsevier.com/loate/gloenvch</a:t>
            </a:r>
            <a:r>
              <a:rPr lang="en-US" sz="1400" u="sng" dirty="0">
                <a:solidFill>
                  <a:srgbClr val="0070C0"/>
                </a:solidFill>
                <a:cs typeface="Cordia New" pitchFamily="34" charset="-34"/>
              </a:rPr>
              <a:t> </a:t>
            </a:r>
            <a:endParaRPr lang="en-GB" sz="1400" dirty="0">
              <a:cs typeface="Cordia New" pitchFamily="34" charset="-34"/>
            </a:endParaRPr>
          </a:p>
          <a:p>
            <a:pPr marL="0" indent="0">
              <a:spcBef>
                <a:spcPts val="600"/>
              </a:spcBef>
              <a:buNone/>
            </a:pPr>
            <a:r>
              <a:rPr lang="en-US" sz="1400" dirty="0">
                <a:cs typeface="Cordia New" pitchFamily="34" charset="-34"/>
              </a:rPr>
              <a:t>Thornton PK, PG Jones, </a:t>
            </a:r>
            <a:r>
              <a:rPr lang="en-US" sz="1400" dirty="0" err="1">
                <a:cs typeface="Cordia New" pitchFamily="34" charset="-34"/>
              </a:rPr>
              <a:t>Gopal</a:t>
            </a:r>
            <a:r>
              <a:rPr lang="en-US" sz="1400" dirty="0">
                <a:cs typeface="Cordia New" pitchFamily="34" charset="-34"/>
              </a:rPr>
              <a:t> </a:t>
            </a:r>
            <a:r>
              <a:rPr lang="en-US" sz="1400" dirty="0" err="1">
                <a:cs typeface="Cordia New" pitchFamily="34" charset="-34"/>
              </a:rPr>
              <a:t>Alagarswamy</a:t>
            </a:r>
            <a:r>
              <a:rPr lang="en-US" sz="1400" dirty="0">
                <a:cs typeface="Cordia New" pitchFamily="34" charset="-34"/>
              </a:rPr>
              <a:t>, Jeff Andresen, Mario </a:t>
            </a:r>
            <a:r>
              <a:rPr lang="en-US" sz="1400" dirty="0" err="1">
                <a:cs typeface="Cordia New" pitchFamily="34" charset="-34"/>
              </a:rPr>
              <a:t>Herrero</a:t>
            </a:r>
            <a:r>
              <a:rPr lang="en-US" sz="1400" dirty="0">
                <a:cs typeface="Cordia New" pitchFamily="34" charset="-34"/>
              </a:rPr>
              <a:t>. 2010. Adapting to climate change: agricultural system and household impacts in East Africa. </a:t>
            </a:r>
            <a:r>
              <a:rPr lang="en-US" sz="1400" i="1" dirty="0">
                <a:cs typeface="Cordia New" pitchFamily="34" charset="-34"/>
              </a:rPr>
              <a:t>Agricultural Systems</a:t>
            </a:r>
            <a:r>
              <a:rPr lang="en-US" sz="1400" dirty="0">
                <a:cs typeface="Cordia New" pitchFamily="34" charset="-34"/>
              </a:rPr>
              <a:t> 103:73–82.</a:t>
            </a:r>
          </a:p>
          <a:p>
            <a:pPr marL="0" indent="0">
              <a:spcBef>
                <a:spcPts val="600"/>
              </a:spcBef>
              <a:buNone/>
            </a:pPr>
            <a:r>
              <a:rPr lang="en-US" sz="1400" dirty="0">
                <a:cs typeface="Cordia New" pitchFamily="34" charset="-34"/>
              </a:rPr>
              <a:t>Thornton P, Cramer L, eds. 2012. Impacts of climate change on the agricultural and aquatic systems and natural resources within the CGIAR’s mandate. Copenhagen: CCAFS Working Paper 23. CGIAR Research Program on Climate Change, Agriculture and Food Security. (Available from </a:t>
            </a:r>
            <a:r>
              <a:rPr lang="en-US" sz="1400" dirty="0">
                <a:cs typeface="Cordia New" pitchFamily="34" charset="-34"/>
                <a:hlinkClick r:id="rId4" tooltip="Impacts of climate change on the agricultural and aquatic systems and natural resources within the CGIAR’s mandate"/>
              </a:rPr>
              <a:t>http://cgspace.cgiar.org/handle/10568/21226</a:t>
            </a:r>
            <a:r>
              <a:rPr lang="en-US" sz="1400" dirty="0">
                <a:cs typeface="Cordia New" pitchFamily="34" charset="-34"/>
              </a:rPr>
              <a:t>)</a:t>
            </a:r>
          </a:p>
          <a:p>
            <a:pPr marL="0" lvl="1" indent="0">
              <a:spcBef>
                <a:spcPts val="600"/>
              </a:spcBef>
              <a:buSzPct val="167000"/>
              <a:buNone/>
            </a:pPr>
            <a:r>
              <a:rPr lang="en-US" sz="1400" dirty="0" err="1">
                <a:cs typeface="Cordia New" pitchFamily="34" charset="-34"/>
              </a:rPr>
              <a:t>Adger</a:t>
            </a:r>
            <a:r>
              <a:rPr lang="en-US" sz="1400" dirty="0">
                <a:cs typeface="Cordia New" pitchFamily="34" charset="-34"/>
              </a:rPr>
              <a:t> N, 1999 Social vulnerability to climate change and extremes in coastal Vietnam. World Dev. 27, 249–269. </a:t>
            </a:r>
            <a:r>
              <a:rPr lang="en-US" sz="1400" u="sng" dirty="0">
                <a:cs typeface="Cordia New" pitchFamily="34" charset="-34"/>
                <a:hlinkClick r:id="rId5"/>
              </a:rPr>
              <a:t>doi:10.1016/S0305-750X(98)00136-3</a:t>
            </a:r>
            <a:r>
              <a:rPr lang="en-US" sz="1400" dirty="0">
                <a:cs typeface="Cordia New" pitchFamily="34" charset="-34"/>
              </a:rPr>
              <a:t>. </a:t>
            </a:r>
            <a:r>
              <a:rPr lang="en-US" sz="1400" u="sng" dirty="0" err="1">
                <a:cs typeface="Cordia New" pitchFamily="34" charset="-34"/>
                <a:hlinkClick r:id="rId6"/>
              </a:rPr>
              <a:t>CrossRef</a:t>
            </a:r>
            <a:r>
              <a:rPr lang="en-US" sz="1400" u="sng" dirty="0" err="1">
                <a:cs typeface="Cordia New" pitchFamily="34" charset="-34"/>
                <a:hlinkClick r:id="rId7"/>
              </a:rPr>
              <a:t>Web</a:t>
            </a:r>
            <a:r>
              <a:rPr lang="en-US" sz="1400" u="sng" dirty="0">
                <a:cs typeface="Cordia New" pitchFamily="34" charset="-34"/>
                <a:hlinkClick r:id="rId7"/>
              </a:rPr>
              <a:t> of Science</a:t>
            </a:r>
            <a:endParaRPr lang="en-US" sz="1400" dirty="0">
              <a:cs typeface="Cordia New" pitchFamily="34" charset="-34"/>
            </a:endParaRPr>
          </a:p>
          <a:p>
            <a:pPr marL="0" lvl="1" indent="0">
              <a:spcBef>
                <a:spcPts val="600"/>
              </a:spcBef>
              <a:buSzPct val="167000"/>
              <a:buNone/>
            </a:pPr>
            <a:r>
              <a:rPr lang="en-US" sz="1400" dirty="0" err="1">
                <a:cs typeface="Cordia New" pitchFamily="34" charset="-34"/>
              </a:rPr>
              <a:t>Pandey</a:t>
            </a:r>
            <a:r>
              <a:rPr lang="en-US" sz="1400" dirty="0">
                <a:cs typeface="Cordia New" pitchFamily="34" charset="-34"/>
              </a:rPr>
              <a:t> S, </a:t>
            </a:r>
            <a:r>
              <a:rPr lang="en-US" sz="1400" dirty="0" err="1">
                <a:cs typeface="Cordia New" pitchFamily="34" charset="-34"/>
              </a:rPr>
              <a:t>Bhandari</a:t>
            </a:r>
            <a:r>
              <a:rPr lang="en-US" sz="1400" dirty="0">
                <a:cs typeface="Cordia New" pitchFamily="34" charset="-34"/>
              </a:rPr>
              <a:t> H, Hardy B. 2007. Economic costs of drought and rice farmers’ coping mechanisms: a cross-country comparative analysis. Manila: International Rice Research Institute. (Available from </a:t>
            </a:r>
            <a:r>
              <a:rPr lang="en-US" sz="1400" dirty="0">
                <a:cs typeface="Cordia New" pitchFamily="34" charset="-34"/>
                <a:hlinkClick r:id="rId8" tooltip="Economic costs of drought and rice farmers’ coping mechanisms"/>
              </a:rPr>
              <a:t>http://dspace.irri.org:8080/dspace/bitstream/123456789/951/1/9789712202124.pdf</a:t>
            </a:r>
            <a:r>
              <a:rPr lang="en-US" sz="1400" dirty="0">
                <a:cs typeface="Cordia New" pitchFamily="34" charset="-34"/>
              </a:rPr>
              <a:t>  </a:t>
            </a:r>
          </a:p>
          <a:p>
            <a:pPr marL="0" lvl="1" indent="0">
              <a:spcBef>
                <a:spcPts val="600"/>
              </a:spcBef>
              <a:buSzPct val="167000"/>
              <a:buNone/>
            </a:pPr>
            <a:r>
              <a:rPr lang="en-US" sz="1400" dirty="0">
                <a:cs typeface="Cordia New" pitchFamily="34" charset="-34"/>
              </a:rPr>
              <a:t>Bates BC, </a:t>
            </a:r>
            <a:r>
              <a:rPr lang="en-US" sz="1400" dirty="0" err="1">
                <a:cs typeface="Cordia New" pitchFamily="34" charset="-34"/>
              </a:rPr>
              <a:t>Kundzewicz</a:t>
            </a:r>
            <a:r>
              <a:rPr lang="en-US" sz="1400" dirty="0">
                <a:cs typeface="Cordia New" pitchFamily="34" charset="-34"/>
              </a:rPr>
              <a:t> ZM, Wu S, </a:t>
            </a:r>
            <a:r>
              <a:rPr lang="en-US" sz="1400" dirty="0" err="1">
                <a:cs typeface="Cordia New" pitchFamily="34" charset="-34"/>
              </a:rPr>
              <a:t>Palutikof</a:t>
            </a:r>
            <a:r>
              <a:rPr lang="en-US" sz="1400" dirty="0">
                <a:cs typeface="Cordia New" pitchFamily="34" charset="-34"/>
              </a:rPr>
              <a:t> JP, eds. 2008. </a:t>
            </a:r>
            <a:r>
              <a:rPr lang="en-US" sz="1400" i="1" dirty="0">
                <a:cs typeface="Cordia New" pitchFamily="34" charset="-34"/>
              </a:rPr>
              <a:t>Climate Change and Water</a:t>
            </a:r>
            <a:r>
              <a:rPr lang="en-US" sz="1400" dirty="0">
                <a:cs typeface="Cordia New" pitchFamily="34" charset="-34"/>
              </a:rPr>
              <a:t>. Technical Paper of the Intergovernmental Panel on Climate Change. Geneva: IPCC. (Available from </a:t>
            </a:r>
            <a:r>
              <a:rPr lang="en-US" sz="1400" dirty="0">
                <a:cs typeface="Cordia New" pitchFamily="34" charset="-34"/>
                <a:hlinkClick r:id="rId9" tooltip="http://www.ipcc.ch/pdf/technical-papers/climate-change-water-en.pdf"/>
              </a:rPr>
              <a:t>http://www.ipcc.ch/pdf/technical-papers/climate-change-water-en.pdf</a:t>
            </a:r>
            <a:r>
              <a:rPr lang="en-US" sz="1400" dirty="0">
                <a:cs typeface="Cordia New" pitchFamily="34" charset="-34"/>
              </a:rPr>
              <a:t>)</a:t>
            </a:r>
          </a:p>
          <a:p>
            <a:pPr marL="0" lvl="1" indent="0">
              <a:spcBef>
                <a:spcPts val="600"/>
              </a:spcBef>
              <a:buSzPct val="167000"/>
              <a:buNone/>
            </a:pPr>
            <a:r>
              <a:rPr lang="en-US" sz="1400" dirty="0" err="1">
                <a:solidFill>
                  <a:srgbClr val="000000"/>
                </a:solidFill>
                <a:cs typeface="Cordia New" pitchFamily="34" charset="-34"/>
                <a:sym typeface="Calibri" pitchFamily="34" charset="0"/>
              </a:rPr>
              <a:t>Howden</a:t>
            </a:r>
            <a:r>
              <a:rPr lang="en-US" sz="1400" dirty="0">
                <a:solidFill>
                  <a:srgbClr val="000000"/>
                </a:solidFill>
                <a:cs typeface="Cordia New" pitchFamily="34" charset="-34"/>
                <a:sym typeface="Calibri" pitchFamily="34" charset="0"/>
              </a:rPr>
              <a:t>, Mark S. et all "Adapting Agriculture to Climate Change." </a:t>
            </a:r>
            <a:r>
              <a:rPr lang="en-US" sz="1400" i="1" dirty="0">
                <a:solidFill>
                  <a:srgbClr val="000000"/>
                </a:solidFill>
                <a:cs typeface="Cordia New" pitchFamily="34" charset="-34"/>
                <a:sym typeface="Calibri" pitchFamily="34" charset="0"/>
              </a:rPr>
              <a:t>PNAS</a:t>
            </a:r>
            <a:r>
              <a:rPr lang="en-US" sz="1400" dirty="0">
                <a:solidFill>
                  <a:srgbClr val="000000"/>
                </a:solidFill>
                <a:cs typeface="Cordia New" pitchFamily="34" charset="-34"/>
                <a:sym typeface="Calibri" pitchFamily="34" charset="0"/>
              </a:rPr>
              <a:t> 104.50 11 Dec. (2007): 19691-96. Web. 13 Oct. 2012 </a:t>
            </a:r>
          </a:p>
          <a:p>
            <a:pPr marL="0" lvl="1" indent="0">
              <a:spcBef>
                <a:spcPts val="600"/>
              </a:spcBef>
              <a:buSzPct val="167000"/>
              <a:buNone/>
            </a:pPr>
            <a:r>
              <a:rPr lang="en-US" sz="1400" dirty="0">
                <a:solidFill>
                  <a:srgbClr val="000000"/>
                </a:solidFill>
                <a:cs typeface="Cordia New" pitchFamily="34" charset="-34"/>
                <a:sym typeface="Calibri" pitchFamily="34" charset="0"/>
              </a:rPr>
              <a:t>Brett Harris , 2009. How Climate Change Threatens Food Security. </a:t>
            </a:r>
            <a:r>
              <a:rPr lang="en-US" sz="1400" dirty="0" err="1">
                <a:solidFill>
                  <a:srgbClr val="000000"/>
                </a:solidFill>
                <a:cs typeface="Cordia New" pitchFamily="34" charset="-34"/>
                <a:sym typeface="Calibri" pitchFamily="34" charset="0"/>
              </a:rPr>
              <a:t>climateandcapitalism.com</a:t>
            </a:r>
            <a:r>
              <a:rPr lang="en-US" sz="1400" dirty="0">
                <a:solidFill>
                  <a:srgbClr val="000000"/>
                </a:solidFill>
                <a:cs typeface="Cordia New" pitchFamily="34" charset="-34"/>
                <a:sym typeface="Calibri" pitchFamily="34" charset="0"/>
              </a:rPr>
              <a:t> </a:t>
            </a:r>
            <a:r>
              <a:rPr lang="en-US" sz="1400" dirty="0">
                <a:solidFill>
                  <a:srgbClr val="000000"/>
                </a:solidFill>
                <a:cs typeface="Cordia New" pitchFamily="34" charset="-34"/>
                <a:sym typeface="Calibri" pitchFamily="34" charset="0"/>
                <a:hlinkClick r:id="rId10"/>
              </a:rPr>
              <a:t>http://climateandcapitalism.com/2009/01/22/how-climate-change-threatens-food-security</a:t>
            </a:r>
            <a:endParaRPr lang="en-US" sz="1400" dirty="0">
              <a:solidFill>
                <a:srgbClr val="000000"/>
              </a:solidFill>
              <a:cs typeface="Cordia New" pitchFamily="34" charset="-34"/>
              <a:sym typeface="Calibri" pitchFamily="34" charset="0"/>
            </a:endParaRPr>
          </a:p>
        </p:txBody>
      </p:sp>
      <p:sp>
        <p:nvSpPr>
          <p:cNvPr id="329729" name="Title 1"/>
          <p:cNvSpPr>
            <a:spLocks noGrp="1"/>
          </p:cNvSpPr>
          <p:nvPr>
            <p:ph type="title"/>
          </p:nvPr>
        </p:nvSpPr>
        <p:spPr/>
        <p:txBody>
          <a:bodyPr/>
          <a:lstStyle/>
          <a:p>
            <a:pPr eaLnBrk="1" hangingPunct="1"/>
            <a:r>
              <a:rPr lang="en-US">
                <a:uFillTx/>
                <a:cs typeface="Angsana New" charset="-34"/>
              </a:rPr>
              <a:t>References and Reading</a:t>
            </a:r>
          </a:p>
        </p:txBody>
      </p:sp>
    </p:spTree>
    <p:extLst>
      <p:ext uri="{BB962C8B-B14F-4D97-AF65-F5344CB8AC3E}">
        <p14:creationId xmlns:p14="http://schemas.microsoft.com/office/powerpoint/2010/main" val="48043815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5737" y="1567542"/>
            <a:ext cx="10846319" cy="4949371"/>
          </a:xfrm>
        </p:spPr>
        <p:txBody>
          <a:bodyPr>
            <a:noAutofit/>
          </a:bodyPr>
          <a:lstStyle/>
          <a:p>
            <a:pPr marL="0" indent="0">
              <a:buNone/>
            </a:pPr>
            <a:r>
              <a:rPr lang="en-US" sz="2000" dirty="0"/>
              <a:t>The curriculum of USAID’s Climate-Resilient Ecosystems and Livelihoods (CREL) in Bangladesh is a free resource of teaching materials for university professors, teachers and climate change training experts.</a:t>
            </a:r>
          </a:p>
          <a:p>
            <a:pPr marL="0" indent="0">
              <a:buNone/>
            </a:pPr>
            <a:r>
              <a:rPr lang="en-US" sz="2000" dirty="0"/>
              <a:t>Reproduction of CREL’s curriculum </a:t>
            </a:r>
            <a:r>
              <a:rPr lang="de-DE" sz="2000" dirty="0"/>
              <a:t>materials </a:t>
            </a:r>
            <a:r>
              <a:rPr lang="en-US" sz="2000" dirty="0"/>
              <a:t>for educational or other non-commercial purposes is authorized without prior written permission from the copyright holder, provided the source is fully acknowledged.</a:t>
            </a:r>
          </a:p>
          <a:p>
            <a:pPr marL="0" indent="0">
              <a:buNone/>
            </a:pPr>
            <a:endParaRPr lang="de-DE" sz="2000" dirty="0"/>
          </a:p>
          <a:p>
            <a:pPr marL="0" indent="0">
              <a:buNone/>
            </a:pPr>
            <a:r>
              <a:rPr lang="de-DE" sz="2000" b="1" dirty="0"/>
              <a:t>Suggested citation</a:t>
            </a:r>
            <a:r>
              <a:rPr lang="de-DE" sz="2000" dirty="0"/>
              <a:t>: USAID. 2016. </a:t>
            </a:r>
            <a:r>
              <a:rPr lang="de-DE" sz="2000" i="1" dirty="0"/>
              <a:t>Bangladesh Climate-Resilient </a:t>
            </a:r>
            <a:r>
              <a:rPr lang="de-DE" sz="2000" i="1"/>
              <a:t>Ecosystem Curriculum (BACUM)</a:t>
            </a:r>
            <a:r>
              <a:rPr lang="de-DE" sz="2000"/>
              <a:t>. </a:t>
            </a:r>
            <a:r>
              <a:rPr lang="de-DE" sz="2000" dirty="0"/>
              <a:t>USAID‘s Climate-Resilient </a:t>
            </a:r>
            <a:r>
              <a:rPr lang="en-US" sz="2000" dirty="0"/>
              <a:t>Ecosystems and Livelihoods (CREL) Project. </a:t>
            </a:r>
            <a:r>
              <a:rPr lang="en-US" sz="2000" dirty="0" err="1"/>
              <a:t>Winrock</a:t>
            </a:r>
            <a:r>
              <a:rPr lang="en-US" sz="2000" dirty="0"/>
              <a:t> International. Dhaka, Bangladesh. </a:t>
            </a:r>
          </a:p>
          <a:p>
            <a:pPr marL="0" indent="0">
              <a:buNone/>
            </a:pPr>
            <a:endParaRPr lang="de-DE" sz="2000" dirty="0"/>
          </a:p>
          <a:p>
            <a:pPr marL="0" indent="0">
              <a:buNone/>
            </a:pPr>
            <a:r>
              <a:rPr lang="en-US" sz="2000" b="1" dirty="0"/>
              <a:t>Disclaimer:</a:t>
            </a:r>
            <a:r>
              <a:rPr lang="en-US" sz="2000" dirty="0"/>
              <a:t> The CREL’s curriculum is made possible by the support of the American People through the United States Agency for International Development (USAID). The contents of the curriculum do not necessarily reflect the views of USAID or the US Government.</a:t>
            </a:r>
            <a:endParaRPr lang="en-US" sz="2000" b="1" dirty="0"/>
          </a:p>
        </p:txBody>
      </p:sp>
      <p:sp>
        <p:nvSpPr>
          <p:cNvPr id="3" name="Title 2"/>
          <p:cNvSpPr>
            <a:spLocks noGrp="1"/>
          </p:cNvSpPr>
          <p:nvPr>
            <p:ph type="title"/>
          </p:nvPr>
        </p:nvSpPr>
        <p:spPr/>
        <p:txBody>
          <a:bodyPr/>
          <a:lstStyle/>
          <a:p>
            <a:r>
              <a:rPr lang="en-US"/>
              <a:t>References and Resources</a:t>
            </a:r>
            <a:endParaRPr lang="en-US" dirty="0"/>
          </a:p>
        </p:txBody>
      </p:sp>
    </p:spTree>
    <p:extLst>
      <p:ext uri="{BB962C8B-B14F-4D97-AF65-F5344CB8AC3E}">
        <p14:creationId xmlns:p14="http://schemas.microsoft.com/office/powerpoint/2010/main" val="3469491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1231768123_1"/>
          <p:cNvPicPr>
            <a:picLocks noChangeAspect="1" noChangeArrowheads="1"/>
          </p:cNvPicPr>
          <p:nvPr/>
        </p:nvPicPr>
        <p:blipFill>
          <a:blip r:embed="rId3"/>
          <a:srcRect/>
          <a:stretch>
            <a:fillRect/>
          </a:stretch>
        </p:blipFill>
        <p:spPr bwMode="auto">
          <a:xfrm>
            <a:off x="1635516" y="1127720"/>
            <a:ext cx="8359458" cy="5397366"/>
          </a:xfrm>
          <a:prstGeom prst="rect">
            <a:avLst/>
          </a:prstGeom>
          <a:noFill/>
          <a:ln w="9525">
            <a:noFill/>
            <a:miter lim="800000"/>
          </a:ln>
        </p:spPr>
      </p:pic>
      <p:sp>
        <p:nvSpPr>
          <p:cNvPr id="33795" name="Rectangle 4"/>
          <p:cNvSpPr>
            <a:spLocks noChangeArrowheads="1"/>
          </p:cNvSpPr>
          <p:nvPr/>
        </p:nvSpPr>
        <p:spPr bwMode="auto">
          <a:xfrm>
            <a:off x="1570609" y="6539535"/>
            <a:ext cx="7019925" cy="292388"/>
          </a:xfrm>
          <a:prstGeom prst="rect">
            <a:avLst/>
          </a:prstGeom>
          <a:noFill/>
          <a:ln w="9525">
            <a:noFill/>
            <a:miter lim="800000"/>
          </a:ln>
        </p:spPr>
        <p:txBody>
          <a:bodyPr anchor="ctr">
            <a:spAutoFit/>
          </a:bodyPr>
          <a:lstStyle/>
          <a:p>
            <a:r>
              <a:rPr lang="en-US" sz="1300" b="1" dirty="0">
                <a:latin typeface="Verdana" pitchFamily="34" charset="0"/>
                <a:cs typeface="Angsana New" charset="-34"/>
              </a:rPr>
              <a:t>Source</a:t>
            </a:r>
            <a:r>
              <a:rPr lang="en-US" sz="1300" dirty="0">
                <a:latin typeface="Verdana" pitchFamily="34" charset="0"/>
                <a:cs typeface="Angsana New" charset="-34"/>
              </a:rPr>
              <a:t>: </a:t>
            </a:r>
            <a:r>
              <a:rPr lang="en-US" sz="1300" dirty="0" err="1">
                <a:latin typeface="Verdana" pitchFamily="34" charset="0"/>
                <a:cs typeface="Angsana New" charset="-34"/>
              </a:rPr>
              <a:t>Cplan</a:t>
            </a:r>
            <a:r>
              <a:rPr lang="en-US" sz="1300" dirty="0">
                <a:latin typeface="Verdana" pitchFamily="34" charset="0"/>
                <a:cs typeface="Angsana New" charset="-34"/>
              </a:rPr>
              <a:t> (2009) (</a:t>
            </a:r>
            <a:r>
              <a:rPr lang="en-US" sz="1300" dirty="0">
                <a:cs typeface="Angsana New" charset="-34"/>
              </a:rPr>
              <a:t>http://www2.cplan.org.uk/index.</a:t>
            </a:r>
            <a:r>
              <a:rPr lang="en-US" sz="1300" dirty="0" err="1">
                <a:cs typeface="Angsana New" charset="-34"/>
              </a:rPr>
              <a:t>php</a:t>
            </a:r>
            <a:r>
              <a:rPr lang="en-US" sz="1300" dirty="0">
                <a:cs typeface="Angsana New" charset="-34"/>
              </a:rPr>
              <a:t>?_load=page&amp;_</a:t>
            </a:r>
            <a:r>
              <a:rPr lang="en-US" sz="1300" dirty="0" err="1">
                <a:cs typeface="Angsana New" charset="-34"/>
              </a:rPr>
              <a:t>pageid</a:t>
            </a:r>
            <a:r>
              <a:rPr lang="en-US" sz="1300" dirty="0">
                <a:cs typeface="Angsana New" charset="-34"/>
              </a:rPr>
              <a:t>=4)</a:t>
            </a:r>
          </a:p>
        </p:txBody>
      </p:sp>
      <p:sp>
        <p:nvSpPr>
          <p:cNvPr id="223237" name="Text Box 5"/>
          <p:cNvSpPr txBox="1">
            <a:spLocks noChangeArrowheads="1"/>
          </p:cNvSpPr>
          <p:nvPr/>
        </p:nvSpPr>
        <p:spPr bwMode="auto">
          <a:xfrm>
            <a:off x="2867099" y="981075"/>
            <a:ext cx="444352" cy="707886"/>
          </a:xfrm>
          <a:prstGeom prst="rect">
            <a:avLst/>
          </a:prstGeom>
          <a:noFill/>
          <a:ln w="9525" algn="ctr">
            <a:noFill/>
            <a:miter lim="800000"/>
          </a:ln>
        </p:spPr>
        <p:txBody>
          <a:bodyPr wrap="none">
            <a:spAutoFit/>
          </a:bodyPr>
          <a:lstStyle/>
          <a:p>
            <a:pPr algn="ctr"/>
            <a:r>
              <a:rPr lang="en-US" sz="4000" dirty="0">
                <a:solidFill>
                  <a:srgbClr val="FF00FF"/>
                </a:solidFill>
                <a:cs typeface="Angsana New" charset="-34"/>
              </a:rPr>
              <a:t>6</a:t>
            </a:r>
            <a:endParaRPr lang="th-TH" sz="4000" dirty="0">
              <a:solidFill>
                <a:srgbClr val="FF00FF"/>
              </a:solidFill>
              <a:cs typeface="Angsana New" charset="-34"/>
            </a:endParaRPr>
          </a:p>
        </p:txBody>
      </p:sp>
      <p:sp>
        <p:nvSpPr>
          <p:cNvPr id="223238" name="Text Box 6"/>
          <p:cNvSpPr txBox="1">
            <a:spLocks noChangeArrowheads="1"/>
          </p:cNvSpPr>
          <p:nvPr/>
        </p:nvSpPr>
        <p:spPr bwMode="auto">
          <a:xfrm>
            <a:off x="9994974" y="2565400"/>
            <a:ext cx="444352" cy="707886"/>
          </a:xfrm>
          <a:prstGeom prst="rect">
            <a:avLst/>
          </a:prstGeom>
          <a:noFill/>
          <a:ln w="9525" algn="ctr">
            <a:noFill/>
            <a:miter lim="800000"/>
          </a:ln>
        </p:spPr>
        <p:txBody>
          <a:bodyPr wrap="none">
            <a:spAutoFit/>
          </a:bodyPr>
          <a:lstStyle/>
          <a:p>
            <a:pPr algn="ctr"/>
            <a:r>
              <a:rPr lang="en-US" sz="4000">
                <a:solidFill>
                  <a:srgbClr val="FF00FF"/>
                </a:solidFill>
                <a:cs typeface="Angsana New" charset="-34"/>
              </a:rPr>
              <a:t>1</a:t>
            </a:r>
            <a:endParaRPr lang="th-TH" sz="4000">
              <a:solidFill>
                <a:srgbClr val="FF00FF"/>
              </a:solidFill>
              <a:cs typeface="Angsana New" charset="-34"/>
            </a:endParaRPr>
          </a:p>
        </p:txBody>
      </p:sp>
      <p:sp>
        <p:nvSpPr>
          <p:cNvPr id="223239" name="Text Box 7"/>
          <p:cNvSpPr txBox="1">
            <a:spLocks noChangeArrowheads="1"/>
          </p:cNvSpPr>
          <p:nvPr/>
        </p:nvSpPr>
        <p:spPr bwMode="auto">
          <a:xfrm>
            <a:off x="7835974" y="3141663"/>
            <a:ext cx="444352" cy="707886"/>
          </a:xfrm>
          <a:prstGeom prst="rect">
            <a:avLst/>
          </a:prstGeom>
          <a:noFill/>
          <a:ln w="9525" algn="ctr">
            <a:noFill/>
            <a:miter lim="800000"/>
          </a:ln>
        </p:spPr>
        <p:txBody>
          <a:bodyPr wrap="none">
            <a:spAutoFit/>
          </a:bodyPr>
          <a:lstStyle/>
          <a:p>
            <a:pPr algn="ctr"/>
            <a:r>
              <a:rPr lang="en-US" sz="4000">
                <a:solidFill>
                  <a:srgbClr val="FF00FF"/>
                </a:solidFill>
                <a:cs typeface="Angsana New" charset="-34"/>
              </a:rPr>
              <a:t>2</a:t>
            </a:r>
            <a:endParaRPr lang="th-TH" sz="4000">
              <a:solidFill>
                <a:srgbClr val="FF00FF"/>
              </a:solidFill>
              <a:cs typeface="Angsana New" charset="-34"/>
            </a:endParaRPr>
          </a:p>
        </p:txBody>
      </p:sp>
      <p:sp>
        <p:nvSpPr>
          <p:cNvPr id="223240" name="Text Box 8"/>
          <p:cNvSpPr txBox="1">
            <a:spLocks noChangeArrowheads="1"/>
          </p:cNvSpPr>
          <p:nvPr/>
        </p:nvSpPr>
        <p:spPr bwMode="auto">
          <a:xfrm>
            <a:off x="5602361" y="3357563"/>
            <a:ext cx="444352" cy="707886"/>
          </a:xfrm>
          <a:prstGeom prst="rect">
            <a:avLst/>
          </a:prstGeom>
          <a:noFill/>
          <a:ln w="9525" algn="ctr">
            <a:noFill/>
            <a:miter lim="800000"/>
          </a:ln>
        </p:spPr>
        <p:txBody>
          <a:bodyPr wrap="none">
            <a:spAutoFit/>
          </a:bodyPr>
          <a:lstStyle/>
          <a:p>
            <a:pPr algn="ctr"/>
            <a:r>
              <a:rPr lang="en-US" sz="4000">
                <a:solidFill>
                  <a:srgbClr val="FF00FF"/>
                </a:solidFill>
                <a:cs typeface="Angsana New" charset="-34"/>
              </a:rPr>
              <a:t>3</a:t>
            </a:r>
            <a:endParaRPr lang="th-TH" sz="4000">
              <a:solidFill>
                <a:srgbClr val="FF00FF"/>
              </a:solidFill>
              <a:cs typeface="Angsana New" charset="-34"/>
            </a:endParaRPr>
          </a:p>
        </p:txBody>
      </p:sp>
      <p:sp>
        <p:nvSpPr>
          <p:cNvPr id="223241" name="Text Box 9"/>
          <p:cNvSpPr txBox="1">
            <a:spLocks noChangeArrowheads="1"/>
          </p:cNvSpPr>
          <p:nvPr/>
        </p:nvSpPr>
        <p:spPr bwMode="auto">
          <a:xfrm>
            <a:off x="5027686" y="4959721"/>
            <a:ext cx="444352" cy="707886"/>
          </a:xfrm>
          <a:prstGeom prst="rect">
            <a:avLst/>
          </a:prstGeom>
          <a:noFill/>
          <a:ln w="9525" algn="ctr">
            <a:noFill/>
            <a:miter lim="800000"/>
          </a:ln>
        </p:spPr>
        <p:txBody>
          <a:bodyPr wrap="none">
            <a:spAutoFit/>
          </a:bodyPr>
          <a:lstStyle/>
          <a:p>
            <a:pPr algn="ctr"/>
            <a:r>
              <a:rPr lang="en-US" sz="4000" dirty="0">
                <a:solidFill>
                  <a:srgbClr val="FF00FF"/>
                </a:solidFill>
                <a:cs typeface="Angsana New" charset="-34"/>
              </a:rPr>
              <a:t>4</a:t>
            </a:r>
            <a:endParaRPr lang="th-TH" sz="4000" dirty="0">
              <a:solidFill>
                <a:srgbClr val="FF00FF"/>
              </a:solidFill>
              <a:cs typeface="Angsana New" charset="-34"/>
            </a:endParaRPr>
          </a:p>
        </p:txBody>
      </p:sp>
      <p:sp>
        <p:nvSpPr>
          <p:cNvPr id="223242" name="Text Box 10"/>
          <p:cNvSpPr txBox="1">
            <a:spLocks noChangeArrowheads="1"/>
          </p:cNvSpPr>
          <p:nvPr/>
        </p:nvSpPr>
        <p:spPr bwMode="auto">
          <a:xfrm>
            <a:off x="4594299" y="2060575"/>
            <a:ext cx="444352" cy="707886"/>
          </a:xfrm>
          <a:prstGeom prst="rect">
            <a:avLst/>
          </a:prstGeom>
          <a:noFill/>
          <a:ln w="9525" algn="ctr">
            <a:noFill/>
            <a:miter lim="800000"/>
          </a:ln>
        </p:spPr>
        <p:txBody>
          <a:bodyPr wrap="none">
            <a:spAutoFit/>
          </a:bodyPr>
          <a:lstStyle/>
          <a:p>
            <a:pPr algn="ctr"/>
            <a:r>
              <a:rPr lang="en-US" sz="4000" dirty="0">
                <a:solidFill>
                  <a:srgbClr val="FF00FF"/>
                </a:solidFill>
                <a:cs typeface="Angsana New" charset="-34"/>
              </a:rPr>
              <a:t>5</a:t>
            </a:r>
            <a:endParaRPr lang="th-TH" sz="4000" dirty="0">
              <a:solidFill>
                <a:srgbClr val="FF00FF"/>
              </a:solidFill>
              <a:cs typeface="Angsana New" charset="-34"/>
            </a:endParaRPr>
          </a:p>
        </p:txBody>
      </p:sp>
      <p:sp>
        <p:nvSpPr>
          <p:cNvPr id="223243" name="Text Box 11"/>
          <p:cNvSpPr txBox="1">
            <a:spLocks noChangeArrowheads="1"/>
          </p:cNvSpPr>
          <p:nvPr/>
        </p:nvSpPr>
        <p:spPr bwMode="auto">
          <a:xfrm>
            <a:off x="4019624" y="5891695"/>
            <a:ext cx="444352" cy="707886"/>
          </a:xfrm>
          <a:prstGeom prst="rect">
            <a:avLst/>
          </a:prstGeom>
          <a:noFill/>
          <a:ln w="9525" algn="ctr">
            <a:noFill/>
            <a:miter lim="800000"/>
          </a:ln>
        </p:spPr>
        <p:txBody>
          <a:bodyPr wrap="none">
            <a:spAutoFit/>
          </a:bodyPr>
          <a:lstStyle/>
          <a:p>
            <a:pPr algn="ctr"/>
            <a:r>
              <a:rPr lang="en-US" sz="4000" dirty="0">
                <a:solidFill>
                  <a:srgbClr val="FF00FF"/>
                </a:solidFill>
                <a:cs typeface="Angsana New" charset="-34"/>
              </a:rPr>
              <a:t>7</a:t>
            </a:r>
            <a:endParaRPr lang="th-TH" sz="4000" dirty="0">
              <a:solidFill>
                <a:srgbClr val="FF00FF"/>
              </a:solidFill>
              <a:cs typeface="Angsana New" charset="-34"/>
            </a:endParaRPr>
          </a:p>
        </p:txBody>
      </p:sp>
      <p:sp>
        <p:nvSpPr>
          <p:cNvPr id="33803" name="Text Box 12"/>
          <p:cNvSpPr txBox="1">
            <a:spLocks noChangeArrowheads="1"/>
          </p:cNvSpPr>
          <p:nvPr/>
        </p:nvSpPr>
        <p:spPr bwMode="auto">
          <a:xfrm>
            <a:off x="9013389" y="2752725"/>
            <a:ext cx="1042273" cy="369332"/>
          </a:xfrm>
          <a:prstGeom prst="rect">
            <a:avLst/>
          </a:prstGeom>
          <a:noFill/>
          <a:ln w="38100" algn="ctr">
            <a:noFill/>
            <a:prstDash val="dash"/>
            <a:miter lim="800000"/>
          </a:ln>
        </p:spPr>
        <p:txBody>
          <a:bodyPr wrap="none">
            <a:spAutoFit/>
          </a:bodyPr>
          <a:lstStyle/>
          <a:p>
            <a:pPr algn="ctr"/>
            <a:r>
              <a:rPr lang="en-US">
                <a:solidFill>
                  <a:srgbClr val="FF0000"/>
                </a:solidFill>
              </a:rPr>
              <a:t>Rice field</a:t>
            </a:r>
            <a:endParaRPr lang="th-TH">
              <a:solidFill>
                <a:srgbClr val="FF0000"/>
              </a:solidFill>
            </a:endParaRPr>
          </a:p>
        </p:txBody>
      </p:sp>
      <p:sp>
        <p:nvSpPr>
          <p:cNvPr id="33804" name="Text Box 13"/>
          <p:cNvSpPr txBox="1">
            <a:spLocks noChangeArrowheads="1"/>
          </p:cNvSpPr>
          <p:nvPr/>
        </p:nvSpPr>
        <p:spPr bwMode="auto">
          <a:xfrm>
            <a:off x="7074076" y="2921000"/>
            <a:ext cx="1730024" cy="369332"/>
          </a:xfrm>
          <a:prstGeom prst="rect">
            <a:avLst/>
          </a:prstGeom>
          <a:noFill/>
          <a:ln w="38100" algn="ctr">
            <a:noFill/>
            <a:prstDash val="dash"/>
            <a:miter lim="800000"/>
          </a:ln>
        </p:spPr>
        <p:txBody>
          <a:bodyPr wrap="none">
            <a:spAutoFit/>
          </a:bodyPr>
          <a:lstStyle/>
          <a:p>
            <a:pPr algn="ctr"/>
            <a:r>
              <a:rPr lang="en-US">
                <a:solidFill>
                  <a:srgbClr val="FF0000"/>
                </a:solidFill>
              </a:rPr>
              <a:t>Agricultural soils</a:t>
            </a:r>
            <a:endParaRPr lang="th-TH">
              <a:solidFill>
                <a:srgbClr val="FF0000"/>
              </a:solidFill>
            </a:endParaRPr>
          </a:p>
        </p:txBody>
      </p:sp>
      <p:sp>
        <p:nvSpPr>
          <p:cNvPr id="33805" name="Text Box 14"/>
          <p:cNvSpPr txBox="1">
            <a:spLocks noChangeArrowheads="1"/>
          </p:cNvSpPr>
          <p:nvPr/>
        </p:nvSpPr>
        <p:spPr bwMode="auto">
          <a:xfrm>
            <a:off x="5867400" y="3565526"/>
            <a:ext cx="2895600" cy="366713"/>
          </a:xfrm>
          <a:prstGeom prst="rect">
            <a:avLst/>
          </a:prstGeom>
          <a:noFill/>
          <a:ln w="38100" algn="ctr">
            <a:noFill/>
            <a:prstDash val="dash"/>
            <a:miter lim="800000"/>
          </a:ln>
        </p:spPr>
        <p:txBody>
          <a:bodyPr>
            <a:spAutoFit/>
          </a:bodyPr>
          <a:lstStyle/>
          <a:p>
            <a:pPr algn="ctr"/>
            <a:r>
              <a:rPr lang="en-US">
                <a:solidFill>
                  <a:srgbClr val="FF0000"/>
                </a:solidFill>
              </a:rPr>
              <a:t>Manure management</a:t>
            </a:r>
            <a:endParaRPr lang="th-TH">
              <a:solidFill>
                <a:srgbClr val="FF0000"/>
              </a:solidFill>
            </a:endParaRPr>
          </a:p>
        </p:txBody>
      </p:sp>
      <p:sp>
        <p:nvSpPr>
          <p:cNvPr id="33806" name="Text Box 15"/>
          <p:cNvSpPr txBox="1">
            <a:spLocks noChangeArrowheads="1"/>
          </p:cNvSpPr>
          <p:nvPr/>
        </p:nvSpPr>
        <p:spPr bwMode="auto">
          <a:xfrm>
            <a:off x="4166178" y="5614988"/>
            <a:ext cx="2126095" cy="369332"/>
          </a:xfrm>
          <a:prstGeom prst="rect">
            <a:avLst/>
          </a:prstGeom>
          <a:noFill/>
          <a:ln w="38100" algn="ctr">
            <a:noFill/>
            <a:prstDash val="dash"/>
            <a:miter lim="800000"/>
          </a:ln>
        </p:spPr>
        <p:txBody>
          <a:bodyPr wrap="none">
            <a:spAutoFit/>
          </a:bodyPr>
          <a:lstStyle/>
          <a:p>
            <a:pPr algn="ctr"/>
            <a:r>
              <a:rPr lang="en-US">
                <a:solidFill>
                  <a:srgbClr val="FF0000"/>
                </a:solidFill>
              </a:rPr>
              <a:t>Enteric fermentation</a:t>
            </a:r>
            <a:endParaRPr lang="th-TH">
              <a:solidFill>
                <a:srgbClr val="FF0000"/>
              </a:solidFill>
            </a:endParaRPr>
          </a:p>
        </p:txBody>
      </p:sp>
      <p:sp>
        <p:nvSpPr>
          <p:cNvPr id="33807" name="Text Box 16"/>
          <p:cNvSpPr txBox="1">
            <a:spLocks noChangeArrowheads="1"/>
          </p:cNvSpPr>
          <p:nvPr/>
        </p:nvSpPr>
        <p:spPr bwMode="auto">
          <a:xfrm>
            <a:off x="6215280" y="6096000"/>
            <a:ext cx="2561791" cy="369332"/>
          </a:xfrm>
          <a:prstGeom prst="rect">
            <a:avLst/>
          </a:prstGeom>
          <a:noFill/>
          <a:ln w="38100" algn="ctr">
            <a:noFill/>
            <a:prstDash val="dash"/>
            <a:miter lim="800000"/>
          </a:ln>
        </p:spPr>
        <p:txBody>
          <a:bodyPr wrap="none">
            <a:spAutoFit/>
          </a:bodyPr>
          <a:lstStyle/>
          <a:p>
            <a:pPr algn="ctr"/>
            <a:r>
              <a:rPr lang="en-US">
                <a:solidFill>
                  <a:srgbClr val="FF0000"/>
                </a:solidFill>
              </a:rPr>
              <a:t>Soil carbon sequestration</a:t>
            </a:r>
            <a:endParaRPr lang="th-TH">
              <a:solidFill>
                <a:srgbClr val="FF0000"/>
              </a:solidFill>
            </a:endParaRPr>
          </a:p>
        </p:txBody>
      </p:sp>
      <p:sp>
        <p:nvSpPr>
          <p:cNvPr id="33808" name="Text Box 17"/>
          <p:cNvSpPr txBox="1">
            <a:spLocks noChangeArrowheads="1"/>
          </p:cNvSpPr>
          <p:nvPr/>
        </p:nvSpPr>
        <p:spPr bwMode="auto">
          <a:xfrm>
            <a:off x="4403909" y="1919288"/>
            <a:ext cx="914033" cy="369332"/>
          </a:xfrm>
          <a:prstGeom prst="rect">
            <a:avLst/>
          </a:prstGeom>
          <a:noFill/>
          <a:ln w="38100" algn="ctr">
            <a:noFill/>
            <a:prstDash val="dash"/>
            <a:miter lim="800000"/>
          </a:ln>
        </p:spPr>
        <p:txBody>
          <a:bodyPr wrap="none">
            <a:spAutoFit/>
          </a:bodyPr>
          <a:lstStyle/>
          <a:p>
            <a:pPr algn="ctr"/>
            <a:r>
              <a:rPr lang="en-US">
                <a:solidFill>
                  <a:srgbClr val="FF0000"/>
                </a:solidFill>
                <a:cs typeface="Angsana New" charset="-34"/>
              </a:rPr>
              <a:t>burning</a:t>
            </a:r>
            <a:endParaRPr lang="th-TH">
              <a:solidFill>
                <a:srgbClr val="FF0000"/>
              </a:solidFill>
              <a:cs typeface="Angsana New" charset="-34"/>
            </a:endParaRPr>
          </a:p>
        </p:txBody>
      </p:sp>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p:txBody>
          <a:bodyPr>
            <a:normAutofit fontScale="90000"/>
          </a:bodyPr>
          <a:lstStyle/>
          <a:p>
            <a:r>
              <a:rPr lang="en-US" dirty="0"/>
              <a:t>Agriculture sector: GHG emissions</a:t>
            </a:r>
            <a:br>
              <a:rPr lang="en-US" dirty="0"/>
            </a:br>
            <a:endParaRPr lang="en-US" dirty="0"/>
          </a:p>
        </p:txBody>
      </p:sp>
    </p:spTree>
    <p:extLst>
      <p:ext uri="{BB962C8B-B14F-4D97-AF65-F5344CB8AC3E}">
        <p14:creationId xmlns:p14="http://schemas.microsoft.com/office/powerpoint/2010/main" val="381438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3237"/>
                                        </p:tgtEl>
                                        <p:attrNameLst>
                                          <p:attrName>style.visibility</p:attrName>
                                        </p:attrNameLst>
                                      </p:cBhvr>
                                      <p:to>
                                        <p:strVal val="visible"/>
                                      </p:to>
                                    </p:set>
                                    <p:animEffect transition="in" filter="blinds(horizontal)">
                                      <p:cBhvr>
                                        <p:cTn id="7" dur="500"/>
                                        <p:tgtEl>
                                          <p:spTgt spid="22323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23238"/>
                                        </p:tgtEl>
                                        <p:attrNameLst>
                                          <p:attrName>style.visibility</p:attrName>
                                        </p:attrNameLst>
                                      </p:cBhvr>
                                      <p:to>
                                        <p:strVal val="visible"/>
                                      </p:to>
                                    </p:set>
                                    <p:animEffect transition="in" filter="blinds(horizontal)">
                                      <p:cBhvr>
                                        <p:cTn id="10" dur="500"/>
                                        <p:tgtEl>
                                          <p:spTgt spid="22323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23239"/>
                                        </p:tgtEl>
                                        <p:attrNameLst>
                                          <p:attrName>style.visibility</p:attrName>
                                        </p:attrNameLst>
                                      </p:cBhvr>
                                      <p:to>
                                        <p:strVal val="visible"/>
                                      </p:to>
                                    </p:set>
                                    <p:animEffect transition="in" filter="blinds(horizontal)">
                                      <p:cBhvr>
                                        <p:cTn id="13" dur="500"/>
                                        <p:tgtEl>
                                          <p:spTgt spid="22323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23240"/>
                                        </p:tgtEl>
                                        <p:attrNameLst>
                                          <p:attrName>style.visibility</p:attrName>
                                        </p:attrNameLst>
                                      </p:cBhvr>
                                      <p:to>
                                        <p:strVal val="visible"/>
                                      </p:to>
                                    </p:set>
                                    <p:animEffect transition="in" filter="blinds(horizontal)">
                                      <p:cBhvr>
                                        <p:cTn id="16" dur="500"/>
                                        <p:tgtEl>
                                          <p:spTgt spid="22324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23241"/>
                                        </p:tgtEl>
                                        <p:attrNameLst>
                                          <p:attrName>style.visibility</p:attrName>
                                        </p:attrNameLst>
                                      </p:cBhvr>
                                      <p:to>
                                        <p:strVal val="visible"/>
                                      </p:to>
                                    </p:set>
                                    <p:animEffect transition="in" filter="blinds(horizontal)">
                                      <p:cBhvr>
                                        <p:cTn id="19" dur="500"/>
                                        <p:tgtEl>
                                          <p:spTgt spid="22324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23242"/>
                                        </p:tgtEl>
                                        <p:attrNameLst>
                                          <p:attrName>style.visibility</p:attrName>
                                        </p:attrNameLst>
                                      </p:cBhvr>
                                      <p:to>
                                        <p:strVal val="visible"/>
                                      </p:to>
                                    </p:set>
                                    <p:animEffect transition="in" filter="blinds(horizontal)">
                                      <p:cBhvr>
                                        <p:cTn id="22" dur="500"/>
                                        <p:tgtEl>
                                          <p:spTgt spid="22324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23243"/>
                                        </p:tgtEl>
                                        <p:attrNameLst>
                                          <p:attrName>style.visibility</p:attrName>
                                        </p:attrNameLst>
                                      </p:cBhvr>
                                      <p:to>
                                        <p:strVal val="visible"/>
                                      </p:to>
                                    </p:set>
                                    <p:animEffect transition="in" filter="blinds(horizontal)">
                                      <p:cBhvr>
                                        <p:cTn id="25" dur="500"/>
                                        <p:tgtEl>
                                          <p:spTgt spid="223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7" grpId="0" advAuto="133361912"/>
      <p:bldP spid="223238" grpId="0" advAuto="133361912"/>
      <p:bldP spid="223239" grpId="0" advAuto="133361912"/>
      <p:bldP spid="223240" grpId="0" advAuto="133361912"/>
      <p:bldP spid="223241" grpId="0" advAuto="133361912"/>
      <p:bldP spid="223242" grpId="0" advAuto="133361912"/>
      <p:bldP spid="223243" grpId="0" advAuto="133361912"/>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481711"/>
            <a:ext cx="9013371" cy="3641832"/>
          </a:xfrm>
        </p:spPr>
        <p:txBody>
          <a:bodyPr>
            <a:noAutofit/>
          </a:bodyPr>
          <a:lstStyle/>
          <a:p>
            <a:pPr algn="l"/>
            <a:r>
              <a:rPr lang="de-DE" sz="2400" dirty="0">
                <a:effectLst/>
              </a:rPr>
              <a:t>USAID</a:t>
            </a:r>
            <a:r>
              <a:rPr lang="de-DE" sz="2400" dirty="0">
                <a:effectLst/>
                <a:latin typeface="Calibri" panose="020F0502020204030204" pitchFamily="34" charset="0"/>
              </a:rPr>
              <a:t>'s Climate-Resilient Ecosystems and Livelihoods (CREL) Project</a:t>
            </a:r>
            <a:br>
              <a:rPr lang="de-DE" sz="2400" dirty="0">
                <a:effectLst/>
                <a:latin typeface="Calibri" panose="020F0502020204030204" pitchFamily="34" charset="0"/>
              </a:rPr>
            </a:br>
            <a:r>
              <a:rPr lang="de-DE" sz="2400" dirty="0">
                <a:effectLst/>
                <a:latin typeface="Calibri" panose="020F0502020204030204" pitchFamily="34" charset="0"/>
              </a:rPr>
              <a:t>Winrock International</a:t>
            </a:r>
            <a:br>
              <a:rPr lang="de-DE" sz="2400" dirty="0">
                <a:effectLst/>
                <a:latin typeface="Calibri" panose="020F0502020204030204" pitchFamily="34" charset="0"/>
              </a:rPr>
            </a:br>
            <a:r>
              <a:rPr lang="de-DE" sz="2400" dirty="0">
                <a:effectLst/>
                <a:latin typeface="Calibri" panose="020F0502020204030204" pitchFamily="34" charset="0"/>
              </a:rPr>
              <a:t/>
            </a:r>
            <a:br>
              <a:rPr lang="de-DE" sz="2400" dirty="0">
                <a:effectLst/>
                <a:latin typeface="Calibri" panose="020F0502020204030204" pitchFamily="34" charset="0"/>
              </a:rPr>
            </a:br>
            <a:r>
              <a:rPr lang="en-US" sz="2400" b="0" dirty="0">
                <a:effectLst/>
              </a:rPr>
              <a:t>House 13/B, Road 54, </a:t>
            </a:r>
            <a:r>
              <a:rPr lang="en-US" sz="2400" b="0" dirty="0" err="1">
                <a:effectLst/>
              </a:rPr>
              <a:t>Gulshan</a:t>
            </a:r>
            <a:r>
              <a:rPr lang="en-US" sz="2400" b="0" dirty="0">
                <a:effectLst/>
              </a:rPr>
              <a:t> 2, Dhaka 1212</a:t>
            </a:r>
            <a:br>
              <a:rPr lang="en-US" sz="2400" b="0" dirty="0">
                <a:effectLst/>
              </a:rPr>
            </a:br>
            <a:r>
              <a:rPr lang="en-US" sz="2400" b="0" dirty="0">
                <a:effectLst/>
              </a:rPr>
              <a:t>Bangladesh</a:t>
            </a:r>
            <a:br>
              <a:rPr lang="en-US" sz="2400" b="0" dirty="0">
                <a:effectLst/>
              </a:rPr>
            </a:br>
            <a:r>
              <a:rPr lang="en-US" sz="2400" b="0" dirty="0">
                <a:effectLst/>
              </a:rPr>
              <a:t/>
            </a:r>
            <a:br>
              <a:rPr lang="en-US" sz="2400" b="0" dirty="0">
                <a:effectLst/>
              </a:rPr>
            </a:br>
            <a:r>
              <a:rPr lang="en-US" sz="2400" b="0" dirty="0">
                <a:effectLst/>
              </a:rPr>
              <a:t>Tel: +880-2-9848401</a:t>
            </a:r>
            <a:br>
              <a:rPr lang="en-US" sz="2400" b="0" dirty="0">
                <a:effectLst/>
              </a:rPr>
            </a:br>
            <a:r>
              <a:rPr lang="en-US" sz="2400" b="0" dirty="0">
                <a:effectLst/>
              </a:rPr>
              <a:t/>
            </a:r>
            <a:br>
              <a:rPr lang="en-US" sz="2400" b="0" dirty="0">
                <a:effectLst/>
              </a:rPr>
            </a:br>
            <a:r>
              <a:rPr lang="en-US" sz="2400" b="0" dirty="0">
                <a:effectLst/>
              </a:rPr>
              <a:t/>
            </a:r>
            <a:br>
              <a:rPr lang="en-US" sz="2400" b="0" dirty="0">
                <a:effectLst/>
              </a:rPr>
            </a:br>
            <a:r>
              <a:rPr lang="en-US" sz="2400" b="0" dirty="0">
                <a:effectLst/>
                <a:hlinkClick r:id="rId2"/>
              </a:rPr>
              <a:t>www.winrock.org</a:t>
            </a:r>
            <a:endParaRPr lang="en-US" sz="2400" dirty="0"/>
          </a:p>
        </p:txBody>
      </p:sp>
    </p:spTree>
    <p:extLst>
      <p:ext uri="{BB962C8B-B14F-4D97-AF65-F5344CB8AC3E}">
        <p14:creationId xmlns:p14="http://schemas.microsoft.com/office/powerpoint/2010/main" val="3049313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0" descr="Rice_plant_in_water2-2"/>
          <p:cNvPicPr>
            <a:picLocks noChangeAspect="1" noChangeArrowheads="1"/>
          </p:cNvPicPr>
          <p:nvPr/>
        </p:nvPicPr>
        <p:blipFill>
          <a:blip r:embed="rId3">
            <a:lum contrast="-12000"/>
          </a:blip>
          <a:srcRect/>
          <a:stretch>
            <a:fillRect/>
          </a:stretch>
        </p:blipFill>
        <p:spPr bwMode="auto">
          <a:xfrm>
            <a:off x="2971800" y="1478336"/>
            <a:ext cx="6096000" cy="5141913"/>
          </a:xfrm>
          <a:prstGeom prst="rect">
            <a:avLst/>
          </a:prstGeom>
          <a:noFill/>
          <a:ln w="9525">
            <a:noFill/>
            <a:miter lim="800000"/>
          </a:ln>
        </p:spPr>
      </p:pic>
      <p:sp>
        <p:nvSpPr>
          <p:cNvPr id="35843" name="Rectangle 11"/>
          <p:cNvSpPr>
            <a:spLocks noChangeArrowheads="1"/>
          </p:cNvSpPr>
          <p:nvPr/>
        </p:nvSpPr>
        <p:spPr bwMode="auto">
          <a:xfrm>
            <a:off x="9107909" y="6139934"/>
            <a:ext cx="1521570" cy="369332"/>
          </a:xfrm>
          <a:prstGeom prst="rect">
            <a:avLst/>
          </a:prstGeom>
          <a:noFill/>
          <a:ln w="38100" algn="ctr">
            <a:noFill/>
            <a:prstDash val="dash"/>
            <a:miter lim="800000"/>
          </a:ln>
        </p:spPr>
        <p:txBody>
          <a:bodyPr wrap="none" anchor="ctr">
            <a:spAutoFit/>
          </a:bodyPr>
          <a:lstStyle/>
          <a:p>
            <a:pPr algn="ctr"/>
            <a:r>
              <a:rPr lang="en-US"/>
              <a:t>(Winne, 2010)</a:t>
            </a:r>
          </a:p>
        </p:txBody>
      </p:sp>
      <p:sp>
        <p:nvSpPr>
          <p:cNvPr id="3" name="Title 2"/>
          <p:cNvSpPr>
            <a:spLocks noGrp="1"/>
          </p:cNvSpPr>
          <p:nvPr>
            <p:ph type="title"/>
          </p:nvPr>
        </p:nvSpPr>
        <p:spPr/>
        <p:txBody>
          <a:bodyPr>
            <a:noAutofit/>
          </a:bodyPr>
          <a:lstStyle/>
          <a:p>
            <a:r>
              <a:rPr lang="en-US" sz="3000" dirty="0">
                <a:cs typeface="Angsana New" charset="-34"/>
              </a:rPr>
              <a:t>Greenhouse gas emission from rice field</a:t>
            </a:r>
            <a:endParaRPr lang="en-US" sz="3000" dirty="0"/>
          </a:p>
        </p:txBody>
      </p:sp>
    </p:spTree>
    <p:extLst>
      <p:ext uri="{BB962C8B-B14F-4D97-AF65-F5344CB8AC3E}">
        <p14:creationId xmlns:p14="http://schemas.microsoft.com/office/powerpoint/2010/main" val="3733399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90700" y="1355266"/>
            <a:ext cx="8610600" cy="5286723"/>
          </a:xfrm>
          <a:prstGeom prst="rect">
            <a:avLst/>
          </a:prstGeom>
        </p:spPr>
      </p:pic>
      <p:sp>
        <p:nvSpPr>
          <p:cNvPr id="4" name="Title 3"/>
          <p:cNvSpPr>
            <a:spLocks noGrp="1"/>
          </p:cNvSpPr>
          <p:nvPr>
            <p:ph type="title"/>
          </p:nvPr>
        </p:nvSpPr>
        <p:spPr/>
        <p:txBody>
          <a:bodyPr>
            <a:noAutofit/>
          </a:bodyPr>
          <a:lstStyle/>
          <a:p>
            <a:r>
              <a:rPr lang="en-US" sz="2900" dirty="0"/>
              <a:t>GHG Emissions from livestock supply chains</a:t>
            </a:r>
          </a:p>
        </p:txBody>
      </p:sp>
    </p:spTree>
    <p:extLst>
      <p:ext uri="{BB962C8B-B14F-4D97-AF65-F5344CB8AC3E}">
        <p14:creationId xmlns:p14="http://schemas.microsoft.com/office/powerpoint/2010/main" val="4195235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GHG Emissions from livestock</a:t>
            </a:r>
          </a:p>
        </p:txBody>
      </p:sp>
      <p:pic>
        <p:nvPicPr>
          <p:cNvPr id="5" name="Picture 4"/>
          <p:cNvPicPr>
            <a:picLocks noChangeAspect="1"/>
          </p:cNvPicPr>
          <p:nvPr/>
        </p:nvPicPr>
        <p:blipFill>
          <a:blip r:embed="rId3"/>
          <a:stretch>
            <a:fillRect/>
          </a:stretch>
        </p:blipFill>
        <p:spPr>
          <a:xfrm>
            <a:off x="1634703" y="1407490"/>
            <a:ext cx="8922597" cy="5181600"/>
          </a:xfrm>
          <a:prstGeom prst="rect">
            <a:avLst/>
          </a:prstGeom>
        </p:spPr>
      </p:pic>
    </p:spTree>
    <p:extLst>
      <p:ext uri="{BB962C8B-B14F-4D97-AF65-F5344CB8AC3E}">
        <p14:creationId xmlns:p14="http://schemas.microsoft.com/office/powerpoint/2010/main" val="2168242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8" descr="http://www.igac.noaa.gov/newsletter/highlights/1995/batge1.gif"/>
          <p:cNvPicPr>
            <a:picLocks noChangeAspect="1" noChangeArrowheads="1"/>
          </p:cNvPicPr>
          <p:nvPr/>
        </p:nvPicPr>
        <p:blipFill>
          <a:blip r:embed="rId3">
            <a:lum contrast="-18000"/>
          </a:blip>
          <a:srcRect/>
          <a:stretch>
            <a:fillRect/>
          </a:stretch>
        </p:blipFill>
        <p:spPr bwMode="auto">
          <a:xfrm>
            <a:off x="1905000" y="1828801"/>
            <a:ext cx="5105400" cy="1503363"/>
          </a:xfrm>
          <a:prstGeom prst="rect">
            <a:avLst/>
          </a:prstGeom>
          <a:noFill/>
          <a:ln w="9525">
            <a:noFill/>
            <a:miter lim="800000"/>
          </a:ln>
        </p:spPr>
      </p:pic>
      <p:sp>
        <p:nvSpPr>
          <p:cNvPr id="36867" name="Text Box 9"/>
          <p:cNvSpPr txBox="1">
            <a:spLocks noChangeArrowheads="1"/>
          </p:cNvSpPr>
          <p:nvPr/>
        </p:nvSpPr>
        <p:spPr bwMode="auto">
          <a:xfrm>
            <a:off x="6934200" y="1928813"/>
            <a:ext cx="3505200" cy="946150"/>
          </a:xfrm>
          <a:prstGeom prst="rect">
            <a:avLst/>
          </a:prstGeom>
          <a:noFill/>
          <a:ln w="38100" algn="ctr">
            <a:noFill/>
            <a:prstDash val="dash"/>
            <a:miter lim="800000"/>
          </a:ln>
        </p:spPr>
        <p:txBody>
          <a:bodyPr>
            <a:spAutoFit/>
          </a:bodyPr>
          <a:lstStyle/>
          <a:p>
            <a:pPr algn="ctr"/>
            <a:r>
              <a:rPr lang="en-US" sz="2800">
                <a:solidFill>
                  <a:srgbClr val="FF0000"/>
                </a:solidFill>
              </a:rPr>
              <a:t>“Hole in the pipe” concept</a:t>
            </a:r>
            <a:endParaRPr lang="th-TH" sz="2800">
              <a:solidFill>
                <a:srgbClr val="FF0000"/>
              </a:solidFill>
            </a:endParaRPr>
          </a:p>
        </p:txBody>
      </p:sp>
      <p:sp>
        <p:nvSpPr>
          <p:cNvPr id="36868" name="Rectangle 10"/>
          <p:cNvSpPr>
            <a:spLocks noChangeArrowheads="1"/>
          </p:cNvSpPr>
          <p:nvPr/>
        </p:nvSpPr>
        <p:spPr bwMode="auto">
          <a:xfrm>
            <a:off x="7924801" y="2863334"/>
            <a:ext cx="1470339" cy="369332"/>
          </a:xfrm>
          <a:prstGeom prst="rect">
            <a:avLst/>
          </a:prstGeom>
          <a:noFill/>
          <a:ln w="38100" algn="ctr">
            <a:noFill/>
            <a:prstDash val="dash"/>
            <a:miter lim="800000"/>
          </a:ln>
        </p:spPr>
        <p:txBody>
          <a:bodyPr wrap="none" anchor="ctr">
            <a:spAutoFit/>
          </a:bodyPr>
          <a:lstStyle/>
          <a:p>
            <a:r>
              <a:rPr lang="en-US"/>
              <a:t>(Keller, 1995) </a:t>
            </a:r>
          </a:p>
        </p:txBody>
      </p:sp>
      <p:sp>
        <p:nvSpPr>
          <p:cNvPr id="36869" name="Rectangle 11"/>
          <p:cNvSpPr>
            <a:spLocks noChangeArrowheads="1"/>
          </p:cNvSpPr>
          <p:nvPr/>
        </p:nvSpPr>
        <p:spPr bwMode="auto">
          <a:xfrm>
            <a:off x="2057400" y="3817333"/>
            <a:ext cx="7918450" cy="1569660"/>
          </a:xfrm>
          <a:prstGeom prst="rect">
            <a:avLst/>
          </a:prstGeom>
          <a:noFill/>
          <a:ln w="38100" algn="ctr">
            <a:noFill/>
            <a:prstDash val="dash"/>
            <a:miter lim="800000"/>
          </a:ln>
        </p:spPr>
        <p:txBody>
          <a:bodyPr anchor="ctr">
            <a:spAutoFit/>
          </a:bodyPr>
          <a:lstStyle/>
          <a:p>
            <a:pPr algn="ctr"/>
            <a:r>
              <a:rPr lang="en-US" sz="2400"/>
              <a:t>  N</a:t>
            </a:r>
            <a:r>
              <a:rPr lang="en-US" sz="2400" baseline="-25000"/>
              <a:t>2</a:t>
            </a:r>
            <a:r>
              <a:rPr lang="en-US" sz="2400"/>
              <a:t>O</a:t>
            </a:r>
          </a:p>
          <a:p>
            <a:pPr algn="ctr"/>
            <a:r>
              <a:rPr lang="en-US" sz="2400">
                <a:sym typeface="Wingdings" pitchFamily="2" charset="2"/>
              </a:rPr>
              <a:t></a:t>
            </a:r>
            <a:endParaRPr lang="en-US" sz="2400"/>
          </a:p>
          <a:p>
            <a:pPr algn="ctr"/>
            <a:r>
              <a:rPr lang="es-ES" sz="2400">
                <a:sym typeface="Wingdings" pitchFamily="2" charset="2"/>
              </a:rPr>
              <a:t>NH</a:t>
            </a:r>
            <a:r>
              <a:rPr lang="es-ES" sz="2400" baseline="-25000">
                <a:sym typeface="Wingdings" pitchFamily="2" charset="2"/>
              </a:rPr>
              <a:t>3</a:t>
            </a:r>
            <a:r>
              <a:rPr lang="es-ES" sz="2400">
                <a:sym typeface="Wingdings" pitchFamily="2" charset="2"/>
              </a:rPr>
              <a:t> / NH</a:t>
            </a:r>
            <a:r>
              <a:rPr lang="es-ES" sz="2400" baseline="-25000">
                <a:sym typeface="Wingdings" pitchFamily="2" charset="2"/>
              </a:rPr>
              <a:t>4</a:t>
            </a:r>
            <a:r>
              <a:rPr lang="es-ES" sz="2400" baseline="30000">
                <a:sym typeface="Wingdings" pitchFamily="2" charset="2"/>
              </a:rPr>
              <a:t>+</a:t>
            </a:r>
            <a:r>
              <a:rPr lang="es-ES" sz="2400">
                <a:sym typeface="Wingdings" pitchFamily="2" charset="2"/>
              </a:rPr>
              <a:t>  </a:t>
            </a:r>
            <a:r>
              <a:rPr lang="en-US" sz="2400">
                <a:sym typeface="Wingdings" pitchFamily="2" charset="2"/>
              </a:rPr>
              <a:t></a:t>
            </a:r>
            <a:r>
              <a:rPr lang="es-ES" sz="2400"/>
              <a:t> </a:t>
            </a:r>
            <a:r>
              <a:rPr lang="th-TH" sz="2400">
                <a:sym typeface="Wingdings" pitchFamily="2" charset="2"/>
              </a:rPr>
              <a:t> </a:t>
            </a:r>
            <a:r>
              <a:rPr lang="es-ES" sz="2400">
                <a:sym typeface="Wingdings" pitchFamily="2" charset="2"/>
              </a:rPr>
              <a:t>NO</a:t>
            </a:r>
            <a:r>
              <a:rPr lang="es-ES" sz="2400" baseline="-25000">
                <a:sym typeface="Wingdings" pitchFamily="2" charset="2"/>
              </a:rPr>
              <a:t>2</a:t>
            </a:r>
            <a:r>
              <a:rPr lang="es-ES" sz="2400" baseline="30000">
                <a:sym typeface="Wingdings" pitchFamily="2" charset="2"/>
              </a:rPr>
              <a:t>-</a:t>
            </a:r>
            <a:r>
              <a:rPr lang="es-ES" sz="2400">
                <a:sym typeface="Wingdings" pitchFamily="2" charset="2"/>
              </a:rPr>
              <a:t>  </a:t>
            </a:r>
            <a:r>
              <a:rPr lang="en-US" sz="2400">
                <a:sym typeface="Wingdings" pitchFamily="2" charset="2"/>
              </a:rPr>
              <a:t></a:t>
            </a:r>
            <a:r>
              <a:rPr lang="es-ES" sz="2400"/>
              <a:t> </a:t>
            </a:r>
            <a:r>
              <a:rPr lang="th-TH" sz="2400">
                <a:sym typeface="Wingdings" pitchFamily="2" charset="2"/>
              </a:rPr>
              <a:t> </a:t>
            </a:r>
            <a:r>
              <a:rPr lang="es-ES" sz="2400">
                <a:sym typeface="Wingdings" pitchFamily="2" charset="2"/>
              </a:rPr>
              <a:t>NO</a:t>
            </a:r>
            <a:r>
              <a:rPr lang="es-ES" sz="2400" baseline="-25000">
                <a:sym typeface="Wingdings" pitchFamily="2" charset="2"/>
              </a:rPr>
              <a:t>3</a:t>
            </a:r>
            <a:r>
              <a:rPr lang="es-ES" sz="2400" baseline="30000">
                <a:sym typeface="Wingdings" pitchFamily="2" charset="2"/>
              </a:rPr>
              <a:t>-</a:t>
            </a:r>
            <a:r>
              <a:rPr lang="es-ES" sz="2400">
                <a:sym typeface="Wingdings" pitchFamily="2" charset="2"/>
              </a:rPr>
              <a:t>  </a:t>
            </a:r>
            <a:r>
              <a:rPr lang="en-US" sz="2400">
                <a:sym typeface="Wingdings" pitchFamily="2" charset="2"/>
              </a:rPr>
              <a:t></a:t>
            </a:r>
            <a:r>
              <a:rPr lang="es-ES" sz="2400"/>
              <a:t> </a:t>
            </a:r>
            <a:r>
              <a:rPr lang="th-TH" sz="2400">
                <a:sym typeface="Wingdings" pitchFamily="2" charset="2"/>
              </a:rPr>
              <a:t> </a:t>
            </a:r>
            <a:r>
              <a:rPr lang="es-ES" sz="2400">
                <a:sym typeface="Wingdings" pitchFamily="2" charset="2"/>
              </a:rPr>
              <a:t>NO</a:t>
            </a:r>
            <a:r>
              <a:rPr lang="es-ES" sz="2400" baseline="-25000">
                <a:sym typeface="Wingdings" pitchFamily="2" charset="2"/>
              </a:rPr>
              <a:t>2</a:t>
            </a:r>
            <a:r>
              <a:rPr lang="es-ES" sz="2400" baseline="30000">
                <a:sym typeface="Wingdings" pitchFamily="2" charset="2"/>
              </a:rPr>
              <a:t>-</a:t>
            </a:r>
            <a:r>
              <a:rPr lang="es-ES" sz="2400">
                <a:sym typeface="Wingdings" pitchFamily="2" charset="2"/>
              </a:rPr>
              <a:t>  </a:t>
            </a:r>
            <a:r>
              <a:rPr lang="en-US" sz="2400">
                <a:sym typeface="Wingdings" pitchFamily="2" charset="2"/>
              </a:rPr>
              <a:t></a:t>
            </a:r>
            <a:r>
              <a:rPr lang="es-ES" sz="2400"/>
              <a:t> </a:t>
            </a:r>
            <a:r>
              <a:rPr lang="th-TH" sz="2400">
                <a:sym typeface="Wingdings" pitchFamily="2" charset="2"/>
              </a:rPr>
              <a:t> </a:t>
            </a:r>
            <a:r>
              <a:rPr lang="es-ES" sz="2400">
                <a:sym typeface="Wingdings" pitchFamily="2" charset="2"/>
              </a:rPr>
              <a:t>NO  </a:t>
            </a:r>
            <a:r>
              <a:rPr lang="en-US" sz="2400">
                <a:sym typeface="Wingdings" pitchFamily="2" charset="2"/>
              </a:rPr>
              <a:t></a:t>
            </a:r>
            <a:r>
              <a:rPr lang="es-ES" sz="2400"/>
              <a:t> </a:t>
            </a:r>
            <a:r>
              <a:rPr lang="th-TH" sz="2400">
                <a:sym typeface="Wingdings" pitchFamily="2" charset="2"/>
              </a:rPr>
              <a:t> </a:t>
            </a:r>
            <a:r>
              <a:rPr lang="es-ES" sz="2400">
                <a:sym typeface="Wingdings" pitchFamily="2" charset="2"/>
              </a:rPr>
              <a:t>N</a:t>
            </a:r>
            <a:r>
              <a:rPr lang="es-ES" sz="2400" baseline="-25000">
                <a:sym typeface="Wingdings" pitchFamily="2" charset="2"/>
              </a:rPr>
              <a:t>2</a:t>
            </a:r>
            <a:r>
              <a:rPr lang="es-ES" sz="2400">
                <a:sym typeface="Wingdings" pitchFamily="2" charset="2"/>
              </a:rPr>
              <a:t>O</a:t>
            </a:r>
            <a:r>
              <a:rPr lang="th-TH" sz="2400">
                <a:sym typeface="Wingdings" pitchFamily="2" charset="2"/>
              </a:rPr>
              <a:t>  </a:t>
            </a:r>
            <a:r>
              <a:rPr lang="en-US" sz="2400">
                <a:sym typeface="Wingdings" pitchFamily="2" charset="2"/>
              </a:rPr>
              <a:t></a:t>
            </a:r>
            <a:r>
              <a:rPr lang="es-ES" sz="2400"/>
              <a:t> </a:t>
            </a:r>
            <a:r>
              <a:rPr lang="th-TH" sz="2400">
                <a:sym typeface="Wingdings" pitchFamily="2" charset="2"/>
              </a:rPr>
              <a:t> </a:t>
            </a:r>
            <a:r>
              <a:rPr lang="es-ES" sz="2400">
                <a:sym typeface="Wingdings" pitchFamily="2" charset="2"/>
              </a:rPr>
              <a:t>N</a:t>
            </a:r>
            <a:r>
              <a:rPr lang="es-ES" sz="2400" baseline="-25000">
                <a:sym typeface="Wingdings" pitchFamily="2" charset="2"/>
              </a:rPr>
              <a:t>2</a:t>
            </a:r>
            <a:endParaRPr lang="en-US" sz="2400" baseline="-25000">
              <a:sym typeface="Wingdings" pitchFamily="2" charset="2"/>
            </a:endParaRPr>
          </a:p>
          <a:p>
            <a:pPr algn="ctr"/>
            <a:r>
              <a:rPr lang="th-TH" sz="2400" i="1">
                <a:sym typeface="Wingdings" pitchFamily="2" charset="2"/>
              </a:rPr>
              <a:t>     </a:t>
            </a:r>
            <a:r>
              <a:rPr lang="es-ES" sz="2400" i="1">
                <a:sym typeface="Wingdings" pitchFamily="2" charset="2"/>
              </a:rPr>
              <a:t>Nitrification</a:t>
            </a:r>
            <a:r>
              <a:rPr lang="th-TH" sz="2400" i="1">
                <a:sym typeface="Wingdings" pitchFamily="2" charset="2"/>
              </a:rPr>
              <a:t>			</a:t>
            </a:r>
            <a:r>
              <a:rPr lang="es-ES" sz="2400" i="1">
                <a:sym typeface="Wingdings" pitchFamily="2" charset="2"/>
              </a:rPr>
              <a:t>Denitrification</a:t>
            </a:r>
          </a:p>
        </p:txBody>
      </p:sp>
      <p:sp>
        <p:nvSpPr>
          <p:cNvPr id="2" name="Title 1"/>
          <p:cNvSpPr>
            <a:spLocks noGrp="1"/>
          </p:cNvSpPr>
          <p:nvPr>
            <p:ph type="title"/>
          </p:nvPr>
        </p:nvSpPr>
        <p:spPr/>
        <p:txBody>
          <a:bodyPr>
            <a:normAutofit/>
          </a:bodyPr>
          <a:lstStyle/>
          <a:p>
            <a:r>
              <a:rPr lang="en-US" dirty="0"/>
              <a:t>Greenhouse gas emission from agricultural soils</a:t>
            </a:r>
          </a:p>
        </p:txBody>
      </p:sp>
    </p:spTree>
    <p:extLst>
      <p:ext uri="{BB962C8B-B14F-4D97-AF65-F5344CB8AC3E}">
        <p14:creationId xmlns:p14="http://schemas.microsoft.com/office/powerpoint/2010/main" val="2109605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spcAft>
                <a:spcPts val="600"/>
              </a:spcAft>
            </a:pPr>
            <a:r>
              <a:rPr lang="en-US" dirty="0"/>
              <a:t>Soil carbon storage is very large.</a:t>
            </a:r>
          </a:p>
          <a:p>
            <a:pPr>
              <a:spcAft>
                <a:spcPts val="600"/>
              </a:spcAft>
            </a:pPr>
            <a:r>
              <a:rPr lang="en-US" dirty="0"/>
              <a:t>Agriculture affects soil Carbon storage.</a:t>
            </a:r>
          </a:p>
          <a:p>
            <a:pPr lvl="1">
              <a:spcAft>
                <a:spcPts val="600"/>
              </a:spcAft>
            </a:pPr>
            <a:r>
              <a:rPr lang="en-US" dirty="0"/>
              <a:t>Positive and negative effects</a:t>
            </a:r>
          </a:p>
          <a:p>
            <a:pPr lvl="1">
              <a:spcAft>
                <a:spcPts val="600"/>
              </a:spcAft>
            </a:pPr>
            <a:r>
              <a:rPr lang="en-US" dirty="0"/>
              <a:t>Adding C (organic materials) / decreasing C (esp. tillage)</a:t>
            </a:r>
          </a:p>
          <a:p>
            <a:pPr lvl="1">
              <a:spcAft>
                <a:spcPts val="600"/>
              </a:spcAft>
            </a:pPr>
            <a:r>
              <a:rPr lang="en-US" dirty="0"/>
              <a:t>Leading to an increased GHG emission (CO2) or enhancing carbon sequestration into soil.</a:t>
            </a:r>
          </a:p>
          <a:p>
            <a:pPr>
              <a:spcAft>
                <a:spcPts val="600"/>
              </a:spcAft>
            </a:pPr>
            <a:endParaRPr lang="en-US" dirty="0"/>
          </a:p>
        </p:txBody>
      </p:sp>
      <p:sp>
        <p:nvSpPr>
          <p:cNvPr id="2" name="Title 1"/>
          <p:cNvSpPr>
            <a:spLocks noGrp="1"/>
          </p:cNvSpPr>
          <p:nvPr>
            <p:ph type="title"/>
          </p:nvPr>
        </p:nvSpPr>
        <p:spPr/>
        <p:txBody>
          <a:bodyPr>
            <a:normAutofit/>
          </a:bodyPr>
          <a:lstStyle/>
          <a:p>
            <a:r>
              <a:rPr lang="en-US" dirty="0"/>
              <a:t>Effects of Agricultural Practices on GHG Emissions</a:t>
            </a:r>
          </a:p>
        </p:txBody>
      </p:sp>
    </p:spTree>
    <p:extLst>
      <p:ext uri="{BB962C8B-B14F-4D97-AF65-F5344CB8AC3E}">
        <p14:creationId xmlns:p14="http://schemas.microsoft.com/office/powerpoint/2010/main" val="802348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CarbSeq"/>
          <p:cNvPicPr>
            <a:picLocks noChangeAspect="1" noChangeArrowheads="1"/>
          </p:cNvPicPr>
          <p:nvPr/>
        </p:nvPicPr>
        <p:blipFill>
          <a:blip r:embed="rId3"/>
          <a:srcRect/>
          <a:stretch>
            <a:fillRect/>
          </a:stretch>
        </p:blipFill>
        <p:spPr bwMode="auto">
          <a:xfrm>
            <a:off x="1778253" y="1098004"/>
            <a:ext cx="8635497" cy="5759996"/>
          </a:xfrm>
          <a:prstGeom prst="rect">
            <a:avLst/>
          </a:prstGeom>
          <a:noFill/>
          <a:ln w="9525">
            <a:noFill/>
            <a:miter lim="800000"/>
          </a:ln>
        </p:spPr>
      </p:pic>
      <p:sp>
        <p:nvSpPr>
          <p:cNvPr id="249860" name="Text Box 4"/>
          <p:cNvSpPr txBox="1">
            <a:spLocks noChangeArrowheads="1"/>
          </p:cNvSpPr>
          <p:nvPr/>
        </p:nvSpPr>
        <p:spPr bwMode="auto">
          <a:xfrm>
            <a:off x="2279650" y="1628776"/>
            <a:ext cx="647700" cy="366713"/>
          </a:xfrm>
          <a:prstGeom prst="rect">
            <a:avLst/>
          </a:prstGeom>
          <a:noFill/>
          <a:ln w="9525" algn="ctr">
            <a:noFill/>
            <a:miter lim="800000"/>
          </a:ln>
          <a:effectLst/>
        </p:spPr>
        <p:txBody>
          <a:bodyPr>
            <a:spAutoFit/>
          </a:bodyPr>
          <a:lstStyle/>
          <a:p>
            <a:pPr algn="ctr">
              <a:spcBef>
                <a:spcPct val="50000"/>
              </a:spcBef>
              <a:defRPr>
                <a:uFillTx/>
              </a:defRPr>
            </a:pPr>
            <a:r>
              <a:rPr lang="en-US">
                <a:solidFill>
                  <a:srgbClr val="FFFF00"/>
                </a:solidFill>
                <a:effectLst>
                  <a:outerShdw blurRad="38100" dist="38100" dir="2700000" algn="tl">
                    <a:srgbClr val="C0C0C0"/>
                  </a:outerShdw>
                </a:effectLst>
                <a:cs typeface="Angsana New" charset="-34"/>
              </a:rPr>
              <a:t>CO</a:t>
            </a:r>
            <a:r>
              <a:rPr lang="en-US" baseline="-25000">
                <a:solidFill>
                  <a:srgbClr val="FFFF00"/>
                </a:solidFill>
                <a:effectLst>
                  <a:outerShdw blurRad="38100" dist="38100" dir="2700000" algn="tl">
                    <a:srgbClr val="C0C0C0"/>
                  </a:outerShdw>
                </a:effectLst>
                <a:cs typeface="Angsana New" charset="-34"/>
              </a:rPr>
              <a:t>2</a:t>
            </a:r>
            <a:endParaRPr lang="th-TH" baseline="-25000">
              <a:solidFill>
                <a:srgbClr val="FFFF00"/>
              </a:solidFill>
              <a:effectLst>
                <a:outerShdw blurRad="38100" dist="38100" dir="2700000" algn="tl">
                  <a:srgbClr val="C0C0C0"/>
                </a:outerShdw>
              </a:effectLst>
              <a:cs typeface="Angsana New" charset="-34"/>
            </a:endParaRPr>
          </a:p>
        </p:txBody>
      </p:sp>
      <p:sp>
        <p:nvSpPr>
          <p:cNvPr id="249861" name="Text Box 5"/>
          <p:cNvSpPr txBox="1">
            <a:spLocks noChangeArrowheads="1"/>
          </p:cNvSpPr>
          <p:nvPr/>
        </p:nvSpPr>
        <p:spPr bwMode="auto">
          <a:xfrm>
            <a:off x="5016500" y="908051"/>
            <a:ext cx="647700" cy="366713"/>
          </a:xfrm>
          <a:prstGeom prst="rect">
            <a:avLst/>
          </a:prstGeom>
          <a:noFill/>
          <a:ln w="9525" algn="ctr">
            <a:noFill/>
            <a:miter lim="800000"/>
          </a:ln>
          <a:effectLst/>
        </p:spPr>
        <p:txBody>
          <a:bodyPr>
            <a:spAutoFit/>
          </a:bodyPr>
          <a:lstStyle/>
          <a:p>
            <a:pPr algn="ctr">
              <a:spcBef>
                <a:spcPct val="50000"/>
              </a:spcBef>
              <a:defRPr>
                <a:uFillTx/>
              </a:defRPr>
            </a:pPr>
            <a:r>
              <a:rPr lang="en-US">
                <a:solidFill>
                  <a:srgbClr val="FFFF00"/>
                </a:solidFill>
                <a:effectLst>
                  <a:outerShdw blurRad="38100" dist="38100" dir="2700000" algn="tl">
                    <a:srgbClr val="C0C0C0"/>
                  </a:outerShdw>
                </a:effectLst>
                <a:cs typeface="Angsana New" charset="-34"/>
              </a:rPr>
              <a:t>CO</a:t>
            </a:r>
            <a:r>
              <a:rPr lang="en-US" baseline="-25000">
                <a:solidFill>
                  <a:srgbClr val="FFFF00"/>
                </a:solidFill>
                <a:effectLst>
                  <a:outerShdw blurRad="38100" dist="38100" dir="2700000" algn="tl">
                    <a:srgbClr val="C0C0C0"/>
                  </a:outerShdw>
                </a:effectLst>
                <a:cs typeface="Angsana New" charset="-34"/>
              </a:rPr>
              <a:t>2</a:t>
            </a:r>
            <a:endParaRPr lang="th-TH" baseline="-25000">
              <a:solidFill>
                <a:srgbClr val="FFFF00"/>
              </a:solidFill>
              <a:effectLst>
                <a:outerShdw blurRad="38100" dist="38100" dir="2700000" algn="tl">
                  <a:srgbClr val="C0C0C0"/>
                </a:outerShdw>
              </a:effectLst>
              <a:cs typeface="Angsana New" charset="-34"/>
            </a:endParaRPr>
          </a:p>
        </p:txBody>
      </p:sp>
      <p:sp>
        <p:nvSpPr>
          <p:cNvPr id="249862" name="Text Box 6"/>
          <p:cNvSpPr txBox="1">
            <a:spLocks noChangeArrowheads="1"/>
          </p:cNvSpPr>
          <p:nvPr/>
        </p:nvSpPr>
        <p:spPr bwMode="auto">
          <a:xfrm>
            <a:off x="7967663" y="1484313"/>
            <a:ext cx="647700" cy="366712"/>
          </a:xfrm>
          <a:prstGeom prst="rect">
            <a:avLst/>
          </a:prstGeom>
          <a:noFill/>
          <a:ln w="9525" algn="ctr">
            <a:noFill/>
            <a:miter lim="800000"/>
          </a:ln>
          <a:effectLst/>
        </p:spPr>
        <p:txBody>
          <a:bodyPr>
            <a:spAutoFit/>
          </a:bodyPr>
          <a:lstStyle/>
          <a:p>
            <a:pPr algn="ctr">
              <a:spcBef>
                <a:spcPct val="50000"/>
              </a:spcBef>
              <a:defRPr>
                <a:uFillTx/>
              </a:defRPr>
            </a:pPr>
            <a:r>
              <a:rPr lang="en-US">
                <a:solidFill>
                  <a:srgbClr val="FFFF00"/>
                </a:solidFill>
                <a:effectLst>
                  <a:outerShdw blurRad="38100" dist="38100" dir="2700000" algn="tl">
                    <a:srgbClr val="C0C0C0"/>
                  </a:outerShdw>
                </a:effectLst>
                <a:cs typeface="Angsana New" charset="-34"/>
              </a:rPr>
              <a:t>CO</a:t>
            </a:r>
            <a:r>
              <a:rPr lang="en-US" baseline="-25000">
                <a:solidFill>
                  <a:srgbClr val="FFFF00"/>
                </a:solidFill>
                <a:effectLst>
                  <a:outerShdw blurRad="38100" dist="38100" dir="2700000" algn="tl">
                    <a:srgbClr val="C0C0C0"/>
                  </a:outerShdw>
                </a:effectLst>
                <a:cs typeface="Angsana New" charset="-34"/>
              </a:rPr>
              <a:t>2</a:t>
            </a:r>
            <a:endParaRPr lang="th-TH" baseline="-25000">
              <a:solidFill>
                <a:srgbClr val="FFFF00"/>
              </a:solidFill>
              <a:effectLst>
                <a:outerShdw blurRad="38100" dist="38100" dir="2700000" algn="tl">
                  <a:srgbClr val="C0C0C0"/>
                </a:outerShdw>
              </a:effectLst>
              <a:cs typeface="Angsana New" charset="-34"/>
            </a:endParaRPr>
          </a:p>
        </p:txBody>
      </p:sp>
      <p:sp>
        <p:nvSpPr>
          <p:cNvPr id="249863" name="Text Box 7"/>
          <p:cNvSpPr txBox="1">
            <a:spLocks noChangeArrowheads="1"/>
          </p:cNvSpPr>
          <p:nvPr/>
        </p:nvSpPr>
        <p:spPr bwMode="auto">
          <a:xfrm>
            <a:off x="6527800" y="908051"/>
            <a:ext cx="647700" cy="366713"/>
          </a:xfrm>
          <a:prstGeom prst="rect">
            <a:avLst/>
          </a:prstGeom>
          <a:noFill/>
          <a:ln w="9525" algn="ctr">
            <a:noFill/>
            <a:miter lim="800000"/>
          </a:ln>
          <a:effectLst/>
        </p:spPr>
        <p:txBody>
          <a:bodyPr>
            <a:spAutoFit/>
          </a:bodyPr>
          <a:lstStyle/>
          <a:p>
            <a:pPr algn="ctr">
              <a:spcBef>
                <a:spcPct val="50000"/>
              </a:spcBef>
              <a:defRPr>
                <a:uFillTx/>
              </a:defRPr>
            </a:pPr>
            <a:r>
              <a:rPr lang="en-US">
                <a:solidFill>
                  <a:srgbClr val="FFFF00"/>
                </a:solidFill>
                <a:effectLst>
                  <a:outerShdw blurRad="38100" dist="38100" dir="2700000" algn="tl">
                    <a:srgbClr val="C0C0C0"/>
                  </a:outerShdw>
                </a:effectLst>
                <a:cs typeface="Angsana New" charset="-34"/>
              </a:rPr>
              <a:t>CO</a:t>
            </a:r>
            <a:r>
              <a:rPr lang="en-US" baseline="-25000">
                <a:solidFill>
                  <a:srgbClr val="FFFF00"/>
                </a:solidFill>
                <a:effectLst>
                  <a:outerShdw blurRad="38100" dist="38100" dir="2700000" algn="tl">
                    <a:srgbClr val="C0C0C0"/>
                  </a:outerShdw>
                </a:effectLst>
                <a:cs typeface="Angsana New" charset="-34"/>
              </a:rPr>
              <a:t>2</a:t>
            </a:r>
            <a:endParaRPr lang="th-TH" baseline="-25000">
              <a:solidFill>
                <a:srgbClr val="FFFF00"/>
              </a:solidFill>
              <a:effectLst>
                <a:outerShdw blurRad="38100" dist="38100" dir="2700000" algn="tl">
                  <a:srgbClr val="C0C0C0"/>
                </a:outerShdw>
              </a:effectLst>
              <a:cs typeface="Angsana New" charset="-34"/>
            </a:endParaRPr>
          </a:p>
        </p:txBody>
      </p:sp>
      <p:sp>
        <p:nvSpPr>
          <p:cNvPr id="249864" name="Text Box 8"/>
          <p:cNvSpPr txBox="1">
            <a:spLocks noChangeArrowheads="1"/>
          </p:cNvSpPr>
          <p:nvPr/>
        </p:nvSpPr>
        <p:spPr bwMode="auto">
          <a:xfrm>
            <a:off x="1633934" y="5153095"/>
            <a:ext cx="1655763" cy="707886"/>
          </a:xfrm>
          <a:prstGeom prst="rect">
            <a:avLst/>
          </a:prstGeom>
          <a:noFill/>
          <a:ln w="9525" algn="ctr">
            <a:noFill/>
            <a:miter lim="800000"/>
          </a:ln>
          <a:effectLst/>
        </p:spPr>
        <p:txBody>
          <a:bodyPr>
            <a:spAutoFit/>
          </a:bodyPr>
          <a:lstStyle/>
          <a:p>
            <a:pPr algn="ctr">
              <a:spcBef>
                <a:spcPct val="50000"/>
              </a:spcBef>
              <a:defRPr>
                <a:uFillTx/>
              </a:defRPr>
            </a:pPr>
            <a:r>
              <a:rPr lang="en-US" sz="2000" dirty="0">
                <a:solidFill>
                  <a:srgbClr val="FF0000"/>
                </a:solidFill>
                <a:effectLst>
                  <a:outerShdw blurRad="38100" dist="38100" dir="2700000" algn="tl">
                    <a:srgbClr val="C0C0C0"/>
                  </a:outerShdw>
                </a:effectLst>
                <a:cs typeface="Angsana New" charset="-34"/>
              </a:rPr>
              <a:t>Soil organic carbon</a:t>
            </a:r>
            <a:endParaRPr lang="th-TH" sz="2000" baseline="-25000" dirty="0">
              <a:solidFill>
                <a:srgbClr val="FF0000"/>
              </a:solidFill>
              <a:effectLst>
                <a:outerShdw blurRad="38100" dist="38100" dir="2700000" algn="tl">
                  <a:srgbClr val="C0C0C0"/>
                </a:outerShdw>
              </a:effectLst>
              <a:cs typeface="Angsana New" charset="-34"/>
            </a:endParaRPr>
          </a:p>
        </p:txBody>
      </p:sp>
      <p:sp>
        <p:nvSpPr>
          <p:cNvPr id="249865" name="Text Box 9"/>
          <p:cNvSpPr txBox="1">
            <a:spLocks noChangeArrowheads="1"/>
          </p:cNvSpPr>
          <p:nvPr/>
        </p:nvSpPr>
        <p:spPr bwMode="auto">
          <a:xfrm>
            <a:off x="4295775" y="5507038"/>
            <a:ext cx="3600450" cy="946150"/>
          </a:xfrm>
          <a:prstGeom prst="rect">
            <a:avLst/>
          </a:prstGeom>
          <a:noFill/>
          <a:ln w="9525" algn="ctr">
            <a:noFill/>
            <a:miter lim="800000"/>
          </a:ln>
          <a:effectLst/>
        </p:spPr>
        <p:txBody>
          <a:bodyPr>
            <a:spAutoFit/>
          </a:bodyPr>
          <a:lstStyle/>
          <a:p>
            <a:pPr algn="ctr">
              <a:spcBef>
                <a:spcPct val="50000"/>
              </a:spcBef>
              <a:defRPr>
                <a:uFillTx/>
              </a:defRPr>
            </a:pPr>
            <a:r>
              <a:rPr lang="en-US" sz="2800" dirty="0">
                <a:solidFill>
                  <a:srgbClr val="FF0000"/>
                </a:solidFill>
                <a:effectLst>
                  <a:outerShdw blurRad="38100" dist="38100" dir="2700000" algn="tl">
                    <a:srgbClr val="C0C0C0"/>
                  </a:outerShdw>
                </a:effectLst>
                <a:cs typeface="Angsana New" charset="-34"/>
              </a:rPr>
              <a:t>Soil carbon sequestration</a:t>
            </a:r>
            <a:endParaRPr lang="th-TH" sz="2800" baseline="-25000" dirty="0">
              <a:solidFill>
                <a:srgbClr val="FF0000"/>
              </a:solidFill>
              <a:effectLst>
                <a:outerShdw blurRad="38100" dist="38100" dir="2700000" algn="tl">
                  <a:srgbClr val="C0C0C0"/>
                </a:outerShdw>
              </a:effectLst>
              <a:cs typeface="Angsana New" charset="-34"/>
            </a:endParaRPr>
          </a:p>
        </p:txBody>
      </p:sp>
      <p:sp>
        <p:nvSpPr>
          <p:cNvPr id="249866" name="Text Box 10"/>
          <p:cNvSpPr txBox="1">
            <a:spLocks noChangeArrowheads="1"/>
          </p:cNvSpPr>
          <p:nvPr/>
        </p:nvSpPr>
        <p:spPr bwMode="auto">
          <a:xfrm>
            <a:off x="8714197" y="5271627"/>
            <a:ext cx="1655762" cy="707886"/>
          </a:xfrm>
          <a:prstGeom prst="rect">
            <a:avLst/>
          </a:prstGeom>
          <a:noFill/>
          <a:ln w="9525" algn="ctr">
            <a:noFill/>
            <a:miter lim="800000"/>
          </a:ln>
          <a:effectLst/>
        </p:spPr>
        <p:txBody>
          <a:bodyPr>
            <a:spAutoFit/>
          </a:bodyPr>
          <a:lstStyle/>
          <a:p>
            <a:pPr algn="ctr">
              <a:spcBef>
                <a:spcPct val="50000"/>
              </a:spcBef>
              <a:defRPr>
                <a:uFillTx/>
              </a:defRPr>
            </a:pPr>
            <a:r>
              <a:rPr lang="en-US" sz="2000" dirty="0">
                <a:solidFill>
                  <a:srgbClr val="FF0000"/>
                </a:solidFill>
                <a:effectLst>
                  <a:outerShdw blurRad="38100" dist="38100" dir="2700000" algn="tl">
                    <a:srgbClr val="C0C0C0"/>
                  </a:outerShdw>
                </a:effectLst>
                <a:cs typeface="Angsana New" charset="-34"/>
              </a:rPr>
              <a:t>Soil organic carbon</a:t>
            </a:r>
            <a:endParaRPr lang="th-TH" sz="2000" baseline="-25000" dirty="0">
              <a:solidFill>
                <a:srgbClr val="FF0000"/>
              </a:solidFill>
              <a:effectLst>
                <a:outerShdw blurRad="38100" dist="38100" dir="2700000" algn="tl">
                  <a:srgbClr val="C0C0C0"/>
                </a:outerShdw>
              </a:effectLst>
              <a:cs typeface="Angsana New" charset="-34"/>
            </a:endParaRPr>
          </a:p>
        </p:txBody>
      </p:sp>
      <p:sp>
        <p:nvSpPr>
          <p:cNvPr id="249867" name="Text Box 11"/>
          <p:cNvSpPr txBox="1">
            <a:spLocks noChangeArrowheads="1"/>
          </p:cNvSpPr>
          <p:nvPr/>
        </p:nvSpPr>
        <p:spPr bwMode="auto">
          <a:xfrm>
            <a:off x="5232400" y="1916113"/>
            <a:ext cx="647700" cy="366712"/>
          </a:xfrm>
          <a:prstGeom prst="rect">
            <a:avLst/>
          </a:prstGeom>
          <a:noFill/>
          <a:ln w="9525" algn="ctr">
            <a:noFill/>
            <a:miter lim="800000"/>
          </a:ln>
          <a:effectLst/>
        </p:spPr>
        <p:txBody>
          <a:bodyPr>
            <a:spAutoFit/>
          </a:bodyPr>
          <a:lstStyle/>
          <a:p>
            <a:pPr algn="ctr">
              <a:spcBef>
                <a:spcPct val="50000"/>
              </a:spcBef>
              <a:defRPr>
                <a:uFillTx/>
              </a:defRPr>
            </a:pPr>
            <a:r>
              <a:rPr lang="en-US">
                <a:solidFill>
                  <a:srgbClr val="FFFF00"/>
                </a:solidFill>
                <a:effectLst>
                  <a:outerShdw blurRad="38100" dist="38100" dir="2700000" algn="tl">
                    <a:srgbClr val="C0C0C0"/>
                  </a:outerShdw>
                </a:effectLst>
                <a:cs typeface="Angsana New" charset="-34"/>
              </a:rPr>
              <a:t>CO</a:t>
            </a:r>
            <a:r>
              <a:rPr lang="en-US" baseline="-25000">
                <a:solidFill>
                  <a:srgbClr val="FFFF00"/>
                </a:solidFill>
                <a:effectLst>
                  <a:outerShdw blurRad="38100" dist="38100" dir="2700000" algn="tl">
                    <a:srgbClr val="C0C0C0"/>
                  </a:outerShdw>
                </a:effectLst>
                <a:cs typeface="Angsana New" charset="-34"/>
              </a:rPr>
              <a:t>2</a:t>
            </a:r>
            <a:endParaRPr lang="th-TH" baseline="-25000">
              <a:solidFill>
                <a:srgbClr val="FFFF00"/>
              </a:solidFill>
              <a:effectLst>
                <a:outerShdw blurRad="38100" dist="38100" dir="2700000" algn="tl">
                  <a:srgbClr val="C0C0C0"/>
                </a:outerShdw>
              </a:effectLst>
              <a:cs typeface="Angsana New" charset="-34"/>
            </a:endParaRPr>
          </a:p>
        </p:txBody>
      </p:sp>
      <p:sp>
        <p:nvSpPr>
          <p:cNvPr id="249868" name="Text Box 12"/>
          <p:cNvSpPr txBox="1">
            <a:spLocks noChangeArrowheads="1"/>
          </p:cNvSpPr>
          <p:nvPr/>
        </p:nvSpPr>
        <p:spPr bwMode="auto">
          <a:xfrm>
            <a:off x="6743700" y="1916113"/>
            <a:ext cx="647700" cy="366712"/>
          </a:xfrm>
          <a:prstGeom prst="rect">
            <a:avLst/>
          </a:prstGeom>
          <a:noFill/>
          <a:ln w="9525" algn="ctr">
            <a:noFill/>
            <a:miter lim="800000"/>
          </a:ln>
          <a:effectLst/>
        </p:spPr>
        <p:txBody>
          <a:bodyPr>
            <a:spAutoFit/>
          </a:bodyPr>
          <a:lstStyle/>
          <a:p>
            <a:pPr algn="ctr">
              <a:spcBef>
                <a:spcPct val="50000"/>
              </a:spcBef>
              <a:defRPr>
                <a:uFillTx/>
              </a:defRPr>
            </a:pPr>
            <a:r>
              <a:rPr lang="en-US">
                <a:solidFill>
                  <a:srgbClr val="FFFF00"/>
                </a:solidFill>
                <a:effectLst>
                  <a:outerShdw blurRad="38100" dist="38100" dir="2700000" algn="tl">
                    <a:srgbClr val="C0C0C0"/>
                  </a:outerShdw>
                </a:effectLst>
                <a:cs typeface="Angsana New" charset="-34"/>
              </a:rPr>
              <a:t>CO</a:t>
            </a:r>
            <a:r>
              <a:rPr lang="en-US" baseline="-25000">
                <a:solidFill>
                  <a:srgbClr val="FFFF00"/>
                </a:solidFill>
                <a:effectLst>
                  <a:outerShdw blurRad="38100" dist="38100" dir="2700000" algn="tl">
                    <a:srgbClr val="C0C0C0"/>
                  </a:outerShdw>
                </a:effectLst>
                <a:cs typeface="Angsana New" charset="-34"/>
              </a:rPr>
              <a:t>2</a:t>
            </a:r>
            <a:endParaRPr lang="th-TH" baseline="-25000">
              <a:solidFill>
                <a:srgbClr val="FFFF00"/>
              </a:solidFill>
              <a:effectLst>
                <a:outerShdw blurRad="38100" dist="38100" dir="2700000" algn="tl">
                  <a:srgbClr val="C0C0C0"/>
                </a:outerShdw>
              </a:effectLst>
              <a:cs typeface="Angsana New" charset="-34"/>
            </a:endParaRPr>
          </a:p>
        </p:txBody>
      </p:sp>
      <p:sp>
        <p:nvSpPr>
          <p:cNvPr id="249869" name="Text Box 13"/>
          <p:cNvSpPr txBox="1">
            <a:spLocks noChangeArrowheads="1"/>
          </p:cNvSpPr>
          <p:nvPr/>
        </p:nvSpPr>
        <p:spPr bwMode="auto">
          <a:xfrm>
            <a:off x="4583113" y="3716338"/>
            <a:ext cx="647700" cy="366712"/>
          </a:xfrm>
          <a:prstGeom prst="rect">
            <a:avLst/>
          </a:prstGeom>
          <a:noFill/>
          <a:ln w="9525" algn="ctr">
            <a:noFill/>
            <a:miter lim="800000"/>
          </a:ln>
          <a:effectLst/>
        </p:spPr>
        <p:txBody>
          <a:bodyPr>
            <a:spAutoFit/>
          </a:bodyPr>
          <a:lstStyle/>
          <a:p>
            <a:pPr algn="ctr">
              <a:spcBef>
                <a:spcPct val="50000"/>
              </a:spcBef>
              <a:defRPr>
                <a:uFillTx/>
              </a:defRPr>
            </a:pPr>
            <a:r>
              <a:rPr lang="en-US">
                <a:solidFill>
                  <a:srgbClr val="FFFF00"/>
                </a:solidFill>
                <a:effectLst>
                  <a:outerShdw blurRad="38100" dist="38100" dir="2700000" algn="tl">
                    <a:srgbClr val="C0C0C0"/>
                  </a:outerShdw>
                </a:effectLst>
                <a:cs typeface="Angsana New" charset="-34"/>
              </a:rPr>
              <a:t>CO</a:t>
            </a:r>
            <a:r>
              <a:rPr lang="en-US" baseline="-25000">
                <a:solidFill>
                  <a:srgbClr val="FFFF00"/>
                </a:solidFill>
                <a:effectLst>
                  <a:outerShdw blurRad="38100" dist="38100" dir="2700000" algn="tl">
                    <a:srgbClr val="C0C0C0"/>
                  </a:outerShdw>
                </a:effectLst>
                <a:cs typeface="Angsana New" charset="-34"/>
              </a:rPr>
              <a:t>2</a:t>
            </a:r>
            <a:endParaRPr lang="th-TH" baseline="-25000">
              <a:solidFill>
                <a:srgbClr val="FFFF00"/>
              </a:solidFill>
              <a:effectLst>
                <a:outerShdw blurRad="38100" dist="38100" dir="2700000" algn="tl">
                  <a:srgbClr val="C0C0C0"/>
                </a:outerShdw>
              </a:effectLst>
              <a:cs typeface="Angsana New" charset="-34"/>
            </a:endParaRPr>
          </a:p>
        </p:txBody>
      </p:sp>
      <p:sp>
        <p:nvSpPr>
          <p:cNvPr id="249870" name="Text Box 14"/>
          <p:cNvSpPr txBox="1">
            <a:spLocks noChangeArrowheads="1"/>
          </p:cNvSpPr>
          <p:nvPr/>
        </p:nvSpPr>
        <p:spPr bwMode="auto">
          <a:xfrm>
            <a:off x="6816725" y="3789363"/>
            <a:ext cx="647700" cy="366712"/>
          </a:xfrm>
          <a:prstGeom prst="rect">
            <a:avLst/>
          </a:prstGeom>
          <a:noFill/>
          <a:ln w="9525" algn="ctr">
            <a:noFill/>
            <a:miter lim="800000"/>
          </a:ln>
          <a:effectLst/>
        </p:spPr>
        <p:txBody>
          <a:bodyPr>
            <a:spAutoFit/>
          </a:bodyPr>
          <a:lstStyle/>
          <a:p>
            <a:pPr algn="ctr">
              <a:spcBef>
                <a:spcPct val="50000"/>
              </a:spcBef>
              <a:defRPr>
                <a:uFillTx/>
              </a:defRPr>
            </a:pPr>
            <a:r>
              <a:rPr lang="en-US">
                <a:solidFill>
                  <a:srgbClr val="FFFF00"/>
                </a:solidFill>
                <a:effectLst>
                  <a:outerShdw blurRad="38100" dist="38100" dir="2700000" algn="tl">
                    <a:srgbClr val="C0C0C0"/>
                  </a:outerShdw>
                </a:effectLst>
                <a:cs typeface="Angsana New" charset="-34"/>
              </a:rPr>
              <a:t>CO</a:t>
            </a:r>
            <a:r>
              <a:rPr lang="en-US" baseline="-25000">
                <a:solidFill>
                  <a:srgbClr val="FFFF00"/>
                </a:solidFill>
                <a:effectLst>
                  <a:outerShdw blurRad="38100" dist="38100" dir="2700000" algn="tl">
                    <a:srgbClr val="C0C0C0"/>
                  </a:outerShdw>
                </a:effectLst>
                <a:cs typeface="Angsana New" charset="-34"/>
              </a:rPr>
              <a:t>2</a:t>
            </a:r>
            <a:endParaRPr lang="th-TH" baseline="-25000">
              <a:solidFill>
                <a:srgbClr val="FFFF00"/>
              </a:solidFill>
              <a:effectLst>
                <a:outerShdw blurRad="38100" dist="38100" dir="2700000" algn="tl">
                  <a:srgbClr val="C0C0C0"/>
                </a:outerShdw>
              </a:effectLst>
              <a:cs typeface="Angsana New" charset="-34"/>
            </a:endParaRPr>
          </a:p>
        </p:txBody>
      </p:sp>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normAutofit/>
          </a:bodyPr>
          <a:lstStyle/>
          <a:p>
            <a:r>
              <a:rPr lang="en-US" dirty="0"/>
              <a:t>Agriculture sector: carbon sequestration</a:t>
            </a:r>
          </a:p>
        </p:txBody>
      </p:sp>
    </p:spTree>
    <p:extLst>
      <p:ext uri="{BB962C8B-B14F-4D97-AF65-F5344CB8AC3E}">
        <p14:creationId xmlns:p14="http://schemas.microsoft.com/office/powerpoint/2010/main" val="81747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9860"/>
                                        </p:tgtEl>
                                        <p:attrNameLst>
                                          <p:attrName>style.visibility</p:attrName>
                                        </p:attrNameLst>
                                      </p:cBhvr>
                                      <p:to>
                                        <p:strVal val="visible"/>
                                      </p:to>
                                    </p:set>
                                    <p:animEffect transition="in" filter="blinds(horizontal)">
                                      <p:cBhvr>
                                        <p:cTn id="7" dur="500"/>
                                        <p:tgtEl>
                                          <p:spTgt spid="24986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9861"/>
                                        </p:tgtEl>
                                        <p:attrNameLst>
                                          <p:attrName>style.visibility</p:attrName>
                                        </p:attrNameLst>
                                      </p:cBhvr>
                                      <p:to>
                                        <p:strVal val="visible"/>
                                      </p:to>
                                    </p:set>
                                    <p:animEffect transition="in" filter="blinds(horizontal)">
                                      <p:cBhvr>
                                        <p:cTn id="10" dur="500"/>
                                        <p:tgtEl>
                                          <p:spTgt spid="24986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49867"/>
                                        </p:tgtEl>
                                        <p:attrNameLst>
                                          <p:attrName>style.visibility</p:attrName>
                                        </p:attrNameLst>
                                      </p:cBhvr>
                                      <p:to>
                                        <p:strVal val="visible"/>
                                      </p:to>
                                    </p:set>
                                    <p:animEffect transition="in" filter="blinds(horizontal)">
                                      <p:cBhvr>
                                        <p:cTn id="13" dur="500"/>
                                        <p:tgtEl>
                                          <p:spTgt spid="24986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49863"/>
                                        </p:tgtEl>
                                        <p:attrNameLst>
                                          <p:attrName>style.visibility</p:attrName>
                                        </p:attrNameLst>
                                      </p:cBhvr>
                                      <p:to>
                                        <p:strVal val="visible"/>
                                      </p:to>
                                    </p:set>
                                    <p:animEffect transition="in" filter="blinds(horizontal)">
                                      <p:cBhvr>
                                        <p:cTn id="16" dur="500"/>
                                        <p:tgtEl>
                                          <p:spTgt spid="249863"/>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49862"/>
                                        </p:tgtEl>
                                        <p:attrNameLst>
                                          <p:attrName>style.visibility</p:attrName>
                                        </p:attrNameLst>
                                      </p:cBhvr>
                                      <p:to>
                                        <p:strVal val="visible"/>
                                      </p:to>
                                    </p:set>
                                    <p:animEffect transition="in" filter="blinds(horizontal)">
                                      <p:cBhvr>
                                        <p:cTn id="19" dur="500"/>
                                        <p:tgtEl>
                                          <p:spTgt spid="249862"/>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49868"/>
                                        </p:tgtEl>
                                        <p:attrNameLst>
                                          <p:attrName>style.visibility</p:attrName>
                                        </p:attrNameLst>
                                      </p:cBhvr>
                                      <p:to>
                                        <p:strVal val="visible"/>
                                      </p:to>
                                    </p:set>
                                    <p:animEffect transition="in" filter="blinds(horizontal)">
                                      <p:cBhvr>
                                        <p:cTn id="22" dur="500"/>
                                        <p:tgtEl>
                                          <p:spTgt spid="249868"/>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49869"/>
                                        </p:tgtEl>
                                        <p:attrNameLst>
                                          <p:attrName>style.visibility</p:attrName>
                                        </p:attrNameLst>
                                      </p:cBhvr>
                                      <p:to>
                                        <p:strVal val="visible"/>
                                      </p:to>
                                    </p:set>
                                    <p:animEffect transition="in" filter="blinds(horizontal)">
                                      <p:cBhvr>
                                        <p:cTn id="25" dur="500"/>
                                        <p:tgtEl>
                                          <p:spTgt spid="249869"/>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49870"/>
                                        </p:tgtEl>
                                        <p:attrNameLst>
                                          <p:attrName>style.visibility</p:attrName>
                                        </p:attrNameLst>
                                      </p:cBhvr>
                                      <p:to>
                                        <p:strVal val="visible"/>
                                      </p:to>
                                    </p:set>
                                    <p:animEffect transition="in" filter="blinds(horizontal)">
                                      <p:cBhvr>
                                        <p:cTn id="28" dur="500"/>
                                        <p:tgtEl>
                                          <p:spTgt spid="249870"/>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49864"/>
                                        </p:tgtEl>
                                        <p:attrNameLst>
                                          <p:attrName>style.visibility</p:attrName>
                                        </p:attrNameLst>
                                      </p:cBhvr>
                                      <p:to>
                                        <p:strVal val="visible"/>
                                      </p:to>
                                    </p:set>
                                    <p:animEffect transition="in" filter="blinds(horizontal)">
                                      <p:cBhvr>
                                        <p:cTn id="33" dur="500"/>
                                        <p:tgtEl>
                                          <p:spTgt spid="249864"/>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49866"/>
                                        </p:tgtEl>
                                        <p:attrNameLst>
                                          <p:attrName>style.visibility</p:attrName>
                                        </p:attrNameLst>
                                      </p:cBhvr>
                                      <p:to>
                                        <p:strVal val="visible"/>
                                      </p:to>
                                    </p:set>
                                    <p:animEffect transition="in" filter="blinds(horizontal)">
                                      <p:cBhvr>
                                        <p:cTn id="36" dur="500"/>
                                        <p:tgtEl>
                                          <p:spTgt spid="249866"/>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49865"/>
                                        </p:tgtEl>
                                        <p:attrNameLst>
                                          <p:attrName>style.visibility</p:attrName>
                                        </p:attrNameLst>
                                      </p:cBhvr>
                                      <p:to>
                                        <p:strVal val="visible"/>
                                      </p:to>
                                    </p:set>
                                    <p:animEffect transition="in" filter="blinds(horizontal)">
                                      <p:cBhvr>
                                        <p:cTn id="41" dur="500"/>
                                        <p:tgtEl>
                                          <p:spTgt spid="2498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60" grpId="0" advAuto="133361912"/>
      <p:bldP spid="249861" grpId="0" advAuto="133361912"/>
      <p:bldP spid="249862" grpId="0" advAuto="133361912"/>
      <p:bldP spid="249863" grpId="0" advAuto="133361912"/>
      <p:bldP spid="249864" grpId="0" advAuto="133361912"/>
      <p:bldP spid="249865" grpId="0" advAuto="133361912"/>
      <p:bldP spid="249866" grpId="0" advAuto="133361912"/>
      <p:bldP spid="249867" grpId="0" advAuto="133361912"/>
      <p:bldP spid="249868" grpId="0" advAuto="133361912"/>
      <p:bldP spid="249869" grpId="0" advAuto="133361912"/>
      <p:bldP spid="249870" grpId="0" advAuto="13336191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9083" name="Object 11"/>
          <p:cNvGraphicFramePr>
            <a:graphicFrameLocks noChangeAspect="1"/>
          </p:cNvGraphicFramePr>
          <p:nvPr/>
        </p:nvGraphicFramePr>
        <p:xfrm>
          <a:off x="2133600" y="1428750"/>
          <a:ext cx="8077200" cy="4972050"/>
        </p:xfrm>
        <a:graphic>
          <a:graphicData uri="http://schemas.openxmlformats.org/presentationml/2006/ole">
            <mc:AlternateContent xmlns:mc="http://schemas.openxmlformats.org/markup-compatibility/2006">
              <mc:Choice xmlns:v="urn:schemas-microsoft-com:vml" Requires="v">
                <p:oleObj spid="_x0000_s1064" r:id="rId4" imgW="7146720" imgH="4408920" progId="">
                  <p:embed/>
                </p:oleObj>
              </mc:Choice>
              <mc:Fallback>
                <p:oleObj r:id="rId4" imgW="7146720" imgH="440892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428750"/>
                        <a:ext cx="8077200" cy="4972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9084" name="Rectangle 2"/>
          <p:cNvSpPr>
            <a:spLocks noChangeArrowheads="1"/>
          </p:cNvSpPr>
          <p:nvPr/>
        </p:nvSpPr>
        <p:spPr bwMode="auto">
          <a:xfrm>
            <a:off x="1558926" y="6477001"/>
            <a:ext cx="4689475" cy="366713"/>
          </a:xfrm>
          <a:prstGeom prst="rect">
            <a:avLst/>
          </a:prstGeom>
          <a:noFill/>
          <a:ln w="9525" algn="ctr">
            <a:noFill/>
            <a:miter lim="800000"/>
          </a:ln>
        </p:spPr>
        <p:txBody>
          <a:bodyPr>
            <a:spAutoFit/>
          </a:bodyPr>
          <a:lstStyle/>
          <a:p>
            <a:r>
              <a:rPr lang="en-US" b="1" dirty="0">
                <a:cs typeface="Angsana New" charset="-34"/>
              </a:rPr>
              <a:t>Source</a:t>
            </a:r>
            <a:r>
              <a:rPr lang="en-US" dirty="0">
                <a:cs typeface="Angsana New" charset="-34"/>
              </a:rPr>
              <a:t>: </a:t>
            </a:r>
            <a:r>
              <a:rPr lang="en-US" dirty="0" err="1">
                <a:cs typeface="Angsana New" charset="-34"/>
              </a:rPr>
              <a:t>Pengthamkeerati</a:t>
            </a:r>
            <a:r>
              <a:rPr lang="en-US" dirty="0">
                <a:cs typeface="Angsana New" charset="-34"/>
              </a:rPr>
              <a:t> et al. (2014)</a:t>
            </a:r>
            <a:endParaRPr lang="th-TH" dirty="0">
              <a:cs typeface="Angsana New" charset="-34"/>
            </a:endParaRPr>
          </a:p>
        </p:txBody>
      </p:sp>
      <p:sp>
        <p:nvSpPr>
          <p:cNvPr id="259085" name="Rectangle 3"/>
          <p:cNvSpPr>
            <a:spLocks noGrp="1"/>
          </p:cNvSpPr>
          <p:nvPr>
            <p:ph type="title"/>
          </p:nvPr>
        </p:nvSpPr>
        <p:spPr/>
        <p:txBody>
          <a:bodyPr>
            <a:noAutofit/>
          </a:bodyPr>
          <a:lstStyle/>
          <a:p>
            <a:r>
              <a:rPr lang="en-US" sz="3300" dirty="0">
                <a:cs typeface="Angsana New" charset="-34"/>
              </a:rPr>
              <a:t>Effect of nitrification inhibitors on GHG emission in upland crops</a:t>
            </a:r>
            <a:endParaRPr lang="th-TH" sz="3300" dirty="0"/>
          </a:p>
        </p:txBody>
      </p:sp>
      <p:sp>
        <p:nvSpPr>
          <p:cNvPr id="259086" name="Text Box 6"/>
          <p:cNvSpPr txBox="1">
            <a:spLocks noChangeArrowheads="1"/>
          </p:cNvSpPr>
          <p:nvPr/>
        </p:nvSpPr>
        <p:spPr bwMode="auto">
          <a:xfrm>
            <a:off x="2914650" y="4994275"/>
            <a:ext cx="184150" cy="457200"/>
          </a:xfrm>
          <a:prstGeom prst="rect">
            <a:avLst/>
          </a:prstGeom>
          <a:noFill/>
          <a:ln w="9525">
            <a:noFill/>
            <a:miter lim="800000"/>
          </a:ln>
        </p:spPr>
        <p:txBody>
          <a:bodyPr wrap="none">
            <a:spAutoFit/>
          </a:bodyPr>
          <a:lstStyle/>
          <a:p>
            <a:endParaRPr kumimoji="1" lang="th-TH" sz="2400">
              <a:latin typeface="Times New Roman" pitchFamily="18" charset="0"/>
              <a:cs typeface="Angsana New" charset="-34"/>
            </a:endParaRPr>
          </a:p>
        </p:txBody>
      </p:sp>
      <p:sp>
        <p:nvSpPr>
          <p:cNvPr id="259079" name="AutoShape 7"/>
          <p:cNvSpPr>
            <a:spLocks noChangeArrowheads="1"/>
          </p:cNvSpPr>
          <p:nvPr/>
        </p:nvSpPr>
        <p:spPr bwMode="auto">
          <a:xfrm rot="10800000" flipV="1">
            <a:off x="5518150" y="2773364"/>
            <a:ext cx="325438" cy="503237"/>
          </a:xfrm>
          <a:prstGeom prst="downArrow">
            <a:avLst>
              <a:gd name="adj1" fmla="val 50000"/>
              <a:gd name="adj2" fmla="val 38658"/>
            </a:avLst>
          </a:prstGeom>
          <a:solidFill>
            <a:srgbClr val="FF0000"/>
          </a:solidFill>
          <a:ln w="9525" algn="ctr">
            <a:solidFill>
              <a:srgbClr val="FF0000"/>
            </a:solidFill>
            <a:miter lim="800000"/>
          </a:ln>
        </p:spPr>
        <p:txBody>
          <a:bodyPr wrap="none" anchor="ctr"/>
          <a:lstStyle/>
          <a:p>
            <a:endParaRPr lang="th-TH"/>
          </a:p>
        </p:txBody>
      </p:sp>
      <p:sp>
        <p:nvSpPr>
          <p:cNvPr id="259080" name="Rectangle 8"/>
          <p:cNvSpPr>
            <a:spLocks noChangeArrowheads="1"/>
          </p:cNvSpPr>
          <p:nvPr/>
        </p:nvSpPr>
        <p:spPr bwMode="auto">
          <a:xfrm>
            <a:off x="4572000" y="2743201"/>
            <a:ext cx="838200" cy="557213"/>
          </a:xfrm>
          <a:prstGeom prst="rect">
            <a:avLst/>
          </a:prstGeom>
          <a:noFill/>
          <a:ln w="28575">
            <a:solidFill>
              <a:srgbClr val="FF0000"/>
            </a:solidFill>
            <a:miter lim="800000"/>
          </a:ln>
        </p:spPr>
        <p:txBody>
          <a:bodyPr anchor="ctr"/>
          <a:lstStyle/>
          <a:p>
            <a:pPr algn="ctr" eaLnBrk="0" hangingPunct="0"/>
            <a:r>
              <a:rPr lang="en-US" sz="2400">
                <a:solidFill>
                  <a:srgbClr val="0000CC"/>
                </a:solidFill>
                <a:latin typeface="Calibri" pitchFamily="34" charset="0"/>
                <a:cs typeface="Angsana New" charset="-34"/>
              </a:rPr>
              <a:t>N</a:t>
            </a:r>
            <a:r>
              <a:rPr lang="en-US" sz="2400" baseline="-25000">
                <a:solidFill>
                  <a:srgbClr val="0000CC"/>
                </a:solidFill>
                <a:latin typeface="Calibri" pitchFamily="34" charset="0"/>
                <a:cs typeface="Angsana New" charset="-34"/>
              </a:rPr>
              <a:t>2</a:t>
            </a:r>
            <a:r>
              <a:rPr lang="en-US" sz="2400">
                <a:solidFill>
                  <a:srgbClr val="0000CC"/>
                </a:solidFill>
                <a:latin typeface="Calibri" pitchFamily="34" charset="0"/>
                <a:cs typeface="Angsana New" charset="-34"/>
              </a:rPr>
              <a:t>O</a:t>
            </a:r>
            <a:endParaRPr lang="th-TH" sz="2800">
              <a:solidFill>
                <a:srgbClr val="0000CC"/>
              </a:solidFill>
              <a:latin typeface="Calibri" pitchFamily="34" charset="0"/>
              <a:cs typeface="Angsana New" charset="-34"/>
            </a:endParaRPr>
          </a:p>
        </p:txBody>
      </p:sp>
      <p:sp>
        <p:nvSpPr>
          <p:cNvPr id="259089" name="Rectangle 12"/>
          <p:cNvSpPr>
            <a:spLocks noChangeArrowheads="1"/>
          </p:cNvSpPr>
          <p:nvPr/>
        </p:nvSpPr>
        <p:spPr bwMode="auto">
          <a:xfrm>
            <a:off x="2807918" y="1309688"/>
            <a:ext cx="5680075" cy="477054"/>
          </a:xfrm>
          <a:prstGeom prst="rect">
            <a:avLst/>
          </a:prstGeom>
          <a:noFill/>
          <a:ln w="9525" algn="ctr">
            <a:noFill/>
            <a:miter lim="800000"/>
          </a:ln>
        </p:spPr>
        <p:txBody>
          <a:bodyPr>
            <a:spAutoFit/>
          </a:bodyPr>
          <a:lstStyle/>
          <a:p>
            <a:r>
              <a:rPr lang="en-US" sz="2500" dirty="0">
                <a:solidFill>
                  <a:srgbClr val="000000"/>
                </a:solidFill>
                <a:cs typeface="Angsana New" charset="-34"/>
              </a:rPr>
              <a:t>Cassava field in Thailand</a:t>
            </a:r>
            <a:endParaRPr lang="th-TH" sz="2500" dirty="0">
              <a:solidFill>
                <a:srgbClr val="000000"/>
              </a:solidFill>
              <a:cs typeface="Angsana New" charset="-34"/>
            </a:endParaRPr>
          </a:p>
        </p:txBody>
      </p:sp>
    </p:spTree>
    <p:extLst>
      <p:ext uri="{BB962C8B-B14F-4D97-AF65-F5344CB8AC3E}">
        <p14:creationId xmlns:p14="http://schemas.microsoft.com/office/powerpoint/2010/main" val="421756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9080"/>
                                        </p:tgtEl>
                                        <p:attrNameLst>
                                          <p:attrName>style.visibility</p:attrName>
                                        </p:attrNameLst>
                                      </p:cBhvr>
                                      <p:to>
                                        <p:strVal val="visible"/>
                                      </p:to>
                                    </p:set>
                                    <p:animEffect transition="in" filter="blinds(horizontal)">
                                      <p:cBhvr>
                                        <p:cTn id="7" dur="500"/>
                                        <p:tgtEl>
                                          <p:spTgt spid="25908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59079"/>
                                        </p:tgtEl>
                                        <p:attrNameLst>
                                          <p:attrName>style.visibility</p:attrName>
                                        </p:attrNameLst>
                                      </p:cBhvr>
                                      <p:to>
                                        <p:strVal val="visible"/>
                                      </p:to>
                                    </p:set>
                                    <p:animEffect transition="in" filter="blinds(horizontal)">
                                      <p:cBhvr>
                                        <p:cTn id="10" dur="500"/>
                                        <p:tgtEl>
                                          <p:spTgt spid="259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9" grpId="0" animBg="1" advAuto="133361912"/>
      <p:bldP spid="259080" grpId="0" animBg="1" advAuto="13336191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a:t>Potential options to mitigate GHG emission by agriculture</a:t>
            </a: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18956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de-DE" dirty="0"/>
              <a:t>Module 1: Introduction to Climate Change</a:t>
            </a:r>
            <a:endParaRPr lang="en-US" dirty="0"/>
          </a:p>
        </p:txBody>
      </p:sp>
      <p:sp>
        <p:nvSpPr>
          <p:cNvPr id="3" name="Subtitle 2"/>
          <p:cNvSpPr>
            <a:spLocks noGrp="1"/>
          </p:cNvSpPr>
          <p:nvPr>
            <p:ph type="subTitle" idx="1"/>
          </p:nvPr>
        </p:nvSpPr>
        <p:spPr>
          <a:xfrm>
            <a:off x="647700" y="3650977"/>
            <a:ext cx="11357754" cy="2768873"/>
          </a:xfrm>
        </p:spPr>
        <p:txBody>
          <a:bodyPr>
            <a:noAutofit/>
          </a:bodyPr>
          <a:lstStyle/>
          <a:p>
            <a:pPr algn="l"/>
            <a:r>
              <a:rPr lang="de-DE" sz="3600" dirty="0"/>
              <a:t>SECTION II: 	</a:t>
            </a:r>
            <a:r>
              <a:rPr lang="en-US" sz="3600" dirty="0"/>
              <a:t>IMPACTS OF CLIMATE CHANGE ON PEOPLE 				AND THE ENVIRONMENT</a:t>
            </a:r>
          </a:p>
          <a:p>
            <a:pPr algn="l"/>
            <a:r>
              <a:rPr lang="en-US" dirty="0">
                <a:solidFill>
                  <a:srgbClr val="FFC000"/>
                </a:solidFill>
              </a:rPr>
              <a:t>2.4.	 Climate Change and Food Security</a:t>
            </a:r>
          </a:p>
        </p:txBody>
      </p:sp>
    </p:spTree>
    <p:extLst>
      <p:ext uri="{BB962C8B-B14F-4D97-AF65-F5344CB8AC3E}">
        <p14:creationId xmlns:p14="http://schemas.microsoft.com/office/powerpoint/2010/main" val="500284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Placeholder 2"/>
          <p:cNvSpPr>
            <a:spLocks noGrp="1"/>
          </p:cNvSpPr>
          <p:nvPr>
            <p:ph idx="1"/>
          </p:nvPr>
        </p:nvSpPr>
        <p:spPr/>
        <p:txBody>
          <a:bodyPr vert="horz" lIns="91425" tIns="91425" rIns="91425" bIns="91425" rtlCol="0">
            <a:normAutofit/>
          </a:bodyPr>
          <a:lstStyle/>
          <a:p>
            <a:pPr>
              <a:spcAft>
                <a:spcPts val="600"/>
              </a:spcAft>
            </a:pPr>
            <a:r>
              <a:rPr lang="en-US" dirty="0">
                <a:uFillTx/>
                <a:cs typeface="Cordia New" pitchFamily="34" charset="-34"/>
              </a:rPr>
              <a:t>Practices that conserve soil C and reduce methane emissions contribute to climate change mitigation.</a:t>
            </a:r>
          </a:p>
          <a:p>
            <a:pPr>
              <a:spcAft>
                <a:spcPts val="600"/>
              </a:spcAft>
            </a:pPr>
            <a:r>
              <a:rPr lang="en-US" dirty="0">
                <a:uFillTx/>
                <a:cs typeface="Cordia New" pitchFamily="34" charset="-34"/>
              </a:rPr>
              <a:t>Incentive and pay for ecosystem services (PES) systems for limiting emissions are developing but not as advanced as REDD+</a:t>
            </a:r>
          </a:p>
        </p:txBody>
      </p:sp>
      <p:sp>
        <p:nvSpPr>
          <p:cNvPr id="2" name="Title 1"/>
          <p:cNvSpPr>
            <a:spLocks noGrp="1"/>
          </p:cNvSpPr>
          <p:nvPr>
            <p:ph type="title"/>
          </p:nvPr>
        </p:nvSpPr>
        <p:spPr/>
        <p:txBody>
          <a:bodyPr>
            <a:normAutofit/>
          </a:bodyPr>
          <a:lstStyle/>
          <a:p>
            <a:r>
              <a:rPr lang="en-US" dirty="0"/>
              <a:t>GHG mitigations in agriculture sector</a:t>
            </a:r>
          </a:p>
        </p:txBody>
      </p:sp>
    </p:spTree>
    <p:extLst>
      <p:ext uri="{BB962C8B-B14F-4D97-AF65-F5344CB8AC3E}">
        <p14:creationId xmlns:p14="http://schemas.microsoft.com/office/powerpoint/2010/main" val="1422996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3" descr="carbon%20sequestration"/>
          <p:cNvPicPr>
            <a:picLocks noGrp="1" noChangeAspect="1" noChangeArrowheads="1"/>
          </p:cNvPicPr>
          <p:nvPr>
            <p:ph idx="1"/>
          </p:nvPr>
        </p:nvPicPr>
        <p:blipFill>
          <a:blip r:embed="rId3"/>
          <a:stretch>
            <a:fillRect/>
          </a:stretch>
        </p:blipFill>
        <p:spPr>
          <a:xfrm>
            <a:off x="1992314" y="1226894"/>
            <a:ext cx="7575601" cy="4682526"/>
          </a:xfrm>
        </p:spPr>
      </p:pic>
      <p:sp>
        <p:nvSpPr>
          <p:cNvPr id="265217" name="Rectangle 2"/>
          <p:cNvSpPr>
            <a:spLocks noGrp="1"/>
          </p:cNvSpPr>
          <p:nvPr>
            <p:ph type="title"/>
          </p:nvPr>
        </p:nvSpPr>
        <p:spPr/>
        <p:txBody>
          <a:bodyPr>
            <a:normAutofit/>
          </a:bodyPr>
          <a:lstStyle/>
          <a:p>
            <a:r>
              <a:rPr lang="en-US" dirty="0">
                <a:uFillTx/>
              </a:rPr>
              <a:t>Restoring organic resources</a:t>
            </a:r>
            <a:endParaRPr lang="th-TH" dirty="0">
              <a:uFillTx/>
            </a:endParaRPr>
          </a:p>
        </p:txBody>
      </p:sp>
      <p:sp>
        <p:nvSpPr>
          <p:cNvPr id="265219" name="Rectangle 4"/>
          <p:cNvSpPr>
            <a:spLocks noChangeArrowheads="1"/>
          </p:cNvSpPr>
          <p:nvPr/>
        </p:nvSpPr>
        <p:spPr bwMode="auto">
          <a:xfrm>
            <a:off x="1992314" y="6056313"/>
            <a:ext cx="8351837" cy="584776"/>
          </a:xfrm>
          <a:prstGeom prst="rect">
            <a:avLst/>
          </a:prstGeom>
          <a:noFill/>
          <a:ln w="9525">
            <a:noFill/>
            <a:miter lim="800000"/>
          </a:ln>
        </p:spPr>
        <p:txBody>
          <a:bodyPr>
            <a:spAutoFit/>
          </a:bodyPr>
          <a:lstStyle/>
          <a:p>
            <a:r>
              <a:rPr lang="en-US" sz="1600" b="1" dirty="0">
                <a:cs typeface="Angsana New" charset="-34"/>
              </a:rPr>
              <a:t>Source</a:t>
            </a:r>
            <a:r>
              <a:rPr lang="en-US" sz="1600" dirty="0">
                <a:cs typeface="Angsana New" charset="-34"/>
              </a:rPr>
              <a:t>: Forum for Organic  Resource Management and Agricultural Technologies</a:t>
            </a:r>
            <a:r>
              <a:rPr lang="th-TH" sz="1600" dirty="0">
                <a:cs typeface="Angsana New" charset="-34"/>
              </a:rPr>
              <a:t> </a:t>
            </a:r>
            <a:r>
              <a:rPr lang="en-US" sz="1600" dirty="0">
                <a:cs typeface="Angsana New" charset="-34"/>
              </a:rPr>
              <a:t>(FORMAT), online-available at </a:t>
            </a:r>
            <a:r>
              <a:rPr lang="en-US" sz="1600" dirty="0">
                <a:cs typeface="Angsana New" charset="-34"/>
                <a:hlinkClick r:id="rId4"/>
              </a:rPr>
              <a:t>http</a:t>
            </a:r>
            <a:r>
              <a:rPr lang="th-TH" sz="1600" dirty="0">
                <a:cs typeface="Angsana New" charset="-34"/>
                <a:hlinkClick r:id="rId4"/>
              </a:rPr>
              <a:t>://</a:t>
            </a:r>
            <a:r>
              <a:rPr lang="en-US" sz="1600" dirty="0">
                <a:cs typeface="Angsana New" charset="-34"/>
                <a:hlinkClick r:id="rId4"/>
              </a:rPr>
              <a:t>www</a:t>
            </a:r>
            <a:r>
              <a:rPr lang="th-TH" sz="1600" dirty="0">
                <a:cs typeface="Angsana New" charset="-34"/>
                <a:hlinkClick r:id="rId4"/>
              </a:rPr>
              <a:t>.</a:t>
            </a:r>
            <a:r>
              <a:rPr lang="en-US" sz="1600" dirty="0" err="1">
                <a:cs typeface="Angsana New" charset="-34"/>
                <a:hlinkClick r:id="rId4"/>
              </a:rPr>
              <a:t>formatkenya</a:t>
            </a:r>
            <a:r>
              <a:rPr lang="th-TH" sz="1600" dirty="0">
                <a:cs typeface="Angsana New" charset="-34"/>
                <a:hlinkClick r:id="rId4"/>
              </a:rPr>
              <a:t>.</a:t>
            </a:r>
            <a:r>
              <a:rPr lang="en-US" sz="1600" dirty="0">
                <a:cs typeface="Angsana New" charset="-34"/>
                <a:hlinkClick r:id="rId4"/>
              </a:rPr>
              <a:t>org</a:t>
            </a:r>
            <a:r>
              <a:rPr lang="th-TH" sz="1600" dirty="0">
                <a:cs typeface="Angsana New" charset="-34"/>
                <a:hlinkClick r:id="rId4"/>
              </a:rPr>
              <a:t>/</a:t>
            </a:r>
            <a:r>
              <a:rPr lang="en-US" sz="1600" dirty="0">
                <a:cs typeface="Angsana New" charset="-34"/>
                <a:hlinkClick r:id="rId4"/>
              </a:rPr>
              <a:t>files</a:t>
            </a:r>
            <a:r>
              <a:rPr lang="th-TH" sz="1600" dirty="0">
                <a:cs typeface="Angsana New" charset="-34"/>
                <a:hlinkClick r:id="rId4"/>
              </a:rPr>
              <a:t>/</a:t>
            </a:r>
            <a:r>
              <a:rPr lang="en-US" sz="1600" dirty="0">
                <a:cs typeface="Angsana New" charset="-34"/>
                <a:hlinkClick r:id="rId4"/>
              </a:rPr>
              <a:t>Organic%20Resource%20Notebook</a:t>
            </a:r>
            <a:r>
              <a:rPr lang="th-TH" sz="1600" dirty="0">
                <a:cs typeface="Angsana New" charset="-34"/>
                <a:hlinkClick r:id="rId4"/>
              </a:rPr>
              <a:t>.</a:t>
            </a:r>
            <a:r>
              <a:rPr lang="en-US" sz="1600" dirty="0">
                <a:cs typeface="Angsana New" charset="-34"/>
                <a:hlinkClick r:id="rId4"/>
              </a:rPr>
              <a:t>htm</a:t>
            </a:r>
            <a:r>
              <a:rPr lang="en-US" sz="1600" dirty="0">
                <a:cs typeface="Angsana New" charset="-34"/>
              </a:rPr>
              <a:t> </a:t>
            </a:r>
            <a:endParaRPr lang="th-TH" sz="1600" dirty="0">
              <a:cs typeface="Angsana New" charset="-34"/>
            </a:endParaRPr>
          </a:p>
        </p:txBody>
      </p:sp>
    </p:spTree>
    <p:extLst>
      <p:ext uri="{BB962C8B-B14F-4D97-AF65-F5344CB8AC3E}">
        <p14:creationId xmlns:p14="http://schemas.microsoft.com/office/powerpoint/2010/main" val="2295623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marL="0" indent="0">
              <a:lnSpc>
                <a:spcPct val="130000"/>
              </a:lnSpc>
              <a:spcAft>
                <a:spcPts val="600"/>
              </a:spcAft>
              <a:buNone/>
            </a:pPr>
            <a:r>
              <a:rPr lang="en-US" b="1" dirty="0"/>
              <a:t>Agricultural soils</a:t>
            </a:r>
          </a:p>
          <a:p>
            <a:pPr lvl="1">
              <a:lnSpc>
                <a:spcPct val="130000"/>
              </a:lnSpc>
              <a:spcAft>
                <a:spcPts val="600"/>
              </a:spcAft>
            </a:pPr>
            <a:r>
              <a:rPr lang="en-US" dirty="0"/>
              <a:t>Minimizing amount of N applied</a:t>
            </a:r>
          </a:p>
          <a:p>
            <a:pPr lvl="1">
              <a:lnSpc>
                <a:spcPct val="130000"/>
              </a:lnSpc>
              <a:spcAft>
                <a:spcPts val="600"/>
              </a:spcAft>
            </a:pPr>
            <a:r>
              <a:rPr lang="en-US" dirty="0"/>
              <a:t>Appropriate time and practices for fertilizer application (synchronize with plant utilization)</a:t>
            </a:r>
          </a:p>
          <a:p>
            <a:pPr lvl="1">
              <a:lnSpc>
                <a:spcPct val="130000"/>
              </a:lnSpc>
              <a:spcAft>
                <a:spcPts val="600"/>
              </a:spcAft>
            </a:pPr>
            <a:r>
              <a:rPr lang="en-US" dirty="0"/>
              <a:t>Application of nitrification/urease inhibitors/slow release fertilizer</a:t>
            </a:r>
          </a:p>
          <a:p>
            <a:pPr>
              <a:lnSpc>
                <a:spcPct val="130000"/>
              </a:lnSpc>
              <a:spcAft>
                <a:spcPts val="600"/>
              </a:spcAft>
            </a:pPr>
            <a:endParaRPr lang="en-US" dirty="0"/>
          </a:p>
          <a:p>
            <a:pPr marL="0" indent="0">
              <a:lnSpc>
                <a:spcPct val="130000"/>
              </a:lnSpc>
              <a:spcAft>
                <a:spcPts val="600"/>
              </a:spcAft>
              <a:buNone/>
            </a:pPr>
            <a:r>
              <a:rPr lang="en-US" b="1" dirty="0"/>
              <a:t>Burning crop residues (on-site)</a:t>
            </a:r>
          </a:p>
          <a:p>
            <a:pPr lvl="1">
              <a:lnSpc>
                <a:spcPct val="130000"/>
              </a:lnSpc>
              <a:spcAft>
                <a:spcPts val="600"/>
              </a:spcAft>
            </a:pPr>
            <a:r>
              <a:rPr lang="en-US" dirty="0"/>
              <a:t>Reduce or prohibit crop residue burning</a:t>
            </a:r>
          </a:p>
          <a:p>
            <a:pPr>
              <a:lnSpc>
                <a:spcPct val="130000"/>
              </a:lnSpc>
              <a:spcAft>
                <a:spcPts val="600"/>
              </a:spcAft>
            </a:pPr>
            <a:endParaRPr lang="en-US" dirty="0"/>
          </a:p>
        </p:txBody>
      </p:sp>
      <p:sp>
        <p:nvSpPr>
          <p:cNvPr id="144386" name="Rectangle 3"/>
          <p:cNvSpPr>
            <a:spLocks noGrp="1"/>
          </p:cNvSpPr>
          <p:nvPr>
            <p:ph type="title"/>
          </p:nvPr>
        </p:nvSpPr>
        <p:spPr/>
        <p:txBody>
          <a:bodyPr/>
          <a:lstStyle/>
          <a:p>
            <a:r>
              <a:rPr lang="en-US">
                <a:uFillTx/>
                <a:cs typeface="Angsana New" charset="-34"/>
              </a:rPr>
              <a:t>GHG mitigation options</a:t>
            </a:r>
            <a:endParaRPr lang="th-TH">
              <a:uFillTx/>
            </a:endParaRPr>
          </a:p>
        </p:txBody>
      </p:sp>
    </p:spTree>
    <p:extLst>
      <p:ext uri="{BB962C8B-B14F-4D97-AF65-F5344CB8AC3E}">
        <p14:creationId xmlns:p14="http://schemas.microsoft.com/office/powerpoint/2010/main" val="1330164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vert="horz" lIns="91440" tIns="45720" rIns="91440" bIns="45720" rtlCol="0" anchor="t">
            <a:normAutofit/>
          </a:bodyPr>
          <a:lstStyle/>
          <a:p>
            <a:pPr marL="0" indent="0">
              <a:spcAft>
                <a:spcPts val="600"/>
              </a:spcAft>
              <a:buNone/>
            </a:pPr>
            <a:r>
              <a:rPr lang="en-US" sz="4000" dirty="0">
                <a:uFillTx/>
              </a:rPr>
              <a:t>Paddy rice :  Move towards Aerobic Rice</a:t>
            </a:r>
          </a:p>
          <a:p>
            <a:pPr>
              <a:spcAft>
                <a:spcPts val="600"/>
              </a:spcAft>
            </a:pPr>
            <a:r>
              <a:rPr lang="en-US" dirty="0">
                <a:uFillTx/>
              </a:rPr>
              <a:t>Water management (e.g., keeping soils more aerobic to reduce methane emissions by reducing water levels (mid-season drainage and multiple draining)</a:t>
            </a:r>
          </a:p>
          <a:p>
            <a:pPr>
              <a:spcAft>
                <a:spcPts val="600"/>
              </a:spcAft>
            </a:pPr>
            <a:r>
              <a:rPr lang="en-US" dirty="0">
                <a:uFillTx/>
              </a:rPr>
              <a:t>Appropriate fertilizer application (amount and timing)</a:t>
            </a:r>
          </a:p>
          <a:p>
            <a:pPr>
              <a:spcAft>
                <a:spcPts val="600"/>
              </a:spcAft>
            </a:pPr>
            <a:r>
              <a:rPr lang="en-US" dirty="0">
                <a:uFillTx/>
              </a:rPr>
              <a:t>Apply specific chemical fertilizer (e.g., sulfate-containing fertilizer)</a:t>
            </a:r>
          </a:p>
          <a:p>
            <a:pPr>
              <a:spcAft>
                <a:spcPts val="600"/>
              </a:spcAft>
            </a:pPr>
            <a:r>
              <a:rPr lang="en-US" dirty="0">
                <a:uFillTx/>
              </a:rPr>
              <a:t>Breeding of rice varieties for low water (to reduce GHG emissions)</a:t>
            </a:r>
          </a:p>
          <a:p>
            <a:pPr>
              <a:spcAft>
                <a:spcPts val="600"/>
              </a:spcAft>
            </a:pPr>
            <a:endParaRPr lang="en-US" dirty="0">
              <a:uFillTx/>
            </a:endParaRPr>
          </a:p>
        </p:txBody>
      </p:sp>
      <p:sp>
        <p:nvSpPr>
          <p:cNvPr id="140290" name="Rectangle 8"/>
          <p:cNvSpPr>
            <a:spLocks noGrp="1"/>
          </p:cNvSpPr>
          <p:nvPr>
            <p:ph type="title"/>
          </p:nvPr>
        </p:nvSpPr>
        <p:spPr/>
        <p:txBody>
          <a:bodyPr/>
          <a:lstStyle/>
          <a:p>
            <a:r>
              <a:rPr lang="en-US">
                <a:uFillTx/>
              </a:rPr>
              <a:t>GHG mitigation options</a:t>
            </a:r>
            <a:endParaRPr lang="th-TH">
              <a:uFillTx/>
            </a:endParaRPr>
          </a:p>
        </p:txBody>
      </p:sp>
    </p:spTree>
    <p:extLst>
      <p:ext uri="{BB962C8B-B14F-4D97-AF65-F5344CB8AC3E}">
        <p14:creationId xmlns:p14="http://schemas.microsoft.com/office/powerpoint/2010/main" val="398245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1"/>
          <p:cNvSpPr>
            <a:spLocks noGrp="1"/>
          </p:cNvSpPr>
          <p:nvPr>
            <p:ph type="title"/>
          </p:nvPr>
        </p:nvSpPr>
        <p:spPr/>
        <p:txBody>
          <a:bodyPr/>
          <a:lstStyle/>
          <a:p>
            <a:r>
              <a:rPr lang="en-US" dirty="0">
                <a:uFillTx/>
              </a:rPr>
              <a:t>Aerobic rice</a:t>
            </a:r>
            <a:endParaRPr lang="th-TH" dirty="0">
              <a:uFillTx/>
            </a:endParaRPr>
          </a:p>
        </p:txBody>
      </p:sp>
      <p:pic>
        <p:nvPicPr>
          <p:cNvPr id="143362" name="Picture 6" descr="http://www.knowledgebank.irri.org/ricebreedingcourse/image118.jpg"/>
          <p:cNvPicPr>
            <a:picLocks noChangeAspect="1" noChangeArrowheads="1"/>
          </p:cNvPicPr>
          <p:nvPr/>
        </p:nvPicPr>
        <p:blipFill>
          <a:blip r:embed="rId3"/>
          <a:srcRect/>
          <a:stretch>
            <a:fillRect/>
          </a:stretch>
        </p:blipFill>
        <p:spPr bwMode="auto">
          <a:xfrm>
            <a:off x="1703389" y="2278063"/>
            <a:ext cx="3965575" cy="4464050"/>
          </a:xfrm>
          <a:prstGeom prst="rect">
            <a:avLst/>
          </a:prstGeom>
          <a:noFill/>
          <a:ln w="9525">
            <a:noFill/>
            <a:miter lim="800000"/>
          </a:ln>
        </p:spPr>
      </p:pic>
      <p:pic>
        <p:nvPicPr>
          <p:cNvPr id="143363" name="Picture 7" descr="http://www.knowledgebank.irri.org/ricebreedingcourse/image119.jpg"/>
          <p:cNvPicPr>
            <a:picLocks noChangeAspect="1" noChangeArrowheads="1"/>
          </p:cNvPicPr>
          <p:nvPr/>
        </p:nvPicPr>
        <p:blipFill>
          <a:blip r:embed="rId4"/>
          <a:srcRect/>
          <a:stretch>
            <a:fillRect/>
          </a:stretch>
        </p:blipFill>
        <p:spPr bwMode="auto">
          <a:xfrm>
            <a:off x="5776988" y="1476786"/>
            <a:ext cx="4859337" cy="3332163"/>
          </a:xfrm>
          <a:prstGeom prst="rect">
            <a:avLst/>
          </a:prstGeom>
          <a:noFill/>
          <a:ln w="9525">
            <a:noFill/>
            <a:miter lim="800000"/>
          </a:ln>
        </p:spPr>
      </p:pic>
      <p:sp>
        <p:nvSpPr>
          <p:cNvPr id="143364" name="Rectangle 3"/>
          <p:cNvSpPr>
            <a:spLocks noChangeArrowheads="1"/>
          </p:cNvSpPr>
          <p:nvPr/>
        </p:nvSpPr>
        <p:spPr bwMode="auto">
          <a:xfrm>
            <a:off x="1981200" y="1108373"/>
            <a:ext cx="3538538" cy="1203919"/>
          </a:xfrm>
          <a:prstGeom prst="rect">
            <a:avLst/>
          </a:prstGeom>
          <a:noFill/>
          <a:ln w="9525">
            <a:noFill/>
            <a:miter lim="800000"/>
          </a:ln>
        </p:spPr>
        <p:txBody>
          <a:bodyPr wrap="square" anchor="ctr">
            <a:spAutoFit/>
          </a:bodyPr>
          <a:lstStyle/>
          <a:p>
            <a:pPr>
              <a:lnSpc>
                <a:spcPct val="110000"/>
              </a:lnSpc>
              <a:spcBef>
                <a:spcPts val="300"/>
              </a:spcBef>
              <a:spcAft>
                <a:spcPts val="300"/>
              </a:spcAft>
            </a:pPr>
            <a:r>
              <a:rPr lang="th-TH" sz="2200" dirty="0">
                <a:solidFill>
                  <a:srgbClr val="0000FF"/>
                </a:solidFill>
                <a:latin typeface="Calibri"/>
                <a:cs typeface="Calibri"/>
              </a:rPr>
              <a:t>Aerobic rices</a:t>
            </a:r>
            <a:r>
              <a:rPr lang="en-US" sz="2200" dirty="0">
                <a:solidFill>
                  <a:srgbClr val="0000FF"/>
                </a:solidFill>
                <a:latin typeface="Calibri"/>
                <a:cs typeface="Calibri"/>
              </a:rPr>
              <a:t>: </a:t>
            </a:r>
            <a:r>
              <a:rPr lang="th-TH" sz="2200" dirty="0">
                <a:solidFill>
                  <a:srgbClr val="0000FF"/>
                </a:solidFill>
                <a:latin typeface="Calibri"/>
                <a:cs typeface="Calibri"/>
              </a:rPr>
              <a:t>high harvest index, even under moderate stress.</a:t>
            </a:r>
          </a:p>
        </p:txBody>
      </p:sp>
      <p:sp>
        <p:nvSpPr>
          <p:cNvPr id="143365" name="Rectangle 5"/>
          <p:cNvSpPr>
            <a:spLocks noChangeArrowheads="1"/>
          </p:cNvSpPr>
          <p:nvPr/>
        </p:nvSpPr>
        <p:spPr bwMode="auto">
          <a:xfrm>
            <a:off x="5951539" y="4851072"/>
            <a:ext cx="3960812" cy="1788182"/>
          </a:xfrm>
          <a:prstGeom prst="rect">
            <a:avLst/>
          </a:prstGeom>
          <a:noFill/>
          <a:ln w="9525">
            <a:noFill/>
            <a:miter lim="800000"/>
          </a:ln>
        </p:spPr>
        <p:txBody>
          <a:bodyPr wrap="square" anchor="ctr">
            <a:spAutoFit/>
          </a:bodyPr>
          <a:lstStyle/>
          <a:p>
            <a:pPr>
              <a:lnSpc>
                <a:spcPct val="110000"/>
              </a:lnSpc>
              <a:spcBef>
                <a:spcPts val="300"/>
              </a:spcBef>
              <a:spcAft>
                <a:spcPts val="300"/>
              </a:spcAft>
            </a:pPr>
            <a:r>
              <a:rPr lang="th-TH" sz="2400" dirty="0">
                <a:solidFill>
                  <a:srgbClr val="FF0000"/>
                </a:solidFill>
                <a:latin typeface="Calibri"/>
                <a:cs typeface="Calibri"/>
              </a:rPr>
              <a:t>Aerobic rice cultivars (middle</a:t>
            </a:r>
            <a:r>
              <a:rPr lang="en-US" sz="2400" dirty="0">
                <a:solidFill>
                  <a:srgbClr val="FF0000"/>
                </a:solidFill>
                <a:latin typeface="Calibri"/>
                <a:cs typeface="Calibri"/>
              </a:rPr>
              <a:t>):</a:t>
            </a:r>
          </a:p>
          <a:p>
            <a:pPr>
              <a:lnSpc>
                <a:spcPct val="110000"/>
              </a:lnSpc>
              <a:spcBef>
                <a:spcPts val="300"/>
              </a:spcBef>
              <a:spcAft>
                <a:spcPts val="300"/>
              </a:spcAft>
            </a:pPr>
            <a:r>
              <a:rPr lang="th-TH" sz="2400" dirty="0">
                <a:solidFill>
                  <a:schemeClr val="hlink"/>
                </a:solidFill>
                <a:latin typeface="Calibri"/>
                <a:cs typeface="Calibri"/>
              </a:rPr>
              <a:t>have vigorous seedlings</a:t>
            </a:r>
            <a:r>
              <a:rPr lang="fr-CH" sz="2400" dirty="0">
                <a:solidFill>
                  <a:schemeClr val="hlink"/>
                </a:solidFill>
                <a:latin typeface="Calibri"/>
                <a:cs typeface="Calibri"/>
              </a:rPr>
              <a:t> </a:t>
            </a:r>
            <a:r>
              <a:rPr lang="th-TH" sz="2400" dirty="0">
                <a:solidFill>
                  <a:schemeClr val="hlink"/>
                </a:solidFill>
                <a:latin typeface="Calibri"/>
                <a:cs typeface="Calibri"/>
              </a:rPr>
              <a:t>rapid biomass</a:t>
            </a:r>
            <a:r>
              <a:rPr lang="en-US" sz="2400" dirty="0">
                <a:solidFill>
                  <a:schemeClr val="hlink"/>
                </a:solidFill>
                <a:latin typeface="Calibri"/>
                <a:cs typeface="Calibri"/>
              </a:rPr>
              <a:t> </a:t>
            </a:r>
            <a:r>
              <a:rPr lang="th-TH" sz="2400" dirty="0">
                <a:solidFill>
                  <a:schemeClr val="hlink"/>
                </a:solidFill>
                <a:latin typeface="Calibri"/>
                <a:cs typeface="Calibri"/>
              </a:rPr>
              <a:t>development</a:t>
            </a:r>
            <a:r>
              <a:rPr lang="en-US" sz="2400" dirty="0">
                <a:solidFill>
                  <a:schemeClr val="hlink"/>
                </a:solidFill>
                <a:latin typeface="Calibri"/>
                <a:cs typeface="Calibri"/>
              </a:rPr>
              <a:t> </a:t>
            </a:r>
            <a:r>
              <a:rPr lang="th-TH" sz="2400" dirty="0">
                <a:solidFill>
                  <a:schemeClr val="hlink"/>
                </a:solidFill>
                <a:latin typeface="Calibri"/>
                <a:cs typeface="Calibri"/>
              </a:rPr>
              <a:t>deep roots and</a:t>
            </a:r>
            <a:r>
              <a:rPr lang="en-US" sz="2400" dirty="0">
                <a:solidFill>
                  <a:schemeClr val="hlink"/>
                </a:solidFill>
                <a:latin typeface="Calibri"/>
                <a:cs typeface="Calibri"/>
              </a:rPr>
              <a:t> </a:t>
            </a:r>
            <a:r>
              <a:rPr lang="th-TH" sz="2400" dirty="0">
                <a:solidFill>
                  <a:schemeClr val="hlink"/>
                </a:solidFill>
                <a:latin typeface="Calibri"/>
                <a:cs typeface="Calibri"/>
              </a:rPr>
              <a:t>erect leaves.</a:t>
            </a:r>
            <a:r>
              <a:rPr lang="th-TH" sz="2400" dirty="0">
                <a:solidFill>
                  <a:srgbClr val="FFFF00"/>
                </a:solidFill>
                <a:latin typeface="Calibri"/>
                <a:cs typeface="Calibri"/>
              </a:rPr>
              <a:t>  </a:t>
            </a:r>
          </a:p>
        </p:txBody>
      </p:sp>
      <p:sp>
        <p:nvSpPr>
          <p:cNvPr id="143366" name="AutoShape 7"/>
          <p:cNvSpPr>
            <a:spLocks noChangeArrowheads="1"/>
          </p:cNvSpPr>
          <p:nvPr/>
        </p:nvSpPr>
        <p:spPr bwMode="auto">
          <a:xfrm>
            <a:off x="5448300" y="5589588"/>
            <a:ext cx="433388" cy="431800"/>
          </a:xfrm>
          <a:prstGeom prst="leftArrow">
            <a:avLst>
              <a:gd name="adj1" fmla="val 50000"/>
              <a:gd name="adj2" fmla="val 25092"/>
            </a:avLst>
          </a:prstGeom>
          <a:solidFill>
            <a:srgbClr val="FF0000"/>
          </a:solidFill>
          <a:ln w="9525" algn="ctr">
            <a:solidFill>
              <a:schemeClr val="tx1"/>
            </a:solidFill>
            <a:miter lim="800000"/>
          </a:ln>
        </p:spPr>
        <p:txBody>
          <a:bodyPr wrap="none" anchor="ctr"/>
          <a:lstStyle/>
          <a:p>
            <a:endParaRPr lang="th-TH"/>
          </a:p>
        </p:txBody>
      </p:sp>
      <p:sp>
        <p:nvSpPr>
          <p:cNvPr id="143367" name="AutoShape 8"/>
          <p:cNvSpPr>
            <a:spLocks noChangeArrowheads="1"/>
          </p:cNvSpPr>
          <p:nvPr/>
        </p:nvSpPr>
        <p:spPr bwMode="auto">
          <a:xfrm flipH="1">
            <a:off x="5519738" y="1628775"/>
            <a:ext cx="431800" cy="287338"/>
          </a:xfrm>
          <a:prstGeom prst="leftArrow">
            <a:avLst>
              <a:gd name="adj1" fmla="val 50000"/>
              <a:gd name="adj2" fmla="val 37569"/>
            </a:avLst>
          </a:prstGeom>
          <a:solidFill>
            <a:srgbClr val="FF0000"/>
          </a:solidFill>
          <a:ln w="9525" algn="ctr">
            <a:solidFill>
              <a:schemeClr val="tx1"/>
            </a:solidFill>
            <a:miter lim="800000"/>
          </a:ln>
        </p:spPr>
        <p:txBody>
          <a:bodyPr wrap="none" anchor="ctr"/>
          <a:lstStyle/>
          <a:p>
            <a:endParaRPr lang="th-TH"/>
          </a:p>
        </p:txBody>
      </p:sp>
      <p:sp>
        <p:nvSpPr>
          <p:cNvPr id="143368" name="Rectangle 5"/>
          <p:cNvSpPr>
            <a:spLocks noChangeArrowheads="1"/>
          </p:cNvSpPr>
          <p:nvPr/>
        </p:nvSpPr>
        <p:spPr bwMode="auto">
          <a:xfrm>
            <a:off x="9659938" y="6408199"/>
            <a:ext cx="1008062" cy="433388"/>
          </a:xfrm>
          <a:prstGeom prst="rect">
            <a:avLst/>
          </a:prstGeom>
          <a:noFill/>
          <a:ln w="9525">
            <a:noFill/>
            <a:miter lim="800000"/>
          </a:ln>
        </p:spPr>
        <p:txBody>
          <a:bodyPr anchor="ctr">
            <a:spAutoFit/>
          </a:bodyPr>
          <a:lstStyle/>
          <a:p>
            <a:pPr>
              <a:lnSpc>
                <a:spcPct val="70000"/>
              </a:lnSpc>
            </a:pPr>
            <a:r>
              <a:rPr lang="en-US" sz="3200" dirty="0">
                <a:solidFill>
                  <a:schemeClr val="hlink"/>
                </a:solidFill>
                <a:latin typeface="Angsana New" charset="-34"/>
                <a:cs typeface="Angsana New" charset="-34"/>
              </a:rPr>
              <a:t>IRRI</a:t>
            </a:r>
            <a:endParaRPr lang="th-TH" sz="3200" dirty="0">
              <a:solidFill>
                <a:schemeClr val="hlink"/>
              </a:solidFill>
              <a:latin typeface="Angsana New" charset="-34"/>
              <a:cs typeface="Angsana New" charset="-34"/>
            </a:endParaRPr>
          </a:p>
        </p:txBody>
      </p:sp>
    </p:spTree>
    <p:extLst>
      <p:ext uri="{BB962C8B-B14F-4D97-AF65-F5344CB8AC3E}">
        <p14:creationId xmlns:p14="http://schemas.microsoft.com/office/powerpoint/2010/main" val="3632647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No Till Agriculture Reduces CO2 emissions</a:t>
            </a:r>
            <a:endParaRPr lang="en-SG"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692" y="1130268"/>
            <a:ext cx="8437790" cy="5634427"/>
          </a:xfrm>
          <a:prstGeom prst="rect">
            <a:avLst/>
          </a:prstGeom>
        </p:spPr>
      </p:pic>
    </p:spTree>
    <p:extLst>
      <p:ext uri="{BB962C8B-B14F-4D97-AF65-F5344CB8AC3E}">
        <p14:creationId xmlns:p14="http://schemas.microsoft.com/office/powerpoint/2010/main" val="2289689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vert="horz" lIns="91440" tIns="45720" rIns="91440" bIns="45720" rtlCol="0" anchor="t">
            <a:normAutofit fontScale="92500" lnSpcReduction="10000"/>
          </a:bodyPr>
          <a:lstStyle/>
          <a:p>
            <a:pPr marL="0" indent="0">
              <a:spcAft>
                <a:spcPts val="600"/>
              </a:spcAft>
              <a:buNone/>
            </a:pPr>
            <a:r>
              <a:rPr lang="en-US" b="1" dirty="0"/>
              <a:t>Enteric fermentation (livestock)</a:t>
            </a:r>
          </a:p>
          <a:p>
            <a:pPr>
              <a:spcAft>
                <a:spcPts val="600"/>
              </a:spcAft>
            </a:pPr>
            <a:r>
              <a:rPr lang="en-US" dirty="0"/>
              <a:t>Variety selection / breeding improvement for higher meat</a:t>
            </a:r>
          </a:p>
          <a:p>
            <a:pPr>
              <a:spcAft>
                <a:spcPts val="600"/>
              </a:spcAft>
            </a:pPr>
            <a:r>
              <a:rPr lang="en-US" dirty="0"/>
              <a:t>Change diets to minimize methane production during enteric fermentation</a:t>
            </a:r>
          </a:p>
          <a:p>
            <a:pPr marL="0" indent="0">
              <a:spcAft>
                <a:spcPts val="600"/>
              </a:spcAft>
              <a:buNone/>
            </a:pPr>
            <a:endParaRPr lang="en-US" dirty="0"/>
          </a:p>
          <a:p>
            <a:pPr marL="0" indent="0">
              <a:spcAft>
                <a:spcPts val="600"/>
              </a:spcAft>
              <a:buNone/>
            </a:pPr>
            <a:r>
              <a:rPr lang="en-US" b="1" dirty="0"/>
              <a:t>Manure management</a:t>
            </a:r>
          </a:p>
          <a:p>
            <a:pPr>
              <a:spcAft>
                <a:spcPts val="600"/>
              </a:spcAft>
            </a:pPr>
            <a:r>
              <a:rPr lang="en-US" dirty="0"/>
              <a:t>Close system and CH</a:t>
            </a:r>
            <a:r>
              <a:rPr lang="en-US" baseline="-25000" dirty="0"/>
              <a:t>4</a:t>
            </a:r>
            <a:r>
              <a:rPr lang="en-US" dirty="0"/>
              <a:t> utilization for fuel (biogas)</a:t>
            </a:r>
          </a:p>
          <a:p>
            <a:pPr>
              <a:spcAft>
                <a:spcPts val="600"/>
              </a:spcAft>
            </a:pPr>
            <a:r>
              <a:rPr lang="en-US" dirty="0"/>
              <a:t>Appropriate conditions of animal manure fermentation to GHG mitigation (more aerobic conditions and avoid anaerobic bacteria)</a:t>
            </a:r>
          </a:p>
          <a:p>
            <a:pPr>
              <a:spcAft>
                <a:spcPts val="600"/>
              </a:spcAft>
            </a:pPr>
            <a:endParaRPr lang="en-US" dirty="0"/>
          </a:p>
        </p:txBody>
      </p:sp>
      <p:sp>
        <p:nvSpPr>
          <p:cNvPr id="260098" name="Rectangle 3"/>
          <p:cNvSpPr>
            <a:spLocks noGrp="1"/>
          </p:cNvSpPr>
          <p:nvPr>
            <p:ph type="title"/>
          </p:nvPr>
        </p:nvSpPr>
        <p:spPr/>
        <p:txBody>
          <a:bodyPr/>
          <a:lstStyle/>
          <a:p>
            <a:r>
              <a:rPr lang="en-US">
                <a:uFillTx/>
                <a:cs typeface="Angsana New" charset="-34"/>
              </a:rPr>
              <a:t>GHG mitigation options</a:t>
            </a:r>
            <a:endParaRPr lang="th-TH">
              <a:uFillTx/>
            </a:endParaRPr>
          </a:p>
        </p:txBody>
      </p:sp>
    </p:spTree>
    <p:extLst>
      <p:ext uri="{BB962C8B-B14F-4D97-AF65-F5344CB8AC3E}">
        <p14:creationId xmlns:p14="http://schemas.microsoft.com/office/powerpoint/2010/main" val="2448993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ext Box 3"/>
          <p:cNvSpPr txBox="1">
            <a:spLocks noChangeArrowheads="1"/>
          </p:cNvSpPr>
          <p:nvPr/>
        </p:nvSpPr>
        <p:spPr bwMode="auto">
          <a:xfrm>
            <a:off x="2914650" y="4959322"/>
            <a:ext cx="184150" cy="457200"/>
          </a:xfrm>
          <a:prstGeom prst="rect">
            <a:avLst/>
          </a:prstGeom>
          <a:noFill/>
          <a:ln w="9525">
            <a:noFill/>
            <a:miter lim="800000"/>
          </a:ln>
        </p:spPr>
        <p:txBody>
          <a:bodyPr wrap="none">
            <a:spAutoFit/>
          </a:bodyPr>
          <a:lstStyle/>
          <a:p>
            <a:endParaRPr kumimoji="1" lang="th-TH" sz="2400">
              <a:latin typeface="Times New Roman" pitchFamily="18" charset="0"/>
              <a:cs typeface="Angsana New" charset="-34"/>
            </a:endParaRPr>
          </a:p>
        </p:txBody>
      </p:sp>
      <p:pic>
        <p:nvPicPr>
          <p:cNvPr id="141314" name="Picture 4"/>
          <p:cNvPicPr>
            <a:picLocks noChangeAspect="1" noChangeArrowheads="1"/>
          </p:cNvPicPr>
          <p:nvPr/>
        </p:nvPicPr>
        <p:blipFill>
          <a:blip r:embed="rId3">
            <a:lum bright="-12000" contrast="-18000"/>
          </a:blip>
          <a:srcRect/>
          <a:stretch>
            <a:fillRect/>
          </a:stretch>
        </p:blipFill>
        <p:spPr bwMode="auto">
          <a:xfrm>
            <a:off x="2424114" y="1204885"/>
            <a:ext cx="7488237" cy="2951162"/>
          </a:xfrm>
          <a:prstGeom prst="rect">
            <a:avLst/>
          </a:prstGeom>
          <a:noFill/>
          <a:ln w="9525" algn="ctr">
            <a:noFill/>
            <a:miter lim="800000"/>
          </a:ln>
        </p:spPr>
      </p:pic>
      <p:pic>
        <p:nvPicPr>
          <p:cNvPr id="141315" name="Picture 5"/>
          <p:cNvPicPr>
            <a:picLocks noChangeAspect="1" noChangeArrowheads="1"/>
          </p:cNvPicPr>
          <p:nvPr/>
        </p:nvPicPr>
        <p:blipFill>
          <a:blip r:embed="rId4">
            <a:lum bright="-12000" contrast="-18000"/>
          </a:blip>
          <a:srcRect r="1314"/>
          <a:stretch>
            <a:fillRect/>
          </a:stretch>
        </p:blipFill>
        <p:spPr bwMode="auto">
          <a:xfrm>
            <a:off x="2424114" y="3622647"/>
            <a:ext cx="7488237" cy="2979738"/>
          </a:xfrm>
          <a:prstGeom prst="rect">
            <a:avLst/>
          </a:prstGeom>
          <a:noFill/>
          <a:ln w="9525" algn="ctr">
            <a:noFill/>
            <a:miter lim="800000"/>
          </a:ln>
        </p:spPr>
      </p:pic>
      <p:sp>
        <p:nvSpPr>
          <p:cNvPr id="252934" name="AutoShape 6"/>
          <p:cNvSpPr>
            <a:spLocks noChangeArrowheads="1"/>
          </p:cNvSpPr>
          <p:nvPr/>
        </p:nvSpPr>
        <p:spPr bwMode="auto">
          <a:xfrm>
            <a:off x="7896225" y="4833910"/>
            <a:ext cx="431800" cy="431800"/>
          </a:xfrm>
          <a:prstGeom prst="downArrow">
            <a:avLst>
              <a:gd name="adj1" fmla="val 50000"/>
              <a:gd name="adj2" fmla="val 25000"/>
            </a:avLst>
          </a:prstGeom>
          <a:solidFill>
            <a:srgbClr val="FF0000"/>
          </a:solidFill>
          <a:ln w="9525" algn="ctr">
            <a:solidFill>
              <a:srgbClr val="FF0000"/>
            </a:solidFill>
            <a:miter lim="800000"/>
          </a:ln>
        </p:spPr>
        <p:txBody>
          <a:bodyPr wrap="none" anchor="ctr"/>
          <a:lstStyle/>
          <a:p>
            <a:endParaRPr lang="th-TH"/>
          </a:p>
        </p:txBody>
      </p:sp>
      <p:sp>
        <p:nvSpPr>
          <p:cNvPr id="141317" name="Rectangle 7"/>
          <p:cNvSpPr>
            <a:spLocks noChangeArrowheads="1"/>
          </p:cNvSpPr>
          <p:nvPr/>
        </p:nvSpPr>
        <p:spPr bwMode="auto">
          <a:xfrm>
            <a:off x="1558926" y="6512975"/>
            <a:ext cx="3960813" cy="366713"/>
          </a:xfrm>
          <a:prstGeom prst="rect">
            <a:avLst/>
          </a:prstGeom>
          <a:noFill/>
          <a:ln w="9525" algn="ctr">
            <a:noFill/>
            <a:miter lim="800000"/>
          </a:ln>
        </p:spPr>
        <p:txBody>
          <a:bodyPr>
            <a:spAutoFit/>
          </a:bodyPr>
          <a:lstStyle/>
          <a:p>
            <a:pPr algn="ctr"/>
            <a:r>
              <a:rPr lang="en-US" b="1" dirty="0">
                <a:cs typeface="Angsana New" charset="-34"/>
              </a:rPr>
              <a:t>Source</a:t>
            </a:r>
            <a:r>
              <a:rPr lang="en-US" dirty="0">
                <a:cs typeface="Angsana New" charset="-34"/>
              </a:rPr>
              <a:t>: </a:t>
            </a:r>
            <a:r>
              <a:rPr lang="en-US" dirty="0" err="1">
                <a:cs typeface="Angsana New" charset="-34"/>
              </a:rPr>
              <a:t>Towprayoon</a:t>
            </a:r>
            <a:r>
              <a:rPr lang="en-US" dirty="0">
                <a:cs typeface="Angsana New" charset="-34"/>
              </a:rPr>
              <a:t> et al. (2005)</a:t>
            </a:r>
            <a:endParaRPr lang="th-TH" dirty="0">
              <a:cs typeface="Angsana New" charset="-34"/>
            </a:endParaRPr>
          </a:p>
        </p:txBody>
      </p:sp>
      <p:sp>
        <p:nvSpPr>
          <p:cNvPr id="252936" name="Rectangle 8"/>
          <p:cNvSpPr>
            <a:spLocks noChangeArrowheads="1"/>
          </p:cNvSpPr>
          <p:nvPr/>
        </p:nvSpPr>
        <p:spPr bwMode="auto">
          <a:xfrm>
            <a:off x="7924800" y="4232247"/>
            <a:ext cx="685800" cy="541338"/>
          </a:xfrm>
          <a:prstGeom prst="rect">
            <a:avLst/>
          </a:prstGeom>
          <a:noFill/>
          <a:ln w="28575">
            <a:solidFill>
              <a:srgbClr val="FF0000"/>
            </a:solidFill>
            <a:miter lim="800000"/>
          </a:ln>
        </p:spPr>
        <p:txBody>
          <a:bodyPr anchor="ctr"/>
          <a:lstStyle/>
          <a:p>
            <a:pPr algn="ctr" eaLnBrk="0" hangingPunct="0"/>
            <a:r>
              <a:rPr lang="en-US" sz="2400">
                <a:solidFill>
                  <a:srgbClr val="0000CC"/>
                </a:solidFill>
                <a:latin typeface="Calibri" pitchFamily="34" charset="0"/>
                <a:cs typeface="Angsana New" charset="-34"/>
              </a:rPr>
              <a:t>CH</a:t>
            </a:r>
            <a:r>
              <a:rPr lang="en-US" sz="2400" baseline="-25000">
                <a:solidFill>
                  <a:srgbClr val="0000CC"/>
                </a:solidFill>
                <a:latin typeface="Calibri" pitchFamily="34" charset="0"/>
                <a:cs typeface="Angsana New" charset="-34"/>
              </a:rPr>
              <a:t>4</a:t>
            </a:r>
            <a:endParaRPr lang="th-TH" sz="4000">
              <a:solidFill>
                <a:srgbClr val="0000CC"/>
              </a:solidFill>
              <a:latin typeface="Calibri" pitchFamily="34" charset="0"/>
              <a:cs typeface="Angsana New" charset="-34"/>
            </a:endParaRPr>
          </a:p>
        </p:txBody>
      </p:sp>
      <p:sp>
        <p:nvSpPr>
          <p:cNvPr id="141319" name="Rectangle 9"/>
          <p:cNvSpPr>
            <a:spLocks noChangeArrowheads="1"/>
          </p:cNvSpPr>
          <p:nvPr/>
        </p:nvSpPr>
        <p:spPr bwMode="auto">
          <a:xfrm>
            <a:off x="6553200" y="3851247"/>
            <a:ext cx="1371600" cy="381000"/>
          </a:xfrm>
          <a:prstGeom prst="rect">
            <a:avLst/>
          </a:prstGeom>
          <a:noFill/>
          <a:ln w="28575">
            <a:solidFill>
              <a:srgbClr val="FF0000"/>
            </a:solidFill>
            <a:miter lim="800000"/>
          </a:ln>
        </p:spPr>
        <p:txBody>
          <a:bodyPr anchor="ctr"/>
          <a:lstStyle/>
          <a:p>
            <a:pPr algn="ctr" eaLnBrk="0" hangingPunct="0"/>
            <a:r>
              <a:rPr lang="en-US" sz="2400">
                <a:solidFill>
                  <a:srgbClr val="0000CC"/>
                </a:solidFill>
                <a:latin typeface="Calibri" pitchFamily="34" charset="0"/>
                <a:cs typeface="Angsana New" charset="-34"/>
              </a:rPr>
              <a:t>Drainage</a:t>
            </a:r>
            <a:endParaRPr lang="th-TH" sz="4000">
              <a:solidFill>
                <a:srgbClr val="0000CC"/>
              </a:solidFill>
              <a:latin typeface="Calibri" pitchFamily="34" charset="0"/>
              <a:cs typeface="Angsana New" charset="-34"/>
            </a:endParaRPr>
          </a:p>
        </p:txBody>
      </p:sp>
      <p:sp>
        <p:nvSpPr>
          <p:cNvPr id="252938" name="Line 10"/>
          <p:cNvSpPr>
            <a:spLocks noChangeShapeType="1"/>
          </p:cNvSpPr>
          <p:nvPr/>
        </p:nvSpPr>
        <p:spPr bwMode="auto">
          <a:xfrm>
            <a:off x="7896225" y="1738286"/>
            <a:ext cx="0" cy="3887787"/>
          </a:xfrm>
          <a:prstGeom prst="line">
            <a:avLst/>
          </a:prstGeom>
          <a:noFill/>
          <a:ln w="57150">
            <a:solidFill>
              <a:srgbClr val="FFFF00"/>
            </a:solidFill>
            <a:prstDash val="dash"/>
            <a:round/>
          </a:ln>
        </p:spPr>
        <p:txBody>
          <a:bodyPr/>
          <a:lstStyle/>
          <a:p>
            <a:endParaRPr lang="th-TH"/>
          </a:p>
        </p:txBody>
      </p:sp>
      <p:sp>
        <p:nvSpPr>
          <p:cNvPr id="141321" name="Rectangle 11"/>
          <p:cNvSpPr>
            <a:spLocks noGrp="1"/>
          </p:cNvSpPr>
          <p:nvPr>
            <p:ph type="title"/>
          </p:nvPr>
        </p:nvSpPr>
        <p:spPr/>
        <p:txBody>
          <a:bodyPr>
            <a:noAutofit/>
          </a:bodyPr>
          <a:lstStyle/>
          <a:p>
            <a:r>
              <a:rPr lang="en-US" sz="3300" dirty="0">
                <a:cs typeface="Angsana New" charset="-34"/>
              </a:rPr>
              <a:t>Water management affected GHG emission in rice field</a:t>
            </a:r>
            <a:endParaRPr lang="th-TH" sz="3300" dirty="0"/>
          </a:p>
        </p:txBody>
      </p:sp>
    </p:spTree>
    <p:extLst>
      <p:ext uri="{BB962C8B-B14F-4D97-AF65-F5344CB8AC3E}">
        <p14:creationId xmlns:p14="http://schemas.microsoft.com/office/powerpoint/2010/main" val="164690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2936"/>
                                        </p:tgtEl>
                                        <p:attrNameLst>
                                          <p:attrName>style.visibility</p:attrName>
                                        </p:attrNameLst>
                                      </p:cBhvr>
                                      <p:to>
                                        <p:strVal val="visible"/>
                                      </p:to>
                                    </p:set>
                                    <p:animEffect transition="in" filter="blinds(horizontal)">
                                      <p:cBhvr>
                                        <p:cTn id="7" dur="500"/>
                                        <p:tgtEl>
                                          <p:spTgt spid="25293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52934"/>
                                        </p:tgtEl>
                                        <p:attrNameLst>
                                          <p:attrName>style.visibility</p:attrName>
                                        </p:attrNameLst>
                                      </p:cBhvr>
                                      <p:to>
                                        <p:strVal val="visible"/>
                                      </p:to>
                                    </p:set>
                                    <p:animEffect transition="in" filter="blinds(horizontal)">
                                      <p:cBhvr>
                                        <p:cTn id="10" dur="500"/>
                                        <p:tgtEl>
                                          <p:spTgt spid="25293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52938"/>
                                        </p:tgtEl>
                                        <p:attrNameLst>
                                          <p:attrName>style.visibility</p:attrName>
                                        </p:attrNameLst>
                                      </p:cBhvr>
                                      <p:to>
                                        <p:strVal val="visible"/>
                                      </p:to>
                                    </p:set>
                                    <p:animEffect transition="in" filter="blinds(horizontal)">
                                      <p:cBhvr>
                                        <p:cTn id="13" dur="500"/>
                                        <p:tgtEl>
                                          <p:spTgt spid="252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4" grpId="0" animBg="1" advAuto="133361912"/>
      <p:bldP spid="252936" grpId="0" animBg="1" advAuto="133361912"/>
      <p:bldP spid="252938" grpId="0" animBg="1" advAuto="13336191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6"/>
          <p:cNvSpPr>
            <a:spLocks noChangeArrowheads="1"/>
          </p:cNvSpPr>
          <p:nvPr/>
        </p:nvSpPr>
        <p:spPr bwMode="auto">
          <a:xfrm>
            <a:off x="1558926" y="6524626"/>
            <a:ext cx="3960813" cy="366713"/>
          </a:xfrm>
          <a:prstGeom prst="rect">
            <a:avLst/>
          </a:prstGeom>
          <a:noFill/>
          <a:ln w="9525" algn="ctr">
            <a:noFill/>
            <a:miter lim="800000"/>
          </a:ln>
        </p:spPr>
        <p:txBody>
          <a:bodyPr>
            <a:spAutoFit/>
          </a:bodyPr>
          <a:lstStyle/>
          <a:p>
            <a:pPr algn="ctr"/>
            <a:r>
              <a:rPr lang="en-US" b="1" dirty="0">
                <a:solidFill>
                  <a:srgbClr val="000000"/>
                </a:solidFill>
                <a:cs typeface="Angsana New" charset="-34"/>
              </a:rPr>
              <a:t>Source</a:t>
            </a:r>
            <a:r>
              <a:rPr lang="en-US" dirty="0">
                <a:solidFill>
                  <a:srgbClr val="000000"/>
                </a:solidFill>
                <a:cs typeface="Angsana New" charset="-34"/>
              </a:rPr>
              <a:t>: </a:t>
            </a:r>
            <a:r>
              <a:rPr lang="en-US" dirty="0" err="1">
                <a:solidFill>
                  <a:srgbClr val="000000"/>
                </a:solidFill>
                <a:cs typeface="Angsana New" charset="-34"/>
              </a:rPr>
              <a:t>Towprayoon</a:t>
            </a:r>
            <a:r>
              <a:rPr lang="en-US" dirty="0">
                <a:solidFill>
                  <a:srgbClr val="000000"/>
                </a:solidFill>
                <a:cs typeface="Angsana New" charset="-34"/>
              </a:rPr>
              <a:t> et al. (2005)</a:t>
            </a:r>
            <a:endParaRPr lang="th-TH" dirty="0">
              <a:solidFill>
                <a:srgbClr val="000000"/>
              </a:solidFill>
              <a:cs typeface="Angsana New" charset="-34"/>
            </a:endParaRPr>
          </a:p>
        </p:txBody>
      </p:sp>
      <p:sp>
        <p:nvSpPr>
          <p:cNvPr id="2" name="Content Placeholder 1"/>
          <p:cNvSpPr>
            <a:spLocks noGrp="1"/>
          </p:cNvSpPr>
          <p:nvPr>
            <p:ph idx="1"/>
          </p:nvPr>
        </p:nvSpPr>
        <p:spPr/>
        <p:txBody>
          <a:bodyPr/>
          <a:lstStyle/>
          <a:p>
            <a:endParaRPr lang="en-US"/>
          </a:p>
        </p:txBody>
      </p:sp>
      <p:sp>
        <p:nvSpPr>
          <p:cNvPr id="142338" name="Rectangle 10"/>
          <p:cNvSpPr>
            <a:spLocks noGrp="1"/>
          </p:cNvSpPr>
          <p:nvPr>
            <p:ph type="title"/>
          </p:nvPr>
        </p:nvSpPr>
        <p:spPr/>
        <p:txBody>
          <a:bodyPr>
            <a:noAutofit/>
          </a:bodyPr>
          <a:lstStyle/>
          <a:p>
            <a:r>
              <a:rPr lang="en-US" sz="3300" dirty="0">
                <a:cs typeface="Angsana New" charset="-34"/>
              </a:rPr>
              <a:t>Water management affected GHG emission in rice field</a:t>
            </a:r>
            <a:endParaRPr lang="th-TH" sz="3300" dirty="0"/>
          </a:p>
        </p:txBody>
      </p:sp>
      <p:pic>
        <p:nvPicPr>
          <p:cNvPr id="142339" name="Picture 11"/>
          <p:cNvPicPr>
            <a:picLocks noChangeAspect="1" noChangeArrowheads="1"/>
          </p:cNvPicPr>
          <p:nvPr/>
        </p:nvPicPr>
        <p:blipFill>
          <a:blip r:embed="rId3">
            <a:lum bright="-18000"/>
          </a:blip>
          <a:srcRect/>
          <a:stretch>
            <a:fillRect/>
          </a:stretch>
        </p:blipFill>
        <p:spPr bwMode="auto">
          <a:xfrm>
            <a:off x="2351089" y="1143000"/>
            <a:ext cx="7705725" cy="2990850"/>
          </a:xfrm>
          <a:prstGeom prst="rect">
            <a:avLst/>
          </a:prstGeom>
          <a:noFill/>
          <a:ln w="9525" algn="ctr">
            <a:noFill/>
            <a:miter lim="800000"/>
          </a:ln>
        </p:spPr>
      </p:pic>
      <p:pic>
        <p:nvPicPr>
          <p:cNvPr id="142340" name="Picture 12"/>
          <p:cNvPicPr>
            <a:picLocks noChangeAspect="1" noChangeArrowheads="1"/>
          </p:cNvPicPr>
          <p:nvPr/>
        </p:nvPicPr>
        <p:blipFill>
          <a:blip r:embed="rId4">
            <a:lum bright="-18000"/>
          </a:blip>
          <a:srcRect/>
          <a:stretch>
            <a:fillRect/>
          </a:stretch>
        </p:blipFill>
        <p:spPr bwMode="auto">
          <a:xfrm>
            <a:off x="2351089" y="3614739"/>
            <a:ext cx="7705725" cy="2962275"/>
          </a:xfrm>
          <a:prstGeom prst="rect">
            <a:avLst/>
          </a:prstGeom>
          <a:noFill/>
          <a:ln w="9525" algn="ctr">
            <a:noFill/>
            <a:miter lim="800000"/>
          </a:ln>
        </p:spPr>
      </p:pic>
      <p:sp>
        <p:nvSpPr>
          <p:cNvPr id="142341" name="Text Box 13"/>
          <p:cNvSpPr txBox="1">
            <a:spLocks noChangeArrowheads="1"/>
          </p:cNvSpPr>
          <p:nvPr/>
        </p:nvSpPr>
        <p:spPr bwMode="auto">
          <a:xfrm>
            <a:off x="2914650" y="4994275"/>
            <a:ext cx="184150" cy="457200"/>
          </a:xfrm>
          <a:prstGeom prst="rect">
            <a:avLst/>
          </a:prstGeom>
          <a:noFill/>
          <a:ln w="9525">
            <a:noFill/>
            <a:miter lim="800000"/>
          </a:ln>
        </p:spPr>
        <p:txBody>
          <a:bodyPr wrap="none">
            <a:spAutoFit/>
          </a:bodyPr>
          <a:lstStyle/>
          <a:p>
            <a:endParaRPr kumimoji="1" lang="th-TH" sz="2400">
              <a:latin typeface="Times New Roman" pitchFamily="18" charset="0"/>
              <a:cs typeface="Angsana New" charset="-34"/>
            </a:endParaRPr>
          </a:p>
        </p:txBody>
      </p:sp>
      <p:sp>
        <p:nvSpPr>
          <p:cNvPr id="256014" name="AutoShape 14"/>
          <p:cNvSpPr>
            <a:spLocks noChangeArrowheads="1"/>
          </p:cNvSpPr>
          <p:nvPr/>
        </p:nvSpPr>
        <p:spPr bwMode="auto">
          <a:xfrm flipV="1">
            <a:off x="7499350" y="4508500"/>
            <a:ext cx="325438" cy="503238"/>
          </a:xfrm>
          <a:prstGeom prst="downArrow">
            <a:avLst>
              <a:gd name="adj1" fmla="val 50000"/>
              <a:gd name="adj2" fmla="val 38659"/>
            </a:avLst>
          </a:prstGeom>
          <a:solidFill>
            <a:srgbClr val="FF0000"/>
          </a:solidFill>
          <a:ln w="9525" algn="ctr">
            <a:solidFill>
              <a:srgbClr val="FF0000"/>
            </a:solidFill>
            <a:miter lim="800000"/>
          </a:ln>
        </p:spPr>
        <p:txBody>
          <a:bodyPr wrap="none" anchor="ctr"/>
          <a:lstStyle/>
          <a:p>
            <a:endParaRPr lang="th-TH"/>
          </a:p>
        </p:txBody>
      </p:sp>
      <p:sp>
        <p:nvSpPr>
          <p:cNvPr id="256015" name="Rectangle 15"/>
          <p:cNvSpPr>
            <a:spLocks noChangeArrowheads="1"/>
          </p:cNvSpPr>
          <p:nvPr/>
        </p:nvSpPr>
        <p:spPr bwMode="auto">
          <a:xfrm>
            <a:off x="6553200" y="4581526"/>
            <a:ext cx="838200" cy="557213"/>
          </a:xfrm>
          <a:prstGeom prst="rect">
            <a:avLst/>
          </a:prstGeom>
          <a:noFill/>
          <a:ln w="28575">
            <a:solidFill>
              <a:srgbClr val="FF0000"/>
            </a:solidFill>
            <a:miter lim="800000"/>
          </a:ln>
        </p:spPr>
        <p:txBody>
          <a:bodyPr anchor="ctr"/>
          <a:lstStyle/>
          <a:p>
            <a:pPr algn="ctr" eaLnBrk="0" hangingPunct="0"/>
            <a:r>
              <a:rPr lang="en-US" sz="2400">
                <a:solidFill>
                  <a:srgbClr val="0000CC"/>
                </a:solidFill>
                <a:latin typeface="Calibri" pitchFamily="34" charset="0"/>
                <a:cs typeface="Angsana New" charset="-34"/>
              </a:rPr>
              <a:t>N</a:t>
            </a:r>
            <a:r>
              <a:rPr lang="en-US" sz="2400" baseline="-25000">
                <a:solidFill>
                  <a:srgbClr val="0000CC"/>
                </a:solidFill>
                <a:latin typeface="Calibri" pitchFamily="34" charset="0"/>
                <a:cs typeface="Angsana New" charset="-34"/>
              </a:rPr>
              <a:t>2</a:t>
            </a:r>
            <a:r>
              <a:rPr lang="en-US" sz="2400">
                <a:solidFill>
                  <a:srgbClr val="0000CC"/>
                </a:solidFill>
                <a:latin typeface="Calibri" pitchFamily="34" charset="0"/>
                <a:cs typeface="Angsana New" charset="-34"/>
              </a:rPr>
              <a:t>O</a:t>
            </a:r>
            <a:endParaRPr lang="th-TH" sz="2800">
              <a:solidFill>
                <a:srgbClr val="0000CC"/>
              </a:solidFill>
              <a:latin typeface="Calibri" pitchFamily="34" charset="0"/>
              <a:cs typeface="Angsana New" charset="-34"/>
            </a:endParaRPr>
          </a:p>
        </p:txBody>
      </p:sp>
      <p:sp>
        <p:nvSpPr>
          <p:cNvPr id="142344" name="Rectangle 18"/>
          <p:cNvSpPr>
            <a:spLocks noChangeArrowheads="1"/>
          </p:cNvSpPr>
          <p:nvPr/>
        </p:nvSpPr>
        <p:spPr bwMode="auto">
          <a:xfrm>
            <a:off x="6934200" y="3810000"/>
            <a:ext cx="1371600" cy="381000"/>
          </a:xfrm>
          <a:prstGeom prst="rect">
            <a:avLst/>
          </a:prstGeom>
          <a:noFill/>
          <a:ln w="28575">
            <a:solidFill>
              <a:srgbClr val="FF0000"/>
            </a:solidFill>
            <a:miter lim="800000"/>
          </a:ln>
        </p:spPr>
        <p:txBody>
          <a:bodyPr anchor="ctr"/>
          <a:lstStyle/>
          <a:p>
            <a:pPr algn="ctr" eaLnBrk="0" hangingPunct="0"/>
            <a:r>
              <a:rPr lang="en-US" sz="2400">
                <a:solidFill>
                  <a:srgbClr val="0000CC"/>
                </a:solidFill>
                <a:latin typeface="Calibri" pitchFamily="34" charset="0"/>
                <a:cs typeface="Angsana New" charset="-34"/>
              </a:rPr>
              <a:t>Drainage</a:t>
            </a:r>
            <a:endParaRPr lang="th-TH" sz="4000">
              <a:solidFill>
                <a:srgbClr val="0000CC"/>
              </a:solidFill>
              <a:latin typeface="Calibri" pitchFamily="34" charset="0"/>
              <a:cs typeface="Angsana New" charset="-34"/>
            </a:endParaRPr>
          </a:p>
        </p:txBody>
      </p:sp>
      <p:sp>
        <p:nvSpPr>
          <p:cNvPr id="142345" name="Rectangle 20"/>
          <p:cNvSpPr>
            <a:spLocks noChangeArrowheads="1"/>
          </p:cNvSpPr>
          <p:nvPr/>
        </p:nvSpPr>
        <p:spPr bwMode="auto">
          <a:xfrm>
            <a:off x="1524001" y="1239322"/>
            <a:ext cx="184731" cy="369332"/>
          </a:xfrm>
          <a:prstGeom prst="rect">
            <a:avLst/>
          </a:prstGeom>
          <a:noFill/>
          <a:ln w="9525">
            <a:noFill/>
            <a:miter lim="800000"/>
          </a:ln>
        </p:spPr>
        <p:txBody>
          <a:bodyPr wrap="none" anchor="ctr">
            <a:spAutoFit/>
          </a:bodyPr>
          <a:lstStyle/>
          <a:p>
            <a:endParaRPr lang="th-TH"/>
          </a:p>
        </p:txBody>
      </p:sp>
    </p:spTree>
    <p:extLst>
      <p:ext uri="{BB962C8B-B14F-4D97-AF65-F5344CB8AC3E}">
        <p14:creationId xmlns:p14="http://schemas.microsoft.com/office/powerpoint/2010/main" val="408713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6015"/>
                                        </p:tgtEl>
                                        <p:attrNameLst>
                                          <p:attrName>style.visibility</p:attrName>
                                        </p:attrNameLst>
                                      </p:cBhvr>
                                      <p:to>
                                        <p:strVal val="visible"/>
                                      </p:to>
                                    </p:set>
                                    <p:animEffect transition="in" filter="blinds(horizontal)">
                                      <p:cBhvr>
                                        <p:cTn id="7" dur="500"/>
                                        <p:tgtEl>
                                          <p:spTgt spid="2560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56014"/>
                                        </p:tgtEl>
                                        <p:attrNameLst>
                                          <p:attrName>style.visibility</p:attrName>
                                        </p:attrNameLst>
                                      </p:cBhvr>
                                      <p:to>
                                        <p:strVal val="visible"/>
                                      </p:to>
                                    </p:set>
                                    <p:animEffect transition="in" filter="blinds(horizontal)">
                                      <p:cBhvr>
                                        <p:cTn id="10" dur="500"/>
                                        <p:tgtEl>
                                          <p:spTgt spid="256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14" grpId="0" animBg="1" advAuto="133361912"/>
      <p:bldP spid="256015" grpId="0" animBg="1" advAuto="13336191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vert="horz" lIns="91440" tIns="45720" rIns="91440" bIns="45720" rtlCol="0" anchor="t">
            <a:normAutofit/>
          </a:bodyPr>
          <a:lstStyle/>
          <a:p>
            <a:pPr marL="0" indent="0">
              <a:lnSpc>
                <a:spcPct val="130000"/>
              </a:lnSpc>
              <a:spcAft>
                <a:spcPts val="600"/>
              </a:spcAft>
              <a:buNone/>
            </a:pPr>
            <a:r>
              <a:rPr lang="en-US" sz="2800" b="1" dirty="0">
                <a:solidFill>
                  <a:srgbClr val="0000FF"/>
                </a:solidFill>
                <a:cs typeface="Cordia New" pitchFamily="34" charset="-34"/>
              </a:rPr>
              <a:t>Enhancing soil carbon sequestration</a:t>
            </a:r>
            <a:endParaRPr lang="en-US" sz="2800" b="1" dirty="0">
              <a:solidFill>
                <a:srgbClr val="0000FF"/>
              </a:solidFill>
            </a:endParaRPr>
          </a:p>
          <a:p>
            <a:pPr lvl="1">
              <a:lnSpc>
                <a:spcPct val="130000"/>
              </a:lnSpc>
              <a:spcAft>
                <a:spcPts val="600"/>
              </a:spcAft>
            </a:pPr>
            <a:r>
              <a:rPr lang="en-US" sz="2500" dirty="0">
                <a:cs typeface="Cordia New" pitchFamily="34" charset="-34"/>
              </a:rPr>
              <a:t>Promote crop residue incorporations and organic matter applications (e.g., alternative agriculture, organic farming)</a:t>
            </a:r>
          </a:p>
          <a:p>
            <a:pPr lvl="1">
              <a:lnSpc>
                <a:spcPct val="130000"/>
              </a:lnSpc>
              <a:spcAft>
                <a:spcPts val="600"/>
              </a:spcAft>
            </a:pPr>
            <a:r>
              <a:rPr lang="en-US" sz="2500" dirty="0">
                <a:cs typeface="Cordia New" pitchFamily="34" charset="-34"/>
              </a:rPr>
              <a:t>Reduced or no tillage</a:t>
            </a:r>
            <a:endParaRPr lang="en-US" sz="2500" dirty="0"/>
          </a:p>
          <a:p>
            <a:pPr lvl="1">
              <a:lnSpc>
                <a:spcPct val="130000"/>
              </a:lnSpc>
              <a:spcAft>
                <a:spcPts val="600"/>
              </a:spcAft>
            </a:pPr>
            <a:r>
              <a:rPr lang="en-US" sz="2500" dirty="0">
                <a:cs typeface="Cordia New" pitchFamily="34" charset="-34"/>
              </a:rPr>
              <a:t>Agro-forestry</a:t>
            </a:r>
          </a:p>
          <a:p>
            <a:pPr lvl="1">
              <a:lnSpc>
                <a:spcPct val="130000"/>
              </a:lnSpc>
              <a:spcAft>
                <a:spcPts val="600"/>
              </a:spcAft>
            </a:pPr>
            <a:r>
              <a:rPr lang="en-US" sz="2500" dirty="0">
                <a:cs typeface="Cordia New" pitchFamily="34" charset="-34"/>
              </a:rPr>
              <a:t>Intercropping and cover crop</a:t>
            </a:r>
          </a:p>
          <a:p>
            <a:pPr lvl="1">
              <a:lnSpc>
                <a:spcPct val="130000"/>
              </a:lnSpc>
              <a:spcAft>
                <a:spcPts val="600"/>
              </a:spcAft>
            </a:pPr>
            <a:r>
              <a:rPr lang="en-US" sz="2500" dirty="0">
                <a:cs typeface="Cordia New" pitchFamily="34" charset="-34"/>
              </a:rPr>
              <a:t>Energy crop, including fast-grow crop/tree</a:t>
            </a:r>
            <a:endParaRPr lang="en-US" sz="2500" dirty="0"/>
          </a:p>
          <a:p>
            <a:pPr marL="0" indent="0">
              <a:buNone/>
            </a:pPr>
            <a:endParaRPr lang="en-US" dirty="0"/>
          </a:p>
        </p:txBody>
      </p:sp>
      <p:sp>
        <p:nvSpPr>
          <p:cNvPr id="264193" name="Rectangle 2"/>
          <p:cNvSpPr>
            <a:spLocks noGrp="1"/>
          </p:cNvSpPr>
          <p:nvPr>
            <p:ph type="title"/>
          </p:nvPr>
        </p:nvSpPr>
        <p:spPr/>
        <p:txBody>
          <a:bodyPr>
            <a:normAutofit/>
          </a:bodyPr>
          <a:lstStyle/>
          <a:p>
            <a:r>
              <a:rPr lang="en-US" dirty="0">
                <a:uFillTx/>
                <a:cs typeface="Angsana New" charset="-34"/>
              </a:rPr>
              <a:t>Examples of GHG mitigation in agricultural lands</a:t>
            </a:r>
            <a:endParaRPr lang="th-TH" dirty="0">
              <a:uFillTx/>
            </a:endParaRPr>
          </a:p>
        </p:txBody>
      </p:sp>
    </p:spTree>
    <p:extLst>
      <p:ext uri="{BB962C8B-B14F-4D97-AF65-F5344CB8AC3E}">
        <p14:creationId xmlns:p14="http://schemas.microsoft.com/office/powerpoint/2010/main" val="1543576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rot="16200000">
            <a:off x="-2807871" y="2754690"/>
            <a:ext cx="6834947" cy="1325563"/>
          </a:xfrm>
        </p:spPr>
        <p:txBody>
          <a:bodyPr>
            <a:normAutofit/>
          </a:bodyPr>
          <a:lstStyle/>
          <a:p>
            <a:pPr algn="ctr"/>
            <a:r>
              <a:rPr lang="de-DE" dirty="0"/>
              <a:t>Introduction to Climate Change (ICC)</a:t>
            </a:r>
            <a:endParaRPr lang="en-US" dirty="0"/>
          </a:p>
        </p:txBody>
      </p:sp>
      <p:sp>
        <p:nvSpPr>
          <p:cNvPr id="4" name="Rectangle 3"/>
          <p:cNvSpPr/>
          <p:nvPr/>
        </p:nvSpPr>
        <p:spPr>
          <a:xfrm>
            <a:off x="1761564" y="350331"/>
            <a:ext cx="10082093" cy="6410986"/>
          </a:xfrm>
          <a:prstGeom prst="rect">
            <a:avLst/>
          </a:prstGeom>
        </p:spPr>
        <p:txBody>
          <a:bodyPr wrap="square">
            <a:spAutoFit/>
          </a:bodyPr>
          <a:lstStyle/>
          <a:p>
            <a:pPr marL="400050" lvl="0" indent="-400050">
              <a:lnSpc>
                <a:spcPct val="105000"/>
              </a:lnSpc>
              <a:spcBef>
                <a:spcPts val="600"/>
              </a:spcBef>
              <a:buFont typeface="+mj-lt"/>
              <a:buAutoNum type="romanUcPeriod"/>
            </a:pPr>
            <a:r>
              <a:rPr lang="en-US" sz="2400" b="1" dirty="0">
                <a:solidFill>
                  <a:schemeClr val="bg2">
                    <a:lumMod val="10000"/>
                  </a:schemeClr>
                </a:solidFill>
              </a:rPr>
              <a:t>HOW AND WHY THE CLIMATE IS CHANGING</a:t>
            </a:r>
            <a:endParaRPr lang="en-US" sz="2400" dirty="0">
              <a:solidFill>
                <a:schemeClr val="bg2">
                  <a:lumMod val="10000"/>
                </a:schemeClr>
              </a:solidFill>
            </a:endParaRPr>
          </a:p>
          <a:p>
            <a:pPr lvl="1">
              <a:lnSpc>
                <a:spcPct val="105000"/>
              </a:lnSpc>
            </a:pPr>
            <a:r>
              <a:rPr lang="en-US" sz="2000" dirty="0"/>
              <a:t>1.1.	Introduction to Climate Science and Climate Change</a:t>
            </a:r>
          </a:p>
          <a:p>
            <a:pPr lvl="1">
              <a:lnSpc>
                <a:spcPct val="105000"/>
              </a:lnSpc>
            </a:pPr>
            <a:r>
              <a:rPr lang="en-US" sz="2000" dirty="0"/>
              <a:t>1.2.	Causes of Climate Change</a:t>
            </a:r>
          </a:p>
          <a:p>
            <a:pPr lvl="1">
              <a:lnSpc>
                <a:spcPct val="105000"/>
              </a:lnSpc>
            </a:pPr>
            <a:r>
              <a:rPr lang="en-US" sz="2000" dirty="0"/>
              <a:t>1.3.	Climate Intensification: Floods, Droughts and Cyclone</a:t>
            </a:r>
          </a:p>
          <a:p>
            <a:pPr marL="400050" lvl="0" indent="-400050">
              <a:lnSpc>
                <a:spcPct val="105000"/>
              </a:lnSpc>
              <a:spcBef>
                <a:spcPts val="1200"/>
              </a:spcBef>
              <a:buFont typeface="+mj-lt"/>
              <a:buAutoNum type="romanUcPeriod"/>
            </a:pPr>
            <a:r>
              <a:rPr lang="en-US" sz="2400" b="1" dirty="0">
                <a:solidFill>
                  <a:schemeClr val="bg2">
                    <a:lumMod val="10000"/>
                  </a:schemeClr>
                </a:solidFill>
              </a:rPr>
              <a:t>IMPACTS OF CLIMATE CHANGE ON PEOPLE AND THE ENVIRONMENT</a:t>
            </a:r>
            <a:endParaRPr lang="en-US" sz="2400" dirty="0">
              <a:solidFill>
                <a:schemeClr val="bg2">
                  <a:lumMod val="10000"/>
                </a:schemeClr>
              </a:solidFill>
            </a:endParaRPr>
          </a:p>
          <a:p>
            <a:pPr lvl="1">
              <a:lnSpc>
                <a:spcPct val="105000"/>
              </a:lnSpc>
            </a:pPr>
            <a:r>
              <a:rPr lang="en-US" sz="2000" dirty="0"/>
              <a:t>2.1.	Introduction to Climate Change Impacts</a:t>
            </a:r>
          </a:p>
          <a:p>
            <a:pPr lvl="1">
              <a:lnSpc>
                <a:spcPct val="105000"/>
              </a:lnSpc>
            </a:pPr>
            <a:r>
              <a:rPr lang="en-US" sz="2000" dirty="0"/>
              <a:t>2.2.	Sea Level Rise</a:t>
            </a:r>
          </a:p>
          <a:p>
            <a:pPr lvl="1">
              <a:lnSpc>
                <a:spcPct val="105000"/>
              </a:lnSpc>
            </a:pPr>
            <a:r>
              <a:rPr lang="en-US" sz="2000" dirty="0"/>
              <a:t>2.3.	Climate Change and Water Resources</a:t>
            </a:r>
          </a:p>
          <a:p>
            <a:pPr lvl="1">
              <a:lnSpc>
                <a:spcPct val="105000"/>
              </a:lnSpc>
            </a:pPr>
            <a:r>
              <a:rPr lang="en-US" sz="2000" b="1" dirty="0">
                <a:solidFill>
                  <a:srgbClr val="FF0000"/>
                </a:solidFill>
              </a:rPr>
              <a:t>2.4.	Climate Change and Food Security</a:t>
            </a:r>
          </a:p>
          <a:p>
            <a:pPr lvl="1">
              <a:lnSpc>
                <a:spcPct val="105000"/>
              </a:lnSpc>
            </a:pPr>
            <a:r>
              <a:rPr lang="en-US" sz="2000" dirty="0">
                <a:solidFill>
                  <a:schemeClr val="bg2">
                    <a:lumMod val="10000"/>
                  </a:schemeClr>
                </a:solidFill>
              </a:rPr>
              <a:t>2.5.	Climate Change and Human Health</a:t>
            </a:r>
          </a:p>
          <a:p>
            <a:pPr lvl="1">
              <a:lnSpc>
                <a:spcPct val="105000"/>
              </a:lnSpc>
            </a:pPr>
            <a:r>
              <a:rPr lang="en-US" sz="2000" dirty="0">
                <a:solidFill>
                  <a:schemeClr val="bg2">
                    <a:lumMod val="10000"/>
                  </a:schemeClr>
                </a:solidFill>
              </a:rPr>
              <a:t>2.6.	Climate Change and Terrestrial Ecosystems</a:t>
            </a:r>
          </a:p>
          <a:p>
            <a:pPr marL="400050" lvl="0" indent="-400050">
              <a:lnSpc>
                <a:spcPct val="105000"/>
              </a:lnSpc>
              <a:spcBef>
                <a:spcPts val="1200"/>
              </a:spcBef>
              <a:buFont typeface="+mj-lt"/>
              <a:buAutoNum type="romanUcPeriod"/>
            </a:pPr>
            <a:r>
              <a:rPr lang="en-US" sz="2400" b="1" dirty="0">
                <a:solidFill>
                  <a:schemeClr val="bg2">
                    <a:lumMod val="10000"/>
                  </a:schemeClr>
                </a:solidFill>
              </a:rPr>
              <a:t>RESPONSES TO CLIMATE CHANGE – MITIGATION AND ADAPTATION</a:t>
            </a:r>
            <a:endParaRPr lang="en-US" sz="2400" dirty="0">
              <a:solidFill>
                <a:schemeClr val="bg2">
                  <a:lumMod val="10000"/>
                </a:schemeClr>
              </a:solidFill>
            </a:endParaRPr>
          </a:p>
          <a:p>
            <a:pPr lvl="1">
              <a:lnSpc>
                <a:spcPct val="105000"/>
              </a:lnSpc>
            </a:pPr>
            <a:r>
              <a:rPr lang="en-US" sz="2000" dirty="0">
                <a:solidFill>
                  <a:schemeClr val="bg2">
                    <a:lumMod val="10000"/>
                  </a:schemeClr>
                </a:solidFill>
              </a:rPr>
              <a:t>3.1.	Climate Change and Forest Management</a:t>
            </a:r>
          </a:p>
          <a:p>
            <a:pPr lvl="1">
              <a:lnSpc>
                <a:spcPct val="105000"/>
              </a:lnSpc>
            </a:pPr>
            <a:r>
              <a:rPr lang="en-US" sz="2000" dirty="0">
                <a:solidFill>
                  <a:schemeClr val="bg2">
                    <a:lumMod val="10000"/>
                  </a:schemeClr>
                </a:solidFill>
              </a:rPr>
              <a:t>3.2.	Climate Change and Water Resources: Responses and Adaptation</a:t>
            </a:r>
          </a:p>
          <a:p>
            <a:pPr lvl="1">
              <a:lnSpc>
                <a:spcPct val="105000"/>
              </a:lnSpc>
            </a:pPr>
            <a:r>
              <a:rPr lang="en-US" sz="2000" dirty="0">
                <a:solidFill>
                  <a:schemeClr val="bg2">
                    <a:lumMod val="10000"/>
                  </a:schemeClr>
                </a:solidFill>
              </a:rPr>
              <a:t>3.3.	Principles and Practices of Climate Change Vulnerability Assessment</a:t>
            </a:r>
          </a:p>
          <a:p>
            <a:pPr lvl="1">
              <a:lnSpc>
                <a:spcPct val="105000"/>
              </a:lnSpc>
            </a:pPr>
            <a:r>
              <a:rPr lang="en-US" sz="2000" dirty="0">
                <a:solidFill>
                  <a:schemeClr val="bg2">
                    <a:lumMod val="10000"/>
                  </a:schemeClr>
                </a:solidFill>
              </a:rPr>
              <a:t>3.4.	Uncertainties in Climate Change</a:t>
            </a:r>
          </a:p>
          <a:p>
            <a:pPr lvl="1">
              <a:lnSpc>
                <a:spcPct val="105000"/>
              </a:lnSpc>
            </a:pPr>
            <a:r>
              <a:rPr lang="en-US" sz="2000" dirty="0">
                <a:solidFill>
                  <a:schemeClr val="bg2">
                    <a:lumMod val="10000"/>
                  </a:schemeClr>
                </a:solidFill>
              </a:rPr>
              <a:t>3.5.	Climate Change and Ecosystem Services</a:t>
            </a:r>
          </a:p>
          <a:p>
            <a:pPr lvl="1">
              <a:lnSpc>
                <a:spcPct val="105000"/>
              </a:lnSpc>
            </a:pPr>
            <a:r>
              <a:rPr lang="en-US" sz="2000" dirty="0">
                <a:solidFill>
                  <a:schemeClr val="bg2">
                    <a:lumMod val="10000"/>
                  </a:schemeClr>
                </a:solidFill>
              </a:rPr>
              <a:t>3.6.	Effective Communications in Climate Change</a:t>
            </a:r>
            <a:endParaRPr lang="en-US" sz="2000" dirty="0"/>
          </a:p>
        </p:txBody>
      </p:sp>
      <p:sp>
        <p:nvSpPr>
          <p:cNvPr id="5" name="Right Arrow 4"/>
          <p:cNvSpPr>
            <a:spLocks noChangeArrowheads="1"/>
          </p:cNvSpPr>
          <p:nvPr/>
        </p:nvSpPr>
        <p:spPr bwMode="auto">
          <a:xfrm>
            <a:off x="1761564" y="3296027"/>
            <a:ext cx="385763" cy="242888"/>
          </a:xfrm>
          <a:prstGeom prst="rightArrow">
            <a:avLst>
              <a:gd name="adj1" fmla="val 50000"/>
              <a:gd name="adj2" fmla="val 49993"/>
            </a:avLst>
          </a:prstGeom>
          <a:solidFill>
            <a:srgbClr val="FF0000"/>
          </a:solidFill>
          <a:ln w="9525">
            <a:solidFill>
              <a:srgbClr val="FF0000"/>
            </a:solidFill>
            <a:miter lim="800000"/>
            <a:headEnd/>
            <a:tailEnd/>
          </a:ln>
          <a:effectLst>
            <a:outerShdw blurRad="40000" dist="23000" dir="5400000" rotWithShape="0">
              <a:srgbClr val="000000">
                <a:alpha val="34998"/>
              </a:srgbClr>
            </a:outerShdw>
          </a:effec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374711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3" descr="carbon%20sequestration"/>
          <p:cNvPicPr>
            <a:picLocks noGrp="1" noChangeAspect="1" noChangeArrowheads="1"/>
          </p:cNvPicPr>
          <p:nvPr>
            <p:ph idx="1"/>
          </p:nvPr>
        </p:nvPicPr>
        <p:blipFill>
          <a:blip r:embed="rId3"/>
          <a:stretch>
            <a:fillRect/>
          </a:stretch>
        </p:blipFill>
        <p:spPr>
          <a:xfrm>
            <a:off x="1624382" y="1080001"/>
            <a:ext cx="7818197" cy="4832476"/>
          </a:xfrm>
        </p:spPr>
      </p:pic>
      <p:sp>
        <p:nvSpPr>
          <p:cNvPr id="265217" name="Rectangle 2"/>
          <p:cNvSpPr>
            <a:spLocks noGrp="1"/>
          </p:cNvSpPr>
          <p:nvPr>
            <p:ph type="title"/>
          </p:nvPr>
        </p:nvSpPr>
        <p:spPr/>
        <p:txBody>
          <a:bodyPr>
            <a:normAutofit/>
          </a:bodyPr>
          <a:lstStyle/>
          <a:p>
            <a:r>
              <a:rPr lang="en-US" dirty="0">
                <a:uFillTx/>
              </a:rPr>
              <a:t>Restoring organic resources</a:t>
            </a:r>
            <a:endParaRPr lang="th-TH" dirty="0">
              <a:uFillTx/>
            </a:endParaRPr>
          </a:p>
        </p:txBody>
      </p:sp>
      <p:sp>
        <p:nvSpPr>
          <p:cNvPr id="265219" name="Rectangle 4"/>
          <p:cNvSpPr>
            <a:spLocks noChangeArrowheads="1"/>
          </p:cNvSpPr>
          <p:nvPr/>
        </p:nvSpPr>
        <p:spPr bwMode="auto">
          <a:xfrm>
            <a:off x="1992314" y="6056313"/>
            <a:ext cx="8351837" cy="584776"/>
          </a:xfrm>
          <a:prstGeom prst="rect">
            <a:avLst/>
          </a:prstGeom>
          <a:noFill/>
          <a:ln w="9525">
            <a:noFill/>
            <a:miter lim="800000"/>
          </a:ln>
        </p:spPr>
        <p:txBody>
          <a:bodyPr>
            <a:spAutoFit/>
          </a:bodyPr>
          <a:lstStyle/>
          <a:p>
            <a:r>
              <a:rPr lang="en-US" sz="1600" b="1" dirty="0">
                <a:cs typeface="Angsana New" charset="-34"/>
              </a:rPr>
              <a:t>Source</a:t>
            </a:r>
            <a:r>
              <a:rPr lang="en-US" sz="1600" dirty="0">
                <a:cs typeface="Angsana New" charset="-34"/>
              </a:rPr>
              <a:t>: Forum for Organic  Resource Management and Agricultural Technologies</a:t>
            </a:r>
            <a:r>
              <a:rPr lang="th-TH" sz="1600" dirty="0">
                <a:cs typeface="Angsana New" charset="-34"/>
              </a:rPr>
              <a:t> </a:t>
            </a:r>
            <a:r>
              <a:rPr lang="en-US" sz="1600" dirty="0">
                <a:cs typeface="Angsana New" charset="-34"/>
              </a:rPr>
              <a:t>(FORMAT), online-available at </a:t>
            </a:r>
            <a:r>
              <a:rPr lang="en-US" sz="1600" dirty="0">
                <a:cs typeface="Angsana New" charset="-34"/>
                <a:hlinkClick r:id="rId4"/>
              </a:rPr>
              <a:t>http</a:t>
            </a:r>
            <a:r>
              <a:rPr lang="th-TH" sz="1600" dirty="0">
                <a:cs typeface="Angsana New" charset="-34"/>
                <a:hlinkClick r:id="rId4"/>
              </a:rPr>
              <a:t>://</a:t>
            </a:r>
            <a:r>
              <a:rPr lang="en-US" sz="1600" dirty="0">
                <a:cs typeface="Angsana New" charset="-34"/>
                <a:hlinkClick r:id="rId4"/>
              </a:rPr>
              <a:t>www</a:t>
            </a:r>
            <a:r>
              <a:rPr lang="th-TH" sz="1600" dirty="0">
                <a:cs typeface="Angsana New" charset="-34"/>
                <a:hlinkClick r:id="rId4"/>
              </a:rPr>
              <a:t>.</a:t>
            </a:r>
            <a:r>
              <a:rPr lang="en-US" sz="1600" dirty="0" err="1">
                <a:cs typeface="Angsana New" charset="-34"/>
                <a:hlinkClick r:id="rId4"/>
              </a:rPr>
              <a:t>formatkenya</a:t>
            </a:r>
            <a:r>
              <a:rPr lang="th-TH" sz="1600" dirty="0">
                <a:cs typeface="Angsana New" charset="-34"/>
                <a:hlinkClick r:id="rId4"/>
              </a:rPr>
              <a:t>.</a:t>
            </a:r>
            <a:r>
              <a:rPr lang="en-US" sz="1600" dirty="0">
                <a:cs typeface="Angsana New" charset="-34"/>
                <a:hlinkClick r:id="rId4"/>
              </a:rPr>
              <a:t>org</a:t>
            </a:r>
            <a:r>
              <a:rPr lang="th-TH" sz="1600" dirty="0">
                <a:cs typeface="Angsana New" charset="-34"/>
                <a:hlinkClick r:id="rId4"/>
              </a:rPr>
              <a:t>/</a:t>
            </a:r>
            <a:r>
              <a:rPr lang="en-US" sz="1600" dirty="0">
                <a:cs typeface="Angsana New" charset="-34"/>
                <a:hlinkClick r:id="rId4"/>
              </a:rPr>
              <a:t>files</a:t>
            </a:r>
            <a:r>
              <a:rPr lang="th-TH" sz="1600" dirty="0">
                <a:cs typeface="Angsana New" charset="-34"/>
                <a:hlinkClick r:id="rId4"/>
              </a:rPr>
              <a:t>/</a:t>
            </a:r>
            <a:r>
              <a:rPr lang="en-US" sz="1600" dirty="0">
                <a:cs typeface="Angsana New" charset="-34"/>
                <a:hlinkClick r:id="rId4"/>
              </a:rPr>
              <a:t>Organic%20Resource%20Notebook</a:t>
            </a:r>
            <a:r>
              <a:rPr lang="th-TH" sz="1600" dirty="0">
                <a:cs typeface="Angsana New" charset="-34"/>
                <a:hlinkClick r:id="rId4"/>
              </a:rPr>
              <a:t>.</a:t>
            </a:r>
            <a:r>
              <a:rPr lang="en-US" sz="1600" dirty="0">
                <a:cs typeface="Angsana New" charset="-34"/>
                <a:hlinkClick r:id="rId4"/>
              </a:rPr>
              <a:t>htm</a:t>
            </a:r>
            <a:r>
              <a:rPr lang="en-US" sz="1600" dirty="0">
                <a:cs typeface="Angsana New" charset="-34"/>
              </a:rPr>
              <a:t> </a:t>
            </a:r>
            <a:endParaRPr lang="th-TH" sz="1600" dirty="0">
              <a:cs typeface="Angsana New" charset="-34"/>
            </a:endParaRPr>
          </a:p>
        </p:txBody>
      </p:sp>
    </p:spTree>
    <p:extLst>
      <p:ext uri="{BB962C8B-B14F-4D97-AF65-F5344CB8AC3E}">
        <p14:creationId xmlns:p14="http://schemas.microsoft.com/office/powerpoint/2010/main" val="105416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vert="horz" lIns="91440" tIns="45720" rIns="91440" bIns="45720" rtlCol="0" anchor="t">
            <a:normAutofit/>
          </a:bodyPr>
          <a:lstStyle/>
          <a:p>
            <a:pPr marL="0" indent="0">
              <a:buNone/>
            </a:pPr>
            <a:r>
              <a:rPr lang="en-US" sz="4000" dirty="0">
                <a:solidFill>
                  <a:schemeClr val="tx1"/>
                </a:solidFill>
                <a:latin typeface="Calibri" pitchFamily="34" charset="0"/>
                <a:cs typeface="Angsana New" charset="-34"/>
                <a:sym typeface="Calibri" pitchFamily="34" charset="0"/>
              </a:rPr>
              <a:t>Does agriculture sector play an important role in GHG emission in Bangladesh?</a:t>
            </a:r>
            <a:r>
              <a:rPr lang="en-US" sz="4000" dirty="0">
                <a:latin typeface="Calibri" pitchFamily="34" charset="0"/>
                <a:cs typeface="Angsana New" charset="-34"/>
                <a:sym typeface="Calibri" pitchFamily="34" charset="0"/>
              </a:rPr>
              <a:t/>
            </a:r>
            <a:br>
              <a:rPr lang="en-US" sz="4000" dirty="0">
                <a:latin typeface="Calibri" pitchFamily="34" charset="0"/>
                <a:cs typeface="Angsana New" charset="-34"/>
                <a:sym typeface="Calibri" pitchFamily="34" charset="0"/>
              </a:rPr>
            </a:br>
            <a:r>
              <a:rPr lang="en-US" sz="4000" dirty="0">
                <a:latin typeface="Calibri" pitchFamily="34" charset="0"/>
                <a:cs typeface="Angsana New" charset="-34"/>
                <a:sym typeface="Calibri" pitchFamily="34" charset="0"/>
              </a:rPr>
              <a:t/>
            </a:r>
            <a:br>
              <a:rPr lang="en-US" sz="4000" dirty="0">
                <a:latin typeface="Calibri" pitchFamily="34" charset="0"/>
                <a:cs typeface="Angsana New" charset="-34"/>
                <a:sym typeface="Calibri" pitchFamily="34" charset="0"/>
              </a:rPr>
            </a:br>
            <a:r>
              <a:rPr lang="en-US" sz="4000" dirty="0">
                <a:solidFill>
                  <a:schemeClr val="tx1"/>
                </a:solidFill>
                <a:latin typeface="Calibri" pitchFamily="34" charset="0"/>
                <a:cs typeface="Angsana New" charset="-34"/>
                <a:sym typeface="Calibri" pitchFamily="34" charset="0"/>
              </a:rPr>
              <a:t>What is the major GHG contributors of the agriculture sector in Bangladesh?</a:t>
            </a:r>
          </a:p>
          <a:p>
            <a:pPr marL="0" indent="0">
              <a:buNone/>
            </a:pPr>
            <a:r>
              <a:rPr lang="en-US" sz="4000" dirty="0">
                <a:latin typeface="Calibri" pitchFamily="34" charset="0"/>
                <a:cs typeface="Angsana New" charset="-34"/>
                <a:sym typeface="Calibri" pitchFamily="34" charset="0"/>
              </a:rPr>
              <a:t>Can Bangladesh grow more aerobic-based rice?</a:t>
            </a:r>
            <a:endParaRPr lang="en-US" sz="4000" dirty="0">
              <a:solidFill>
                <a:schemeClr val="tx1"/>
              </a:solidFill>
              <a:latin typeface="Calibri" pitchFamily="34" charset="0"/>
              <a:cs typeface="Angsana New" charset="-34"/>
              <a:sym typeface="Calibri" pitchFamily="34" charset="0"/>
            </a:endParaRPr>
          </a:p>
          <a:p>
            <a:endParaRPr lang="en-US" sz="4000" dirty="0">
              <a:solidFill>
                <a:schemeClr val="tx1"/>
              </a:solidFill>
            </a:endParaRPr>
          </a:p>
        </p:txBody>
      </p:sp>
      <p:sp>
        <p:nvSpPr>
          <p:cNvPr id="40962" name="Shape 81"/>
          <p:cNvSpPr>
            <a:spLocks noGrp="1"/>
          </p:cNvSpPr>
          <p:nvPr>
            <p:ph type="title"/>
          </p:nvPr>
        </p:nvSpPr>
        <p:spPr/>
        <p:txBody>
          <a:bodyPr/>
          <a:lstStyle/>
          <a:p>
            <a:r>
              <a:rPr lang="en-US">
                <a:uFillTx/>
                <a:sym typeface="Calibri" pitchFamily="34" charset="0"/>
              </a:rPr>
              <a:t> Discussion questions</a:t>
            </a:r>
          </a:p>
        </p:txBody>
      </p:sp>
    </p:spTree>
    <p:extLst>
      <p:ext uri="{BB962C8B-B14F-4D97-AF65-F5344CB8AC3E}">
        <p14:creationId xmlns:p14="http://schemas.microsoft.com/office/powerpoint/2010/main" val="1699064142"/>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a:t>Food security and climate change</a:t>
            </a: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115783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4" name="Picture 3" descr="Screen Shot 2014-07-22 at 15.14.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691" y="1260391"/>
            <a:ext cx="4131954" cy="5349460"/>
          </a:xfrm>
          <a:prstGeom prst="rect">
            <a:avLst/>
          </a:prstGeom>
        </p:spPr>
      </p:pic>
      <p:sp>
        <p:nvSpPr>
          <p:cNvPr id="5" name="TextBox 4"/>
          <p:cNvSpPr txBox="1"/>
          <p:nvPr/>
        </p:nvSpPr>
        <p:spPr>
          <a:xfrm>
            <a:off x="5975079" y="1528313"/>
            <a:ext cx="4363610" cy="3693319"/>
          </a:xfrm>
          <a:prstGeom prst="rect">
            <a:avLst/>
          </a:prstGeom>
          <a:noFill/>
        </p:spPr>
        <p:txBody>
          <a:bodyPr wrap="square" rtlCol="0">
            <a:spAutoFit/>
          </a:bodyPr>
          <a:lstStyle/>
          <a:p>
            <a:r>
              <a:rPr lang="en-US" sz="2400" b="1" dirty="0"/>
              <a:t>2013.</a:t>
            </a:r>
            <a:r>
              <a:rPr lang="en-US" sz="2400" dirty="0"/>
              <a:t> </a:t>
            </a:r>
            <a:r>
              <a:rPr lang="en-US" sz="2400" b="1" dirty="0"/>
              <a:t>Turn down the heat : </a:t>
            </a:r>
          </a:p>
          <a:p>
            <a:r>
              <a:rPr lang="en-US" sz="2400" b="1" dirty="0"/>
              <a:t>Why a 4°C Warmer World Must Be Avoided</a:t>
            </a:r>
          </a:p>
          <a:p>
            <a:endParaRPr lang="en-US" sz="2400" b="1" dirty="0"/>
          </a:p>
          <a:p>
            <a:r>
              <a:rPr lang="en-US" sz="2400" b="1" dirty="0">
                <a:solidFill>
                  <a:srgbClr val="FF0000"/>
                </a:solidFill>
              </a:rPr>
              <a:t>Chapter 5 – South Asia </a:t>
            </a:r>
            <a:br>
              <a:rPr lang="en-US" sz="2400" b="1" dirty="0">
                <a:solidFill>
                  <a:srgbClr val="FF0000"/>
                </a:solidFill>
              </a:rPr>
            </a:br>
            <a:r>
              <a:rPr lang="en-US" sz="2400" b="1" dirty="0">
                <a:solidFill>
                  <a:srgbClr val="FF0000"/>
                </a:solidFill>
              </a:rPr>
              <a:t>pages 105-138</a:t>
            </a:r>
            <a:br>
              <a:rPr lang="en-US" sz="2400" b="1" dirty="0">
                <a:solidFill>
                  <a:srgbClr val="FF0000"/>
                </a:solidFill>
              </a:rPr>
            </a:br>
            <a:endParaRPr lang="en-US" b="1" dirty="0"/>
          </a:p>
          <a:p>
            <a:r>
              <a:rPr lang="en-US" dirty="0"/>
              <a:t>Washington DC ; World Bank</a:t>
            </a:r>
          </a:p>
          <a:p>
            <a:r>
              <a:rPr lang="en-US" dirty="0">
                <a:hlinkClick r:id="rId4"/>
              </a:rPr>
              <a:t>https://openknowledge.worldbank.org/handle/10986/11860</a:t>
            </a:r>
            <a:r>
              <a:rPr lang="en-US" dirty="0"/>
              <a:t> </a:t>
            </a:r>
          </a:p>
          <a:p>
            <a:endParaRPr lang="en-US" dirty="0"/>
          </a:p>
        </p:txBody>
      </p:sp>
      <p:sp>
        <p:nvSpPr>
          <p:cNvPr id="2" name="Title 1"/>
          <p:cNvSpPr>
            <a:spLocks noGrp="1"/>
          </p:cNvSpPr>
          <p:nvPr>
            <p:ph type="title"/>
          </p:nvPr>
        </p:nvSpPr>
        <p:spPr/>
        <p:txBody>
          <a:bodyPr/>
          <a:lstStyle/>
          <a:p>
            <a:r>
              <a:rPr lang="en-US" dirty="0"/>
              <a:t>Assigned Reading</a:t>
            </a:r>
          </a:p>
        </p:txBody>
      </p:sp>
    </p:spTree>
    <p:extLst>
      <p:ext uri="{BB962C8B-B14F-4D97-AF65-F5344CB8AC3E}">
        <p14:creationId xmlns:p14="http://schemas.microsoft.com/office/powerpoint/2010/main" val="880948712"/>
      </p:ext>
    </p:extLst>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vert="horz" lIns="91440" tIns="45720" rIns="91440" bIns="45720" rtlCol="0" anchor="t">
            <a:normAutofit/>
          </a:bodyPr>
          <a:lstStyle/>
          <a:p>
            <a:r>
              <a:rPr lang="en-US" dirty="0"/>
              <a:t>How would you define "food security"?</a:t>
            </a:r>
          </a:p>
          <a:p>
            <a:r>
              <a:rPr lang="en-US" dirty="0"/>
              <a:t>What could the term “food security mean for urban and rural Bangladesh? </a:t>
            </a:r>
          </a:p>
          <a:p>
            <a:r>
              <a:rPr lang="en-US" dirty="0"/>
              <a:t>How are they different?</a:t>
            </a:r>
          </a:p>
          <a:p>
            <a:r>
              <a:rPr lang="en-US" dirty="0"/>
              <a:t>Is food security for urban and rural Bangladesh the same as for European countries?  Why or why not? </a:t>
            </a:r>
          </a:p>
        </p:txBody>
      </p:sp>
      <p:sp>
        <p:nvSpPr>
          <p:cNvPr id="5" name="Title 4"/>
          <p:cNvSpPr>
            <a:spLocks noGrp="1"/>
          </p:cNvSpPr>
          <p:nvPr>
            <p:ph type="title"/>
          </p:nvPr>
        </p:nvSpPr>
        <p:spPr/>
        <p:txBody>
          <a:bodyPr/>
          <a:lstStyle/>
          <a:p>
            <a:r>
              <a:rPr lang="en-US"/>
              <a:t>Exercises Group </a:t>
            </a:r>
            <a:r>
              <a:rPr lang="en-US" dirty="0"/>
              <a:t>discussion</a:t>
            </a:r>
          </a:p>
        </p:txBody>
      </p:sp>
    </p:spTree>
    <p:extLst>
      <p:ext uri="{BB962C8B-B14F-4D97-AF65-F5344CB8AC3E}">
        <p14:creationId xmlns:p14="http://schemas.microsoft.com/office/powerpoint/2010/main" val="110310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574" y="1643270"/>
            <a:ext cx="10484904" cy="2518183"/>
          </a:xfrm>
        </p:spPr>
        <p:txBody>
          <a:bodyPr>
            <a:noAutofit/>
          </a:bodyPr>
          <a:lstStyle/>
          <a:p>
            <a:pPr marL="0" indent="0">
              <a:spcAft>
                <a:spcPts val="600"/>
              </a:spcAft>
              <a:buNone/>
            </a:pPr>
            <a:r>
              <a:rPr lang="en-US" sz="4000" b="1" dirty="0">
                <a:solidFill>
                  <a:srgbClr val="0000FF"/>
                </a:solidFill>
              </a:rPr>
              <a:t>Definition</a:t>
            </a:r>
            <a:r>
              <a:rPr lang="en-US" sz="4000" dirty="0">
                <a:solidFill>
                  <a:srgbClr val="0000FF"/>
                </a:solidFill>
              </a:rPr>
              <a:t> </a:t>
            </a:r>
          </a:p>
          <a:p>
            <a:pPr marL="0" indent="0">
              <a:spcAft>
                <a:spcPts val="600"/>
              </a:spcAft>
              <a:buNone/>
            </a:pPr>
            <a:endParaRPr lang="en-US" sz="4000" dirty="0"/>
          </a:p>
          <a:p>
            <a:pPr marL="0" indent="0">
              <a:spcAft>
                <a:spcPts val="600"/>
              </a:spcAft>
              <a:buNone/>
            </a:pPr>
            <a:r>
              <a:rPr lang="en-US" sz="4000" dirty="0"/>
              <a:t>The World Food Summit of 1996 defined Food security as existing:</a:t>
            </a:r>
          </a:p>
          <a:p>
            <a:pPr marL="0" indent="0">
              <a:spcAft>
                <a:spcPts val="600"/>
              </a:spcAft>
              <a:buNone/>
            </a:pPr>
            <a:r>
              <a:rPr lang="en-US" sz="4000" i="1" dirty="0">
                <a:solidFill>
                  <a:schemeClr val="accent4">
                    <a:lumMod val="50000"/>
                  </a:schemeClr>
                </a:solidFill>
              </a:rPr>
              <a:t>“When all people at all times have access to sufficient, safe, nutritious food to maintain a healthy and active life.”</a:t>
            </a:r>
          </a:p>
          <a:p>
            <a:pPr>
              <a:spcAft>
                <a:spcPts val="600"/>
              </a:spcAft>
            </a:pPr>
            <a:endParaRPr lang="en-US" sz="4000" dirty="0"/>
          </a:p>
        </p:txBody>
      </p:sp>
      <p:sp>
        <p:nvSpPr>
          <p:cNvPr id="2" name="Title 1"/>
          <p:cNvSpPr>
            <a:spLocks noGrp="1"/>
          </p:cNvSpPr>
          <p:nvPr>
            <p:ph type="title"/>
          </p:nvPr>
        </p:nvSpPr>
        <p:spPr/>
        <p:txBody>
          <a:bodyPr/>
          <a:lstStyle/>
          <a:p>
            <a:r>
              <a:rPr lang="en-US" dirty="0"/>
              <a:t>The concept of food security </a:t>
            </a:r>
          </a:p>
        </p:txBody>
      </p:sp>
    </p:spTree>
    <p:extLst>
      <p:ext uri="{BB962C8B-B14F-4D97-AF65-F5344CB8AC3E}">
        <p14:creationId xmlns:p14="http://schemas.microsoft.com/office/powerpoint/2010/main" val="3537892094"/>
      </p:ext>
    </p:extLst>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4350" indent="-514350">
              <a:spcAft>
                <a:spcPts val="600"/>
              </a:spcAft>
              <a:buFont typeface="+mj-lt"/>
              <a:buAutoNum type="arabicPeriod"/>
            </a:pPr>
            <a:r>
              <a:rPr lang="en-US" dirty="0"/>
              <a:t>Physical  </a:t>
            </a:r>
            <a:r>
              <a:rPr lang="en-US" b="1" dirty="0">
                <a:solidFill>
                  <a:srgbClr val="0000FF"/>
                </a:solidFill>
              </a:rPr>
              <a:t>AVAILABILITY</a:t>
            </a:r>
            <a:r>
              <a:rPr lang="en-US" dirty="0"/>
              <a:t> of food</a:t>
            </a:r>
          </a:p>
          <a:p>
            <a:pPr marL="514350" indent="-514350">
              <a:spcAft>
                <a:spcPts val="600"/>
              </a:spcAft>
              <a:buFont typeface="+mj-lt"/>
              <a:buAutoNum type="arabicPeriod"/>
            </a:pPr>
            <a:r>
              <a:rPr lang="en-US" dirty="0"/>
              <a:t>Economic and physical </a:t>
            </a:r>
            <a:r>
              <a:rPr lang="en-US" b="1" dirty="0">
                <a:solidFill>
                  <a:srgbClr val="0000FF"/>
                </a:solidFill>
              </a:rPr>
              <a:t>ACCESS</a:t>
            </a:r>
            <a:r>
              <a:rPr lang="en-US" dirty="0"/>
              <a:t> to food</a:t>
            </a:r>
          </a:p>
          <a:p>
            <a:pPr marL="514350" indent="-514350">
              <a:spcAft>
                <a:spcPts val="600"/>
              </a:spcAft>
              <a:buFont typeface="+mj-lt"/>
              <a:buAutoNum type="arabicPeriod"/>
            </a:pPr>
            <a:r>
              <a:rPr lang="en-US" dirty="0"/>
              <a:t>Food </a:t>
            </a:r>
            <a:r>
              <a:rPr lang="en-US" b="1" dirty="0">
                <a:solidFill>
                  <a:srgbClr val="0000FF"/>
                </a:solidFill>
              </a:rPr>
              <a:t>UTILIZATION</a:t>
            </a:r>
            <a:r>
              <a:rPr lang="en-US" dirty="0"/>
              <a:t> </a:t>
            </a:r>
          </a:p>
          <a:p>
            <a:pPr marL="514350" indent="-514350">
              <a:spcAft>
                <a:spcPts val="600"/>
              </a:spcAft>
              <a:buFont typeface="+mj-lt"/>
              <a:buAutoNum type="arabicPeriod"/>
            </a:pPr>
            <a:r>
              <a:rPr lang="en-US" b="1" dirty="0">
                <a:solidFill>
                  <a:srgbClr val="0000FF"/>
                </a:solidFill>
              </a:rPr>
              <a:t>STABILITY</a:t>
            </a:r>
            <a:r>
              <a:rPr lang="en-US" dirty="0"/>
              <a:t> of the other three dimensions over time </a:t>
            </a:r>
          </a:p>
          <a:p>
            <a:pPr marL="0" indent="0">
              <a:spcAft>
                <a:spcPts val="600"/>
              </a:spcAft>
              <a:buNone/>
            </a:pPr>
            <a:endParaRPr lang="en-US" dirty="0"/>
          </a:p>
        </p:txBody>
      </p:sp>
      <p:sp>
        <p:nvSpPr>
          <p:cNvPr id="3" name="Title 2"/>
          <p:cNvSpPr>
            <a:spLocks noGrp="1"/>
          </p:cNvSpPr>
          <p:nvPr>
            <p:ph type="title"/>
          </p:nvPr>
        </p:nvSpPr>
        <p:spPr/>
        <p:txBody>
          <a:bodyPr>
            <a:normAutofit/>
          </a:bodyPr>
          <a:lstStyle/>
          <a:p>
            <a:r>
              <a:rPr lang="en-US" dirty="0"/>
              <a:t>Four main dimensions of food security</a:t>
            </a:r>
          </a:p>
        </p:txBody>
      </p:sp>
    </p:spTree>
    <p:extLst>
      <p:ext uri="{BB962C8B-B14F-4D97-AF65-F5344CB8AC3E}">
        <p14:creationId xmlns:p14="http://schemas.microsoft.com/office/powerpoint/2010/main" val="561767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For each concept, put the definition into the correct box </a:t>
            </a:r>
          </a:p>
        </p:txBody>
      </p:sp>
      <p:sp>
        <p:nvSpPr>
          <p:cNvPr id="2" name="Title 1"/>
          <p:cNvSpPr>
            <a:spLocks noGrp="1"/>
          </p:cNvSpPr>
          <p:nvPr>
            <p:ph type="title"/>
          </p:nvPr>
        </p:nvSpPr>
        <p:spPr/>
        <p:txBody>
          <a:bodyPr>
            <a:normAutofit/>
          </a:bodyPr>
          <a:lstStyle/>
          <a:p>
            <a:r>
              <a:rPr lang="en-US"/>
              <a:t>Exercise: work in groups </a:t>
            </a:r>
            <a:r>
              <a:rPr lang="en-US" dirty="0"/>
              <a:t>– Defining food security</a:t>
            </a:r>
          </a:p>
        </p:txBody>
      </p:sp>
      <p:graphicFrame>
        <p:nvGraphicFramePr>
          <p:cNvPr id="4" name="Table 3"/>
          <p:cNvGraphicFramePr>
            <a:graphicFrameLocks noGrp="1"/>
          </p:cNvGraphicFramePr>
          <p:nvPr>
            <p:extLst>
              <p:ext uri="{D42A27DB-BD31-4B8C-83A1-F6EECF244321}">
                <p14:modId xmlns:p14="http://schemas.microsoft.com/office/powerpoint/2010/main" val="420370517"/>
              </p:ext>
            </p:extLst>
          </p:nvPr>
        </p:nvGraphicFramePr>
        <p:xfrm>
          <a:off x="838200" y="2573867"/>
          <a:ext cx="10515600" cy="3911601"/>
        </p:xfrm>
        <a:graphic>
          <a:graphicData uri="http://schemas.openxmlformats.org/drawingml/2006/table">
            <a:tbl>
              <a:tblPr firstRow="1" bandRow="1">
                <a:tableStyleId>{BC89EF96-8CEA-46FF-86C4-4CE0E7609802}</a:tableStyleId>
              </a:tblPr>
              <a:tblGrid>
                <a:gridCol w="4960947">
                  <a:extLst>
                    <a:ext uri="{9D8B030D-6E8A-4147-A177-3AD203B41FA5}">
                      <a16:colId xmlns:a16="http://schemas.microsoft.com/office/drawing/2014/main" xmlns="" val="20000"/>
                    </a:ext>
                  </a:extLst>
                </a:gridCol>
                <a:gridCol w="5554653">
                  <a:extLst>
                    <a:ext uri="{9D8B030D-6E8A-4147-A177-3AD203B41FA5}">
                      <a16:colId xmlns:a16="http://schemas.microsoft.com/office/drawing/2014/main" xmlns="" val="20001"/>
                    </a:ext>
                  </a:extLst>
                </a:gridCol>
              </a:tblGrid>
              <a:tr h="779941">
                <a:tc>
                  <a:txBody>
                    <a:bodyPr/>
                    <a:lstStyle/>
                    <a:p>
                      <a:pPr algn="l"/>
                      <a:r>
                        <a:rPr lang="en-US" sz="3200" dirty="0"/>
                        <a:t>Availability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a:t>Physical and economic access</a:t>
                      </a:r>
                    </a:p>
                  </a:txBody>
                  <a:tcPr/>
                </a:tc>
                <a:extLst>
                  <a:ext uri="{0D108BD9-81ED-4DB2-BD59-A6C34878D82A}">
                    <a16:rowId xmlns:a16="http://schemas.microsoft.com/office/drawing/2014/main" xmlns="" val="10000"/>
                  </a:ext>
                </a:extLst>
              </a:tr>
              <a:tr h="779941">
                <a:tc>
                  <a:txBody>
                    <a:bodyPr/>
                    <a:lstStyle/>
                    <a:p>
                      <a:pPr algn="l"/>
                      <a:r>
                        <a:rPr lang="en-US" sz="3200" b="1" dirty="0"/>
                        <a:t>Access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b="0" dirty="0"/>
                        <a:t>All people, at all times</a:t>
                      </a:r>
                    </a:p>
                  </a:txBody>
                  <a:tcPr/>
                </a:tc>
                <a:extLst>
                  <a:ext uri="{0D108BD9-81ED-4DB2-BD59-A6C34878D82A}">
                    <a16:rowId xmlns:a16="http://schemas.microsoft.com/office/drawing/2014/main" xmlns="" val="10001"/>
                  </a:ext>
                </a:extLst>
              </a:tr>
              <a:tr h="980119">
                <a:tc>
                  <a:txBody>
                    <a:bodyPr/>
                    <a:lstStyle/>
                    <a:p>
                      <a:pPr algn="l"/>
                      <a:r>
                        <a:rPr lang="en-US" sz="3200" b="1" dirty="0"/>
                        <a:t>Utilization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a:t>Sufficient</a:t>
                      </a:r>
                      <a:r>
                        <a:rPr lang="en-US" sz="2800" b="0" baseline="0" dirty="0"/>
                        <a:t> food</a:t>
                      </a:r>
                      <a:endParaRPr lang="en-US" sz="2800" b="0" dirty="0"/>
                    </a:p>
                  </a:txBody>
                  <a:tcPr/>
                </a:tc>
                <a:extLst>
                  <a:ext uri="{0D108BD9-81ED-4DB2-BD59-A6C34878D82A}">
                    <a16:rowId xmlns:a16="http://schemas.microsoft.com/office/drawing/2014/main" xmlns="" val="10002"/>
                  </a:ext>
                </a:extLst>
              </a:tr>
              <a:tr h="984613">
                <a:tc>
                  <a:txBody>
                    <a:bodyPr/>
                    <a:lstStyle/>
                    <a:p>
                      <a:pPr algn="l"/>
                      <a:r>
                        <a:rPr lang="en-US" sz="3200" b="1" dirty="0"/>
                        <a:t>Stability</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b="0" dirty="0"/>
                        <a:t>Safe</a:t>
                      </a:r>
                      <a:r>
                        <a:rPr lang="en-US" sz="2800" b="0" baseline="0" dirty="0"/>
                        <a:t> and nutritious food that meets their dietary needs</a:t>
                      </a:r>
                    </a:p>
                    <a:p>
                      <a:endParaRPr lang="en-US" sz="2800" b="0" dirty="0"/>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8967500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dirty="0">
                <a:uFillTx/>
              </a:rPr>
              <a:t>Answers</a:t>
            </a:r>
          </a:p>
        </p:txBody>
      </p:sp>
      <p:graphicFrame>
        <p:nvGraphicFramePr>
          <p:cNvPr id="4" name="Table 3"/>
          <p:cNvGraphicFramePr>
            <a:graphicFrameLocks noGrp="1"/>
          </p:cNvGraphicFramePr>
          <p:nvPr>
            <p:extLst>
              <p:ext uri="{D42A27DB-BD31-4B8C-83A1-F6EECF244321}">
                <p14:modId xmlns:p14="http://schemas.microsoft.com/office/powerpoint/2010/main" val="2100154730"/>
              </p:ext>
            </p:extLst>
          </p:nvPr>
        </p:nvGraphicFramePr>
        <p:xfrm>
          <a:off x="990600" y="2150534"/>
          <a:ext cx="10458450" cy="4210693"/>
        </p:xfrm>
        <a:graphic>
          <a:graphicData uri="http://schemas.openxmlformats.org/drawingml/2006/table">
            <a:tbl>
              <a:tblPr firstRow="1" bandRow="1">
                <a:tableStyleId>{BC89EF96-8CEA-46FF-86C4-4CE0E7609802}</a:tableStyleId>
              </a:tblPr>
              <a:tblGrid>
                <a:gridCol w="4206761">
                  <a:extLst>
                    <a:ext uri="{9D8B030D-6E8A-4147-A177-3AD203B41FA5}">
                      <a16:colId xmlns:a16="http://schemas.microsoft.com/office/drawing/2014/main" xmlns="" val="20000"/>
                    </a:ext>
                  </a:extLst>
                </a:gridCol>
                <a:gridCol w="6251689">
                  <a:extLst>
                    <a:ext uri="{9D8B030D-6E8A-4147-A177-3AD203B41FA5}">
                      <a16:colId xmlns:a16="http://schemas.microsoft.com/office/drawing/2014/main" xmlns="" val="20001"/>
                    </a:ext>
                  </a:extLst>
                </a:gridCol>
              </a:tblGrid>
              <a:tr h="842213">
                <a:tc>
                  <a:txBody>
                    <a:bodyPr/>
                    <a:lstStyle/>
                    <a:p>
                      <a:pPr algn="l"/>
                      <a:r>
                        <a:rPr lang="en-US" sz="3200" dirty="0"/>
                        <a:t>Availability</a:t>
                      </a:r>
                    </a:p>
                  </a:txBody>
                  <a:tcPr marT="13716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b="0" dirty="0"/>
                        <a:t>Sufficient</a:t>
                      </a:r>
                      <a:r>
                        <a:rPr lang="en-US" sz="2800" b="0" baseline="0" dirty="0"/>
                        <a:t> food</a:t>
                      </a:r>
                      <a:endParaRPr lang="en-US" sz="2800" b="0" dirty="0"/>
                    </a:p>
                  </a:txBody>
                  <a:tcPr marT="137160"/>
                </a:tc>
                <a:extLst>
                  <a:ext uri="{0D108BD9-81ED-4DB2-BD59-A6C34878D82A}">
                    <a16:rowId xmlns:a16="http://schemas.microsoft.com/office/drawing/2014/main" xmlns="" val="10000"/>
                  </a:ext>
                </a:extLst>
              </a:tr>
              <a:tr h="842213">
                <a:tc>
                  <a:txBody>
                    <a:bodyPr/>
                    <a:lstStyle/>
                    <a:p>
                      <a:pPr algn="l"/>
                      <a:r>
                        <a:rPr lang="en-US" sz="3200" b="1" dirty="0"/>
                        <a:t>Access</a:t>
                      </a:r>
                    </a:p>
                  </a:txBody>
                  <a:tcPr marT="137160"/>
                </a:tc>
                <a:tc>
                  <a:txBody>
                    <a:bodyPr/>
                    <a:lstStyle/>
                    <a:p>
                      <a:pPr algn="l"/>
                      <a:r>
                        <a:rPr lang="en-US" sz="2800" b="0" dirty="0"/>
                        <a:t>Physical and economic access</a:t>
                      </a:r>
                    </a:p>
                  </a:txBody>
                  <a:tcPr marT="137160"/>
                </a:tc>
                <a:extLst>
                  <a:ext uri="{0D108BD9-81ED-4DB2-BD59-A6C34878D82A}">
                    <a16:rowId xmlns:a16="http://schemas.microsoft.com/office/drawing/2014/main" xmlns="" val="10001"/>
                  </a:ext>
                </a:extLst>
              </a:tr>
              <a:tr h="842213">
                <a:tc>
                  <a:txBody>
                    <a:bodyPr/>
                    <a:lstStyle/>
                    <a:p>
                      <a:pPr algn="l"/>
                      <a:r>
                        <a:rPr lang="en-US" sz="3200" b="1" dirty="0"/>
                        <a:t>Utilization</a:t>
                      </a:r>
                    </a:p>
                  </a:txBody>
                  <a:tcPr marT="13716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b="0" dirty="0"/>
                        <a:t>Safe</a:t>
                      </a:r>
                      <a:r>
                        <a:rPr lang="en-US" sz="2800" b="0" baseline="0" dirty="0"/>
                        <a:t> and nutritious food that meets their dietary needs</a:t>
                      </a:r>
                      <a:endParaRPr lang="en-US" sz="2800" b="0" dirty="0"/>
                    </a:p>
                    <a:p>
                      <a:pPr algn="l"/>
                      <a:endParaRPr lang="en-US" sz="2800" b="0" dirty="0"/>
                    </a:p>
                  </a:txBody>
                  <a:tcPr marT="137160"/>
                </a:tc>
                <a:extLst>
                  <a:ext uri="{0D108BD9-81ED-4DB2-BD59-A6C34878D82A}">
                    <a16:rowId xmlns:a16="http://schemas.microsoft.com/office/drawing/2014/main" xmlns="" val="10002"/>
                  </a:ext>
                </a:extLst>
              </a:tr>
              <a:tr h="1063227">
                <a:tc>
                  <a:txBody>
                    <a:bodyPr/>
                    <a:lstStyle/>
                    <a:p>
                      <a:pPr algn="l"/>
                      <a:r>
                        <a:rPr lang="en-US" sz="3200" b="1" dirty="0"/>
                        <a:t>Stability</a:t>
                      </a:r>
                    </a:p>
                  </a:txBody>
                  <a:tcPr marT="13716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b="0" dirty="0"/>
                        <a:t>All people, at all times</a:t>
                      </a:r>
                    </a:p>
                  </a:txBody>
                  <a:tcPr marT="137160"/>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25206609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cs typeface="Cordia New" pitchFamily="34" charset="-34"/>
              </a:rPr>
              <a:t>Can you please tell us how the climate change affect on four dimensions of food security?</a:t>
            </a:r>
          </a:p>
          <a:p>
            <a:pPr lvl="1"/>
            <a:r>
              <a:rPr lang="en-US">
                <a:cs typeface="Cordia New" pitchFamily="34" charset="-34"/>
              </a:rPr>
              <a:t>Availabilty</a:t>
            </a:r>
          </a:p>
          <a:p>
            <a:pPr lvl="1"/>
            <a:r>
              <a:rPr lang="en-US">
                <a:cs typeface="Cordia New" pitchFamily="34" charset="-34"/>
              </a:rPr>
              <a:t>Access</a:t>
            </a:r>
          </a:p>
          <a:p>
            <a:pPr lvl="1"/>
            <a:r>
              <a:rPr lang="en-US">
                <a:cs typeface="Cordia New" pitchFamily="34" charset="-34"/>
              </a:rPr>
              <a:t>Utilization</a:t>
            </a:r>
          </a:p>
          <a:p>
            <a:pPr lvl="1"/>
            <a:r>
              <a:rPr lang="en-US">
                <a:cs typeface="Cordia New" pitchFamily="34" charset="-34"/>
              </a:rPr>
              <a:t>Stabilty</a:t>
            </a:r>
          </a:p>
          <a:p>
            <a:endParaRPr lang="en-AU"/>
          </a:p>
        </p:txBody>
      </p:sp>
      <p:sp>
        <p:nvSpPr>
          <p:cNvPr id="2" name="Title 1"/>
          <p:cNvSpPr>
            <a:spLocks noGrp="1"/>
          </p:cNvSpPr>
          <p:nvPr>
            <p:ph type="title"/>
          </p:nvPr>
        </p:nvSpPr>
        <p:spPr/>
        <p:txBody>
          <a:bodyPr/>
          <a:lstStyle/>
          <a:p>
            <a:r>
              <a:rPr lang="en-US"/>
              <a:t>Exercise: work in groups</a:t>
            </a:r>
            <a:endParaRPr lang="en-AU"/>
          </a:p>
        </p:txBody>
      </p:sp>
    </p:spTree>
    <p:extLst>
      <p:ext uri="{BB962C8B-B14F-4D97-AF65-F5344CB8AC3E}">
        <p14:creationId xmlns:p14="http://schemas.microsoft.com/office/powerpoint/2010/main" val="1797381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6050" y="0"/>
            <a:ext cx="11879263" cy="1079500"/>
          </a:xfrm>
        </p:spPr>
        <p:txBody>
          <a:bodyPr rtlCol="0">
            <a:normAutofit/>
          </a:bodyPr>
          <a:lstStyle/>
          <a:p>
            <a:pPr eaLnBrk="1" fontAlgn="auto" hangingPunct="1">
              <a:spcAft>
                <a:spcPts val="0"/>
              </a:spcAft>
              <a:defRPr/>
            </a:pPr>
            <a:r>
              <a:rPr lang="en-US" dirty="0"/>
              <a:t>Acknowledgements</a:t>
            </a:r>
          </a:p>
        </p:txBody>
      </p:sp>
      <p:graphicFrame>
        <p:nvGraphicFramePr>
          <p:cNvPr id="4" name="Table 3"/>
          <p:cNvGraphicFramePr>
            <a:graphicFrameLocks noGrp="1"/>
          </p:cNvGraphicFramePr>
          <p:nvPr>
            <p:extLst/>
          </p:nvPr>
        </p:nvGraphicFramePr>
        <p:xfrm>
          <a:off x="238540" y="1855322"/>
          <a:ext cx="4861494" cy="3657600"/>
        </p:xfrm>
        <a:graphic>
          <a:graphicData uri="http://schemas.openxmlformats.org/drawingml/2006/table">
            <a:tbl>
              <a:tblPr firstRow="1" bandRow="1">
                <a:tableStyleId>{5C22544A-7EE6-4342-B048-85BDC9FD1C3A}</a:tableStyleId>
              </a:tblPr>
              <a:tblGrid>
                <a:gridCol w="4861494">
                  <a:extLst>
                    <a:ext uri="{9D8B030D-6E8A-4147-A177-3AD203B41FA5}">
                      <a16:colId xmlns:a16="http://schemas.microsoft.com/office/drawing/2014/main" xmlns="" val="2152013341"/>
                    </a:ext>
                  </a:extLst>
                </a:gridCol>
              </a:tblGrid>
              <a:tr h="339242">
                <a:tc>
                  <a:txBody>
                    <a:bodyPr/>
                    <a:lstStyle/>
                    <a:p>
                      <a:r>
                        <a:rPr lang="en-US" dirty="0"/>
                        <a:t>UNIVERSITIES</a:t>
                      </a:r>
                      <a:endParaRPr lang="en-SG" dirty="0"/>
                    </a:p>
                  </a:txBody>
                  <a:tcPr>
                    <a:solidFill>
                      <a:schemeClr val="accent2">
                        <a:lumMod val="75000"/>
                      </a:schemeClr>
                    </a:solidFill>
                  </a:tcPr>
                </a:tc>
                <a:extLst>
                  <a:ext uri="{0D108BD9-81ED-4DB2-BD59-A6C34878D82A}">
                    <a16:rowId xmlns:a16="http://schemas.microsoft.com/office/drawing/2014/main" xmlns="" val="3951541938"/>
                  </a:ext>
                </a:extLst>
              </a:tr>
              <a:tr h="339242">
                <a:tc>
                  <a:txBody>
                    <a:bodyPr/>
                    <a:lstStyle/>
                    <a:p>
                      <a:r>
                        <a:rPr lang="en-US" sz="1800" b="1" kern="1200" dirty="0">
                          <a:solidFill>
                            <a:schemeClr val="dk1"/>
                          </a:solidFill>
                          <a:effectLst/>
                          <a:latin typeface="+mn-lt"/>
                          <a:ea typeface="+mn-ea"/>
                          <a:cs typeface="+mn-cs"/>
                        </a:rPr>
                        <a:t>Bangladesh Agricultural University </a:t>
                      </a:r>
                      <a:endParaRPr lang="en-SG" dirty="0"/>
                    </a:p>
                  </a:txBody>
                  <a:tcPr/>
                </a:tc>
                <a:extLst>
                  <a:ext uri="{0D108BD9-81ED-4DB2-BD59-A6C34878D82A}">
                    <a16:rowId xmlns:a16="http://schemas.microsoft.com/office/drawing/2014/main" xmlns="" val="3618431417"/>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University of </a:t>
                      </a:r>
                      <a:r>
                        <a:rPr lang="en-US" b="1" dirty="0"/>
                        <a:t>Chittagong</a:t>
                      </a:r>
                      <a:endParaRPr lang="en-SG" b="1" dirty="0"/>
                    </a:p>
                  </a:txBody>
                  <a:tcPr/>
                </a:tc>
                <a:extLst>
                  <a:ext uri="{0D108BD9-81ED-4DB2-BD59-A6C34878D82A}">
                    <a16:rowId xmlns:a16="http://schemas.microsoft.com/office/drawing/2014/main" xmlns="" val="1565770784"/>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Dhaka University</a:t>
                      </a:r>
                      <a:endParaRPr lang="en-SG" b="1" dirty="0"/>
                    </a:p>
                  </a:txBody>
                  <a:tcPr/>
                </a:tc>
                <a:extLst>
                  <a:ext uri="{0D108BD9-81ED-4DB2-BD59-A6C34878D82A}">
                    <a16:rowId xmlns:a16="http://schemas.microsoft.com/office/drawing/2014/main" xmlns="" val="1217342287"/>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Independent University, Bangladesh</a:t>
                      </a:r>
                      <a:endParaRPr lang="en-SG" b="1" dirty="0"/>
                    </a:p>
                  </a:txBody>
                  <a:tcPr/>
                </a:tc>
                <a:extLst>
                  <a:ext uri="{0D108BD9-81ED-4DB2-BD59-A6C34878D82A}">
                    <a16:rowId xmlns:a16="http://schemas.microsoft.com/office/drawing/2014/main" xmlns="" val="2320381221"/>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Khulna</a:t>
                      </a:r>
                      <a:r>
                        <a:rPr lang="en-US" b="1" baseline="0" dirty="0"/>
                        <a:t> University</a:t>
                      </a:r>
                      <a:endParaRPr lang="en-SG" b="1" dirty="0"/>
                    </a:p>
                  </a:txBody>
                  <a:tcPr/>
                </a:tc>
                <a:extLst>
                  <a:ext uri="{0D108BD9-81ED-4DB2-BD59-A6C34878D82A}">
                    <a16:rowId xmlns:a16="http://schemas.microsoft.com/office/drawing/2014/main" xmlns="" val="3921306441"/>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Noakhali</a:t>
                      </a:r>
                      <a:r>
                        <a:rPr lang="en-US" b="1" dirty="0"/>
                        <a:t> University of Science and Technology</a:t>
                      </a:r>
                      <a:endParaRPr lang="en-SG" b="1" dirty="0"/>
                    </a:p>
                  </a:txBody>
                  <a:tcPr/>
                </a:tc>
                <a:extLst>
                  <a:ext uri="{0D108BD9-81ED-4DB2-BD59-A6C34878D82A}">
                    <a16:rowId xmlns:a16="http://schemas.microsoft.com/office/drawing/2014/main" xmlns="" val="1131339479"/>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Shahjalal</a:t>
                      </a:r>
                      <a:r>
                        <a:rPr lang="en-US" b="1" baseline="0" dirty="0"/>
                        <a:t> University </a:t>
                      </a:r>
                      <a:r>
                        <a:rPr lang="en-US" b="1" dirty="0"/>
                        <a:t>of Science and Technology</a:t>
                      </a:r>
                      <a:endParaRPr lang="en-SG" b="1" dirty="0"/>
                    </a:p>
                  </a:txBody>
                  <a:tcPr/>
                </a:tc>
                <a:extLst>
                  <a:ext uri="{0D108BD9-81ED-4DB2-BD59-A6C34878D82A}">
                    <a16:rowId xmlns:a16="http://schemas.microsoft.com/office/drawing/2014/main" xmlns="" val="495297682"/>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Sher-e-Bangla</a:t>
                      </a:r>
                      <a:r>
                        <a:rPr lang="en-US" b="1" baseline="0" dirty="0"/>
                        <a:t> Agriculture University</a:t>
                      </a:r>
                      <a:endParaRPr lang="en-SG" b="1" dirty="0"/>
                    </a:p>
                  </a:txBody>
                  <a:tcPr/>
                </a:tc>
                <a:extLst>
                  <a:ext uri="{0D108BD9-81ED-4DB2-BD59-A6C34878D82A}">
                    <a16:rowId xmlns:a16="http://schemas.microsoft.com/office/drawing/2014/main" xmlns="" val="3541905071"/>
                  </a:ext>
                </a:extLst>
              </a:tr>
              <a:tr h="3392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b="1" dirty="0"/>
                        <a:t>North South University</a:t>
                      </a:r>
                    </a:p>
                  </a:txBody>
                  <a:tcPr/>
                </a:tc>
                <a:extLst>
                  <a:ext uri="{0D108BD9-81ED-4DB2-BD59-A6C34878D82A}">
                    <a16:rowId xmlns:a16="http://schemas.microsoft.com/office/drawing/2014/main" xmlns="" val="10009"/>
                  </a:ext>
                </a:extLst>
              </a:tr>
            </a:tbl>
          </a:graphicData>
        </a:graphic>
      </p:graphicFrame>
      <p:graphicFrame>
        <p:nvGraphicFramePr>
          <p:cNvPr id="7" name="Table 6"/>
          <p:cNvGraphicFramePr>
            <a:graphicFrameLocks noGrp="1"/>
          </p:cNvGraphicFramePr>
          <p:nvPr>
            <p:extLst/>
          </p:nvPr>
        </p:nvGraphicFramePr>
        <p:xfrm>
          <a:off x="5370490" y="1198785"/>
          <a:ext cx="6556467" cy="2348478"/>
        </p:xfrm>
        <a:graphic>
          <a:graphicData uri="http://schemas.openxmlformats.org/drawingml/2006/table">
            <a:tbl>
              <a:tblPr firstRow="1" bandRow="1">
                <a:tableStyleId>{5C22544A-7EE6-4342-B048-85BDC9FD1C3A}</a:tableStyleId>
              </a:tblPr>
              <a:tblGrid>
                <a:gridCol w="2975020">
                  <a:extLst>
                    <a:ext uri="{9D8B030D-6E8A-4147-A177-3AD203B41FA5}">
                      <a16:colId xmlns:a16="http://schemas.microsoft.com/office/drawing/2014/main" xmlns="" val="4155131984"/>
                    </a:ext>
                  </a:extLst>
                </a:gridCol>
                <a:gridCol w="3581447">
                  <a:extLst>
                    <a:ext uri="{9D8B030D-6E8A-4147-A177-3AD203B41FA5}">
                      <a16:colId xmlns:a16="http://schemas.microsoft.com/office/drawing/2014/main" xmlns="" val="2614824422"/>
                    </a:ext>
                  </a:extLst>
                </a:gridCol>
              </a:tblGrid>
              <a:tr h="319634">
                <a:tc>
                  <a:txBody>
                    <a:bodyPr/>
                    <a:lstStyle/>
                    <a:p>
                      <a:r>
                        <a:rPr lang="en-US" dirty="0"/>
                        <a:t>EXPERT</a:t>
                      </a:r>
                      <a:r>
                        <a:rPr lang="en-US" baseline="0" dirty="0"/>
                        <a:t> CONTRIBUTORS</a:t>
                      </a:r>
                      <a:endParaRPr lang="en-SG" dirty="0"/>
                    </a:p>
                  </a:txBody>
                  <a:tcPr>
                    <a:solidFill>
                      <a:schemeClr val="accent6"/>
                    </a:solidFill>
                  </a:tcPr>
                </a:tc>
                <a:tc>
                  <a:txBody>
                    <a:bodyPr/>
                    <a:lstStyle/>
                    <a:p>
                      <a:r>
                        <a:rPr lang="en-US" dirty="0"/>
                        <a:t>SPECIFIC INPUTS</a:t>
                      </a:r>
                      <a:endParaRPr lang="en-SG" dirty="0"/>
                    </a:p>
                  </a:txBody>
                  <a:tcPr>
                    <a:solidFill>
                      <a:schemeClr val="accent6"/>
                    </a:solidFill>
                  </a:tcPr>
                </a:tc>
                <a:extLst>
                  <a:ext uri="{0D108BD9-81ED-4DB2-BD59-A6C34878D82A}">
                    <a16:rowId xmlns:a16="http://schemas.microsoft.com/office/drawing/2014/main" xmlns="" val="588621041"/>
                  </a:ext>
                </a:extLst>
              </a:tr>
              <a:tr h="319634">
                <a:tc>
                  <a:txBody>
                    <a:bodyPr/>
                    <a:lstStyle/>
                    <a:p>
                      <a:r>
                        <a:rPr lang="en-US" sz="1800" b="0" i="0" kern="1200" dirty="0">
                          <a:solidFill>
                            <a:schemeClr val="dk1"/>
                          </a:solidFill>
                          <a:effectLst/>
                          <a:latin typeface="+mn-lt"/>
                          <a:ea typeface="+mn-ea"/>
                          <a:cs typeface="+mn-cs"/>
                        </a:rPr>
                        <a:t>Prof. (Dr.) </a:t>
                      </a:r>
                      <a:r>
                        <a:rPr lang="en-US" sz="1800" b="0" i="0" kern="1200" dirty="0" err="1">
                          <a:solidFill>
                            <a:schemeClr val="dk1"/>
                          </a:solidFill>
                          <a:effectLst/>
                          <a:latin typeface="+mn-lt"/>
                          <a:ea typeface="+mn-ea"/>
                          <a:cs typeface="+mn-cs"/>
                        </a:rPr>
                        <a:t>Manzoor</a:t>
                      </a:r>
                      <a:r>
                        <a:rPr lang="en-US" sz="1800" b="0" i="0" kern="1200" dirty="0">
                          <a:solidFill>
                            <a:schemeClr val="dk1"/>
                          </a:solidFill>
                          <a:effectLst/>
                          <a:latin typeface="+mn-lt"/>
                          <a:ea typeface="+mn-ea"/>
                          <a:cs typeface="+mn-cs"/>
                        </a:rPr>
                        <a:t> Rashid</a:t>
                      </a:r>
                      <a:endParaRPr lang="en-SG" dirty="0"/>
                    </a:p>
                  </a:txBody>
                  <a:tcPr/>
                </a:tc>
                <a:tc>
                  <a:txBody>
                    <a:bodyPr/>
                    <a:lstStyle/>
                    <a:p>
                      <a:r>
                        <a:rPr lang="en-US" sz="1800" b="0" i="0" kern="1200" dirty="0">
                          <a:solidFill>
                            <a:schemeClr val="dk1"/>
                          </a:solidFill>
                          <a:effectLst/>
                          <a:latin typeface="+mn-lt"/>
                          <a:ea typeface="+mn-ea"/>
                          <a:cs typeface="+mn-cs"/>
                        </a:rPr>
                        <a:t>Curriculum</a:t>
                      </a:r>
                      <a:r>
                        <a:rPr lang="en-US" sz="1800" b="0" i="0" kern="1200" baseline="0" dirty="0">
                          <a:solidFill>
                            <a:schemeClr val="dk1"/>
                          </a:solidFill>
                          <a:effectLst/>
                          <a:latin typeface="+mn-lt"/>
                          <a:ea typeface="+mn-ea"/>
                          <a:cs typeface="+mn-cs"/>
                        </a:rPr>
                        <a:t> Development for all topics</a:t>
                      </a:r>
                      <a:endParaRPr lang="en-SG" b="0" dirty="0"/>
                    </a:p>
                  </a:txBody>
                  <a:tcPr/>
                </a:tc>
                <a:extLst>
                  <a:ext uri="{0D108BD9-81ED-4DB2-BD59-A6C34878D82A}">
                    <a16:rowId xmlns:a16="http://schemas.microsoft.com/office/drawing/2014/main" xmlns="" val="126233955"/>
                  </a:ext>
                </a:extLst>
              </a:tr>
              <a:tr h="428238">
                <a:tc>
                  <a:txBody>
                    <a:bodyPr/>
                    <a:lstStyle/>
                    <a:p>
                      <a:r>
                        <a:rPr lang="en-US" dirty="0"/>
                        <a:t>Prof. (Dr.) Md. </a:t>
                      </a:r>
                      <a:r>
                        <a:rPr lang="en-US" dirty="0" err="1"/>
                        <a:t>Danesh</a:t>
                      </a:r>
                      <a:r>
                        <a:rPr lang="en-US" dirty="0"/>
                        <a:t> Miah</a:t>
                      </a:r>
                      <a:endParaRPr lang="en-SG"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n-lt"/>
                          <a:ea typeface="+mn-ea"/>
                          <a:cs typeface="+mn-cs"/>
                        </a:rPr>
                        <a:t>REDD+, Forest</a:t>
                      </a:r>
                      <a:r>
                        <a:rPr lang="en-US" sz="1800" b="0" i="0" kern="1200" baseline="0" dirty="0">
                          <a:solidFill>
                            <a:schemeClr val="dk1"/>
                          </a:solidFill>
                          <a:effectLst/>
                          <a:latin typeface="+mn-lt"/>
                          <a:ea typeface="+mn-ea"/>
                          <a:cs typeface="+mn-cs"/>
                        </a:rPr>
                        <a:t> Carbon</a:t>
                      </a:r>
                      <a:endParaRPr lang="en-SG" b="0" dirty="0"/>
                    </a:p>
                  </a:txBody>
                  <a:tcPr/>
                </a:tc>
                <a:extLst>
                  <a:ext uri="{0D108BD9-81ED-4DB2-BD59-A6C34878D82A}">
                    <a16:rowId xmlns:a16="http://schemas.microsoft.com/office/drawing/2014/main" xmlns="" val="2857115431"/>
                  </a:ext>
                </a:extLst>
              </a:tr>
              <a:tr h="428238">
                <a:tc>
                  <a:txBody>
                    <a:bodyPr/>
                    <a:lstStyle/>
                    <a:p>
                      <a:r>
                        <a:rPr lang="en-US" sz="1800" b="0" i="0" kern="1200" dirty="0">
                          <a:solidFill>
                            <a:schemeClr val="dk1"/>
                          </a:solidFill>
                          <a:effectLst/>
                          <a:latin typeface="+mn-lt"/>
                          <a:ea typeface="+mn-ea"/>
                          <a:cs typeface="+mn-cs"/>
                        </a:rPr>
                        <a:t>Prof. (Dr.) Md. </a:t>
                      </a:r>
                      <a:r>
                        <a:rPr lang="en-US" sz="1800" b="0" i="0" kern="1200" dirty="0" err="1">
                          <a:solidFill>
                            <a:schemeClr val="dk1"/>
                          </a:solidFill>
                          <a:effectLst/>
                          <a:latin typeface="+mn-lt"/>
                          <a:ea typeface="+mn-ea"/>
                          <a:cs typeface="+mn-cs"/>
                        </a:rPr>
                        <a:t>Jakariya</a:t>
                      </a:r>
                      <a:r>
                        <a:rPr lang="en-US" sz="1800" b="0" i="0" kern="1200" dirty="0">
                          <a:solidFill>
                            <a:schemeClr val="dk1"/>
                          </a:solidFill>
                          <a:effectLst/>
                          <a:latin typeface="+mn-lt"/>
                          <a:ea typeface="+mn-ea"/>
                          <a:cs typeface="+mn-cs"/>
                        </a:rPr>
                        <a:t> </a:t>
                      </a:r>
                      <a:endParaRPr lang="en-SG" dirty="0"/>
                    </a:p>
                  </a:txBody>
                  <a:tcPr/>
                </a:tc>
                <a:tc>
                  <a:txBody>
                    <a:bodyPr/>
                    <a:lstStyle/>
                    <a:p>
                      <a:r>
                        <a:rPr lang="en-US" dirty="0"/>
                        <a:t>Community NR</a:t>
                      </a:r>
                      <a:r>
                        <a:rPr lang="en-US" baseline="0" dirty="0"/>
                        <a:t> Management, Climate Change, Natural Resources Management</a:t>
                      </a:r>
                      <a:endParaRPr lang="en-US" dirty="0"/>
                    </a:p>
                  </a:txBody>
                  <a:tcPr/>
                </a:tc>
                <a:extLst>
                  <a:ext uri="{0D108BD9-81ED-4DB2-BD59-A6C34878D82A}">
                    <a16:rowId xmlns:a16="http://schemas.microsoft.com/office/drawing/2014/main" xmlns="" val="10003"/>
                  </a:ext>
                </a:extLst>
              </a:tr>
            </a:tbl>
          </a:graphicData>
        </a:graphic>
      </p:graphicFrame>
      <p:sp>
        <p:nvSpPr>
          <p:cNvPr id="9" name="TextBox 8"/>
          <p:cNvSpPr txBox="1"/>
          <p:nvPr/>
        </p:nvSpPr>
        <p:spPr>
          <a:xfrm>
            <a:off x="238540" y="6288744"/>
            <a:ext cx="11509113" cy="369332"/>
          </a:xfrm>
          <a:prstGeom prst="rect">
            <a:avLst/>
          </a:prstGeom>
          <a:solidFill>
            <a:schemeClr val="bg1">
              <a:lumMod val="65000"/>
            </a:schemeClr>
          </a:solidFill>
        </p:spPr>
        <p:txBody>
          <a:bodyPr wrap="none" rtlCol="0">
            <a:spAutoFit/>
          </a:bodyPr>
          <a:lstStyle/>
          <a:p>
            <a:r>
              <a:rPr lang="en-US" b="1" dirty="0"/>
              <a:t>DESIGN, LAYOUT AND CONTENT DEVELOPMENT:  Ms. Chi Pham, Curriculum Development Expert, Bangkok, Thailand</a:t>
            </a:r>
            <a:endParaRPr lang="en-SG" b="1" dirty="0"/>
          </a:p>
        </p:txBody>
      </p:sp>
      <p:graphicFrame>
        <p:nvGraphicFramePr>
          <p:cNvPr id="2" name="Table 1"/>
          <p:cNvGraphicFramePr>
            <a:graphicFrameLocks noGrp="1"/>
          </p:cNvGraphicFramePr>
          <p:nvPr>
            <p:extLst/>
          </p:nvPr>
        </p:nvGraphicFramePr>
        <p:xfrm>
          <a:off x="5357236" y="3642695"/>
          <a:ext cx="6582973" cy="2590800"/>
        </p:xfrm>
        <a:graphic>
          <a:graphicData uri="http://schemas.openxmlformats.org/drawingml/2006/table">
            <a:tbl>
              <a:tblPr firstRow="1" bandRow="1">
                <a:tableStyleId>{5C22544A-7EE6-4342-B048-85BDC9FD1C3A}</a:tableStyleId>
              </a:tblPr>
              <a:tblGrid>
                <a:gridCol w="2975020">
                  <a:extLst>
                    <a:ext uri="{9D8B030D-6E8A-4147-A177-3AD203B41FA5}">
                      <a16:colId xmlns:a16="http://schemas.microsoft.com/office/drawing/2014/main" xmlns="" val="60904169"/>
                    </a:ext>
                  </a:extLst>
                </a:gridCol>
                <a:gridCol w="3607953">
                  <a:extLst>
                    <a:ext uri="{9D8B030D-6E8A-4147-A177-3AD203B41FA5}">
                      <a16:colId xmlns:a16="http://schemas.microsoft.com/office/drawing/2014/main" xmlns="" val="515064804"/>
                    </a:ext>
                  </a:extLst>
                </a:gridCol>
              </a:tblGrid>
              <a:tr h="370840">
                <a:tc>
                  <a:txBody>
                    <a:bodyPr/>
                    <a:lstStyle/>
                    <a:p>
                      <a:r>
                        <a:rPr lang="en-US" dirty="0"/>
                        <a:t>CREL</a:t>
                      </a:r>
                      <a:r>
                        <a:rPr lang="en-US" baseline="0" dirty="0"/>
                        <a:t> STAFF</a:t>
                      </a:r>
                      <a:endParaRPr lang="en-SG" dirty="0"/>
                    </a:p>
                  </a:txBody>
                  <a:tcPr>
                    <a:solidFill>
                      <a:srgbClr val="7030A0"/>
                    </a:solidFill>
                  </a:tcPr>
                </a:tc>
                <a:tc>
                  <a:txBody>
                    <a:bodyPr/>
                    <a:lstStyle/>
                    <a:p>
                      <a:r>
                        <a:rPr lang="en-US" dirty="0"/>
                        <a:t>CREL STAFF</a:t>
                      </a:r>
                      <a:endParaRPr lang="en-SG" dirty="0"/>
                    </a:p>
                  </a:txBody>
                  <a:tcPr>
                    <a:solidFill>
                      <a:srgbClr val="7030A0"/>
                    </a:solidFill>
                  </a:tcPr>
                </a:tc>
                <a:extLst>
                  <a:ext uri="{0D108BD9-81ED-4DB2-BD59-A6C34878D82A}">
                    <a16:rowId xmlns:a16="http://schemas.microsoft.com/office/drawing/2014/main" xmlns="" val="27335484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John A Dorr</a:t>
                      </a:r>
                      <a:endParaRPr lang="en-SG"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Utpal Dutta</a:t>
                      </a:r>
                      <a:endParaRPr lang="en-SG" dirty="0"/>
                    </a:p>
                  </a:txBody>
                  <a:tcPr/>
                </a:tc>
                <a:extLst>
                  <a:ext uri="{0D108BD9-81ED-4DB2-BD59-A6C34878D82A}">
                    <a16:rowId xmlns:a16="http://schemas.microsoft.com/office/drawing/2014/main" xmlns="" val="23730397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Abu Mostafa Kamal Uddin</a:t>
                      </a:r>
                      <a:endParaRPr lang="en-SG"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Ruhul Mohaiman Chowdhury</a:t>
                      </a:r>
                      <a:endParaRPr lang="en-US" sz="1800" dirty="0">
                        <a:latin typeface="+mn-lt"/>
                      </a:endParaRPr>
                    </a:p>
                  </a:txBody>
                  <a:tcPr/>
                </a:tc>
                <a:extLst>
                  <a:ext uri="{0D108BD9-81ED-4DB2-BD59-A6C34878D82A}">
                    <a16:rowId xmlns:a16="http://schemas.microsoft.com/office/drawing/2014/main" xmlns="" val="29908904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Kevin  T. Kamp</a:t>
                      </a:r>
                      <a:endParaRPr lang="en-US" sz="18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Rahima Khatun</a:t>
                      </a:r>
                      <a:endParaRPr lang="en-US" sz="1800" dirty="0">
                        <a:latin typeface="+mn-lt"/>
                      </a:endParaRPr>
                    </a:p>
                  </a:txBody>
                  <a:tcPr/>
                </a:tc>
                <a:extLst>
                  <a:ext uri="{0D108BD9-81ED-4DB2-BD59-A6C34878D82A}">
                    <a16:rowId xmlns:a16="http://schemas.microsoft.com/office/drawing/2014/main" xmlns="" val="2112081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Paul Thompson</a:t>
                      </a:r>
                      <a:endParaRPr lang="en-US" sz="18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mn-lt"/>
                          <a:ea typeface="Calibri" panose="020F0502020204030204" pitchFamily="34" charset="0"/>
                          <a:cs typeface="Times New Roman" panose="02020603050405020304" pitchFamily="18" charset="0"/>
                        </a:rPr>
                        <a:t>Sultana Razia Zummi</a:t>
                      </a:r>
                      <a:endParaRPr lang="en-US" sz="1800" dirty="0">
                        <a:effectLs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xmlns="" val="89666334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Abdul</a:t>
                      </a:r>
                      <a:r>
                        <a:rPr lang="de-DE" sz="1800" baseline="0" dirty="0"/>
                        <a:t> Wahab</a:t>
                      </a:r>
                      <a:endParaRPr lang="en-US" sz="18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Shams Uddin </a:t>
                      </a:r>
                      <a:endParaRPr lang="en-SG" dirty="0"/>
                    </a:p>
                  </a:txBody>
                  <a:tcPr/>
                </a:tc>
                <a:extLst>
                  <a:ext uri="{0D108BD9-81ED-4DB2-BD59-A6C34878D82A}">
                    <a16:rowId xmlns:a16="http://schemas.microsoft.com/office/drawing/2014/main" xmlns="" val="4130319332"/>
                  </a:ext>
                </a:extLst>
              </a:tr>
              <a:tr h="1854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rPr>
                        <a:t>Shahzia </a:t>
                      </a:r>
                      <a:r>
                        <a:rPr lang="en-US" sz="1800" kern="1200" dirty="0" err="1">
                          <a:effectLst/>
                        </a:rPr>
                        <a:t>Mohsin</a:t>
                      </a:r>
                      <a:r>
                        <a:rPr lang="en-US" sz="1800" kern="1200" dirty="0">
                          <a:effectLst/>
                        </a:rPr>
                        <a:t> Khan</a:t>
                      </a:r>
                      <a:endParaRPr lang="en-US" sz="1800" dirty="0"/>
                    </a:p>
                  </a:txBody>
                  <a:tcPr/>
                </a:tc>
                <a:tc>
                  <a:txBody>
                    <a:bodyPr/>
                    <a:lstStyle/>
                    <a:p>
                      <a:endParaRPr lang="en-SG" dirty="0"/>
                    </a:p>
                  </a:txBody>
                  <a:tcPr/>
                </a:tc>
                <a:extLst>
                  <a:ext uri="{0D108BD9-81ED-4DB2-BD59-A6C34878D82A}">
                    <a16:rowId xmlns:a16="http://schemas.microsoft.com/office/drawing/2014/main" xmlns="" val="1770384977"/>
                  </a:ext>
                </a:extLst>
              </a:tr>
            </a:tbl>
          </a:graphicData>
        </a:graphic>
      </p:graphicFrame>
    </p:spTree>
    <p:extLst>
      <p:ext uri="{BB962C8B-B14F-4D97-AF65-F5344CB8AC3E}">
        <p14:creationId xmlns:p14="http://schemas.microsoft.com/office/powerpoint/2010/main" val="9930356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5"/>
          <p:cNvGrpSpPr/>
          <p:nvPr/>
        </p:nvGrpSpPr>
        <p:grpSpPr>
          <a:xfrm>
            <a:off x="2266950" y="1219200"/>
            <a:ext cx="7639050" cy="5410200"/>
            <a:chOff x="1200150" y="1447800"/>
            <a:chExt cx="7094792" cy="4683686"/>
          </a:xfrm>
        </p:grpSpPr>
        <p:pic>
          <p:nvPicPr>
            <p:cNvPr id="55300" name="Picture 2"/>
            <p:cNvPicPr>
              <a:picLocks noChangeAspect="1" noChangeArrowheads="1"/>
            </p:cNvPicPr>
            <p:nvPr/>
          </p:nvPicPr>
          <p:blipFill>
            <a:blip r:embed="rId3"/>
            <a:srcRect/>
            <a:stretch>
              <a:fillRect/>
            </a:stretch>
          </p:blipFill>
          <p:spPr bwMode="auto">
            <a:xfrm>
              <a:off x="1200150" y="1447800"/>
              <a:ext cx="7094792" cy="4683686"/>
            </a:xfrm>
            <a:prstGeom prst="rect">
              <a:avLst/>
            </a:prstGeom>
            <a:noFill/>
            <a:ln w="9525">
              <a:noFill/>
              <a:miter lim="800000"/>
            </a:ln>
          </p:spPr>
        </p:pic>
        <p:pic>
          <p:nvPicPr>
            <p:cNvPr id="55301" name="Picture 4"/>
            <p:cNvPicPr>
              <a:picLocks noChangeAspect="1" noChangeArrowheads="1"/>
            </p:cNvPicPr>
            <p:nvPr/>
          </p:nvPicPr>
          <p:blipFill>
            <a:blip r:embed="rId4"/>
            <a:srcRect/>
            <a:stretch>
              <a:fillRect/>
            </a:stretch>
          </p:blipFill>
          <p:spPr bwMode="auto">
            <a:xfrm>
              <a:off x="1295400" y="1447800"/>
              <a:ext cx="809625" cy="304800"/>
            </a:xfrm>
            <a:prstGeom prst="rect">
              <a:avLst/>
            </a:prstGeom>
            <a:noFill/>
            <a:ln w="9525">
              <a:noFill/>
              <a:miter lim="800000"/>
            </a:ln>
          </p:spPr>
        </p:pic>
      </p:grpSp>
      <p:sp>
        <p:nvSpPr>
          <p:cNvPr id="55299" name="Line 6"/>
          <p:cNvSpPr>
            <a:spLocks noChangeShapeType="1"/>
          </p:cNvSpPr>
          <p:nvPr/>
        </p:nvSpPr>
        <p:spPr bwMode="auto">
          <a:xfrm>
            <a:off x="9220200" y="3124200"/>
            <a:ext cx="0" cy="609600"/>
          </a:xfrm>
          <a:prstGeom prst="line">
            <a:avLst/>
          </a:prstGeom>
          <a:noFill/>
          <a:ln w="76200">
            <a:solidFill>
              <a:srgbClr val="009900"/>
            </a:solidFill>
            <a:round/>
            <a:tailEnd type="triangle" w="med" len="med"/>
          </a:ln>
        </p:spPr>
        <p:txBody>
          <a:bodyPr/>
          <a:lstStyle/>
          <a:p>
            <a:endParaRPr lang="th-TH"/>
          </a:p>
        </p:txBody>
      </p:sp>
      <p:sp>
        <p:nvSpPr>
          <p:cNvPr id="3" name="Title 2"/>
          <p:cNvSpPr>
            <a:spLocks noGrp="1"/>
          </p:cNvSpPr>
          <p:nvPr>
            <p:ph type="title"/>
          </p:nvPr>
        </p:nvSpPr>
        <p:spPr/>
        <p:txBody>
          <a:bodyPr>
            <a:noAutofit/>
          </a:bodyPr>
          <a:lstStyle/>
          <a:p>
            <a:r>
              <a:rPr lang="en-US" sz="3000" dirty="0"/>
              <a:t>The number of hungry people needs to fall by 73 mil. per year to </a:t>
            </a:r>
            <a:r>
              <a:rPr lang="en-US" sz="3000"/>
              <a:t>meet MDG</a:t>
            </a:r>
            <a:endParaRPr lang="en-US" sz="3000" dirty="0"/>
          </a:p>
        </p:txBody>
      </p:sp>
    </p:spTree>
    <p:extLst>
      <p:ext uri="{BB962C8B-B14F-4D97-AF65-F5344CB8AC3E}">
        <p14:creationId xmlns:p14="http://schemas.microsoft.com/office/powerpoint/2010/main" val="35580844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Shape 124"/>
          <p:cNvGrpSpPr/>
          <p:nvPr/>
        </p:nvGrpSpPr>
        <p:grpSpPr>
          <a:xfrm>
            <a:off x="1981200" y="1219200"/>
            <a:ext cx="8382000" cy="5257800"/>
            <a:chOff x="228600" y="1143007"/>
            <a:chExt cx="7916861" cy="4725581"/>
          </a:xfrm>
        </p:grpSpPr>
        <p:sp>
          <p:nvSpPr>
            <p:cNvPr id="57350" name="Shape 125"/>
            <p:cNvSpPr>
              <a:spLocks noChangeArrowheads="1"/>
            </p:cNvSpPr>
            <p:nvPr/>
          </p:nvSpPr>
          <p:spPr bwMode="auto">
            <a:xfrm>
              <a:off x="228600" y="1143007"/>
              <a:ext cx="7916861" cy="4725581"/>
            </a:xfrm>
            <a:prstGeom prst="rect">
              <a:avLst/>
            </a:prstGeom>
            <a:blipFill dpi="0" rotWithShape="1">
              <a:blip r:embed="rId3"/>
              <a:srcRect/>
              <a:stretch>
                <a:fillRect/>
              </a:stretch>
            </a:blipFill>
            <a:ln w="9525">
              <a:noFill/>
              <a:miter lim="800000"/>
            </a:ln>
          </p:spPr>
          <p:txBody>
            <a:bodyPr/>
            <a:lstStyle/>
            <a:p>
              <a:endParaRPr lang="th-TH"/>
            </a:p>
          </p:txBody>
        </p:sp>
        <p:sp>
          <p:nvSpPr>
            <p:cNvPr id="57351" name="Shape 128"/>
            <p:cNvSpPr>
              <a:spLocks noChangeArrowheads="1"/>
            </p:cNvSpPr>
            <p:nvPr/>
          </p:nvSpPr>
          <p:spPr bwMode="auto">
            <a:xfrm>
              <a:off x="6019800" y="4191000"/>
              <a:ext cx="1448733" cy="1600199"/>
            </a:xfrm>
            <a:prstGeom prst="rect">
              <a:avLst/>
            </a:prstGeom>
            <a:blipFill dpi="0" rotWithShape="1">
              <a:blip r:embed="rId4"/>
              <a:srcRect/>
              <a:stretch>
                <a:fillRect/>
              </a:stretch>
            </a:blipFill>
            <a:ln w="9525">
              <a:noFill/>
              <a:miter lim="800000"/>
            </a:ln>
          </p:spPr>
          <p:txBody>
            <a:bodyPr/>
            <a:lstStyle/>
            <a:p>
              <a:endParaRPr lang="th-TH"/>
            </a:p>
          </p:txBody>
        </p:sp>
      </p:grpSp>
      <p:sp>
        <p:nvSpPr>
          <p:cNvPr id="57347" name="Shape 129"/>
          <p:cNvSpPr txBox="1">
            <a:spLocks noChangeArrowheads="1"/>
          </p:cNvSpPr>
          <p:nvPr/>
        </p:nvSpPr>
        <p:spPr bwMode="auto">
          <a:xfrm>
            <a:off x="6755801" y="6515073"/>
            <a:ext cx="3569932" cy="307975"/>
          </a:xfrm>
          <a:prstGeom prst="rect">
            <a:avLst/>
          </a:prstGeom>
          <a:noFill/>
          <a:ln w="9525">
            <a:noFill/>
            <a:miter lim="800000"/>
          </a:ln>
        </p:spPr>
        <p:txBody>
          <a:bodyPr lIns="91425" tIns="45700" rIns="91425" bIns="45700"/>
          <a:lstStyle/>
          <a:p>
            <a:pPr algn="r">
              <a:buSzPct val="25000"/>
            </a:pPr>
            <a:r>
              <a:rPr lang="th-TH" b="1" dirty="0">
                <a:solidFill>
                  <a:srgbClr val="000000"/>
                </a:solidFill>
                <a:latin typeface="Calibri"/>
                <a:cs typeface="Calibri"/>
              </a:rPr>
              <a:t>Source</a:t>
            </a:r>
            <a:r>
              <a:rPr lang="th-TH" dirty="0">
                <a:solidFill>
                  <a:srgbClr val="000000"/>
                </a:solidFill>
                <a:latin typeface="Calibri"/>
                <a:cs typeface="Calibri"/>
              </a:rPr>
              <a:t>: von Grebmer et al. 2009</a:t>
            </a:r>
          </a:p>
        </p:txBody>
      </p:sp>
      <p:pic>
        <p:nvPicPr>
          <p:cNvPr id="9" name="Picture 2"/>
          <p:cNvPicPr>
            <a:picLocks noChangeAspect="1" noChangeArrowheads="1"/>
          </p:cNvPicPr>
          <p:nvPr/>
        </p:nvPicPr>
        <p:blipFill>
          <a:blip r:embed="rId5"/>
          <a:srcRect l="46852" t="41667" r="22108" b="38541"/>
          <a:stretch>
            <a:fillRect/>
          </a:stretch>
        </p:blipFill>
        <p:spPr bwMode="auto">
          <a:xfrm>
            <a:off x="1535652" y="5371058"/>
            <a:ext cx="4147791" cy="1486944"/>
          </a:xfrm>
          <a:prstGeom prst="rect">
            <a:avLst/>
          </a:prstGeom>
          <a:ln>
            <a:noFill/>
          </a:ln>
          <a:effectLst>
            <a:softEdge rad="112500"/>
          </a:effectLst>
        </p:spPr>
      </p:pic>
      <p:sp>
        <p:nvSpPr>
          <p:cNvPr id="57349" name="Rectangle 8"/>
          <p:cNvSpPr>
            <a:spLocks noChangeArrowheads="1"/>
          </p:cNvSpPr>
          <p:nvPr/>
        </p:nvSpPr>
        <p:spPr bwMode="auto">
          <a:xfrm>
            <a:off x="1960370" y="1236756"/>
            <a:ext cx="4061346" cy="1948738"/>
          </a:xfrm>
          <a:prstGeom prst="rect">
            <a:avLst/>
          </a:prstGeom>
          <a:solidFill>
            <a:schemeClr val="accent1">
              <a:lumMod val="50000"/>
              <a:alpha val="50000"/>
            </a:schemeClr>
          </a:solidFill>
          <a:ln w="9525">
            <a:noFill/>
            <a:miter lim="800000"/>
          </a:ln>
        </p:spPr>
        <p:txBody>
          <a:bodyPr wrap="square">
            <a:spAutoFit/>
          </a:bodyPr>
          <a:lstStyle/>
          <a:p>
            <a:pPr>
              <a:lnSpc>
                <a:spcPct val="110000"/>
              </a:lnSpc>
              <a:spcBef>
                <a:spcPts val="300"/>
              </a:spcBef>
              <a:spcAft>
                <a:spcPts val="300"/>
              </a:spcAft>
            </a:pPr>
            <a:r>
              <a:rPr lang="en-US" sz="2200" dirty="0">
                <a:solidFill>
                  <a:schemeClr val="bg1"/>
                </a:solidFill>
              </a:rPr>
              <a:t>Global Hunger Index (GHI) components are proportion of undernourished, prevalence of underweight in children and under-five mortality rate.</a:t>
            </a:r>
            <a:endParaRPr lang="th-TH" sz="2200" dirty="0">
              <a:solidFill>
                <a:schemeClr val="bg1"/>
              </a:solidFill>
            </a:endParaRPr>
          </a:p>
        </p:txBody>
      </p:sp>
      <p:sp>
        <p:nvSpPr>
          <p:cNvPr id="2" name="Title 1"/>
          <p:cNvSpPr>
            <a:spLocks noGrp="1"/>
          </p:cNvSpPr>
          <p:nvPr>
            <p:ph type="title"/>
          </p:nvPr>
        </p:nvSpPr>
        <p:spPr/>
        <p:txBody>
          <a:bodyPr>
            <a:normAutofit/>
          </a:bodyPr>
          <a:lstStyle/>
          <a:p>
            <a:r>
              <a:rPr lang="en-US" sz="2900" dirty="0"/>
              <a:t>29 countries have </a:t>
            </a:r>
            <a:r>
              <a:rPr lang="en-US" sz="2900" dirty="0">
                <a:ln w="3175">
                  <a:solidFill>
                    <a:srgbClr val="FF0000"/>
                  </a:solidFill>
                </a:ln>
                <a:solidFill>
                  <a:srgbClr val="FF0000"/>
                </a:solidFill>
              </a:rPr>
              <a:t>“alarming“ or “extremely alarming” </a:t>
            </a:r>
            <a:r>
              <a:rPr lang="en-US" sz="2900" dirty="0"/>
              <a:t>levels of hunger (2009 GHI)</a:t>
            </a:r>
          </a:p>
        </p:txBody>
      </p:sp>
    </p:spTree>
    <p:extLst>
      <p:ext uri="{BB962C8B-B14F-4D97-AF65-F5344CB8AC3E}">
        <p14:creationId xmlns:p14="http://schemas.microsoft.com/office/powerpoint/2010/main" val="2187874946"/>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Food security index, 2010</a:t>
            </a:r>
          </a:p>
        </p:txBody>
      </p:sp>
      <p:pic>
        <p:nvPicPr>
          <p:cNvPr id="59395" name="Picture 2"/>
          <p:cNvPicPr>
            <a:picLocks noChangeAspect="1" noChangeArrowheads="1"/>
          </p:cNvPicPr>
          <p:nvPr/>
        </p:nvPicPr>
        <p:blipFill>
          <a:blip r:embed="rId3"/>
          <a:srcRect/>
          <a:stretch>
            <a:fillRect/>
          </a:stretch>
        </p:blipFill>
        <p:spPr bwMode="auto">
          <a:xfrm>
            <a:off x="1524000" y="1146175"/>
            <a:ext cx="9144000" cy="5168900"/>
          </a:xfrm>
          <a:prstGeom prst="rect">
            <a:avLst/>
          </a:prstGeom>
          <a:noFill/>
          <a:ln w="9525">
            <a:noFill/>
            <a:miter lim="800000"/>
          </a:ln>
        </p:spPr>
      </p:pic>
    </p:spTree>
    <p:extLst>
      <p:ext uri="{BB962C8B-B14F-4D97-AF65-F5344CB8AC3E}">
        <p14:creationId xmlns:p14="http://schemas.microsoft.com/office/powerpoint/2010/main" val="23755112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331849"/>
            <a:ext cx="10515600" cy="4351338"/>
          </a:xfrm>
        </p:spPr>
        <p:txBody>
          <a:bodyPr>
            <a:noAutofit/>
          </a:bodyPr>
          <a:lstStyle/>
          <a:p>
            <a:pPr>
              <a:spcAft>
                <a:spcPts val="600"/>
              </a:spcAft>
            </a:pPr>
            <a:r>
              <a:rPr lang="en-US" sz="2800" dirty="0"/>
              <a:t>List the countries that face the most serious problem on food security (by using levels of hunger map)</a:t>
            </a:r>
          </a:p>
          <a:p>
            <a:pPr>
              <a:spcAft>
                <a:spcPts val="600"/>
              </a:spcAft>
            </a:pPr>
            <a:endParaRPr lang="en-US" sz="2800" dirty="0"/>
          </a:p>
          <a:p>
            <a:pPr>
              <a:spcAft>
                <a:spcPts val="600"/>
              </a:spcAft>
            </a:pPr>
            <a:r>
              <a:rPr lang="en-US" sz="2800" dirty="0"/>
              <a:t>How would you find out the rate or rates of hunger?  What are the rates of change? </a:t>
            </a:r>
          </a:p>
          <a:p>
            <a:pPr>
              <a:spcAft>
                <a:spcPts val="600"/>
              </a:spcAft>
            </a:pPr>
            <a:endParaRPr lang="en-US" sz="2800" dirty="0"/>
          </a:p>
          <a:p>
            <a:pPr>
              <a:spcAft>
                <a:spcPts val="600"/>
              </a:spcAft>
            </a:pPr>
            <a:r>
              <a:rPr lang="en-US" sz="2800" dirty="0"/>
              <a:t>How would you explain the potential impacts of food security in Bangladesh?</a:t>
            </a:r>
          </a:p>
          <a:p>
            <a:pPr marL="0" indent="0">
              <a:spcAft>
                <a:spcPts val="600"/>
              </a:spcAft>
              <a:buNone/>
            </a:pPr>
            <a:endParaRPr lang="en-US" sz="2800" dirty="0"/>
          </a:p>
          <a:p>
            <a:pPr>
              <a:spcAft>
                <a:spcPts val="600"/>
              </a:spcAft>
            </a:pPr>
            <a:r>
              <a:rPr lang="en-US" sz="2800" dirty="0"/>
              <a:t>How might Climate Change affect this?</a:t>
            </a:r>
          </a:p>
          <a:p>
            <a:pPr marL="0" indent="0">
              <a:spcAft>
                <a:spcPts val="600"/>
              </a:spcAft>
              <a:buNone/>
            </a:pPr>
            <a:endParaRPr lang="en-US" sz="2800" dirty="0"/>
          </a:p>
        </p:txBody>
      </p:sp>
      <p:sp>
        <p:nvSpPr>
          <p:cNvPr id="61442" name="Title 1"/>
          <p:cNvSpPr>
            <a:spLocks noGrp="1"/>
          </p:cNvSpPr>
          <p:nvPr>
            <p:ph type="title"/>
          </p:nvPr>
        </p:nvSpPr>
        <p:spPr/>
        <p:txBody>
          <a:bodyPr/>
          <a:lstStyle/>
          <a:p>
            <a:pPr eaLnBrk="1" hangingPunct="1"/>
            <a:r>
              <a:rPr lang="en-US">
                <a:solidFill>
                  <a:schemeClr val="bg1"/>
                </a:solidFill>
                <a:uFillTx/>
                <a:cs typeface="Angsana New" charset="-34"/>
              </a:rPr>
              <a:t>Exercise</a:t>
            </a:r>
          </a:p>
        </p:txBody>
      </p:sp>
    </p:spTree>
    <p:extLst>
      <p:ext uri="{BB962C8B-B14F-4D97-AF65-F5344CB8AC3E}">
        <p14:creationId xmlns:p14="http://schemas.microsoft.com/office/powerpoint/2010/main" val="32260016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Placeholder 2"/>
          <p:cNvSpPr>
            <a:spLocks noGrp="1"/>
          </p:cNvSpPr>
          <p:nvPr>
            <p:ph idx="1"/>
          </p:nvPr>
        </p:nvSpPr>
        <p:spPr>
          <a:xfrm>
            <a:off x="307848" y="1313561"/>
            <a:ext cx="11414760" cy="4351338"/>
          </a:xfrm>
        </p:spPr>
        <p:txBody>
          <a:bodyPr>
            <a:noAutofit/>
          </a:bodyPr>
          <a:lstStyle/>
          <a:p>
            <a:pPr>
              <a:lnSpc>
                <a:spcPct val="130000"/>
              </a:lnSpc>
              <a:spcAft>
                <a:spcPts val="600"/>
              </a:spcAft>
            </a:pPr>
            <a:r>
              <a:rPr lang="en-US" sz="1800" dirty="0">
                <a:cs typeface="Cordia New" pitchFamily="34" charset="-34"/>
              </a:rPr>
              <a:t>Food security exists when all people, at all times, have physical and economic access to sufficient safe and nutritious food that meets their dietary needs and food preferences for an active and healthy life. </a:t>
            </a:r>
          </a:p>
          <a:p>
            <a:pPr>
              <a:lnSpc>
                <a:spcPct val="130000"/>
              </a:lnSpc>
              <a:spcAft>
                <a:spcPts val="600"/>
              </a:spcAft>
            </a:pPr>
            <a:r>
              <a:rPr lang="en-US" sz="1800" dirty="0">
                <a:cs typeface="Cordia New" pitchFamily="34" charset="-34"/>
              </a:rPr>
              <a:t>From this definition four main dimensions of food security can be identified:</a:t>
            </a:r>
          </a:p>
          <a:p>
            <a:pPr marL="1089025" lvl="1">
              <a:lnSpc>
                <a:spcPct val="130000"/>
              </a:lnSpc>
              <a:spcAft>
                <a:spcPts val="600"/>
              </a:spcAft>
            </a:pPr>
            <a:r>
              <a:rPr lang="en-US" sz="1800" dirty="0">
                <a:cs typeface="Cordia New" pitchFamily="34" charset="-34"/>
              </a:rPr>
              <a:t>physical </a:t>
            </a:r>
            <a:r>
              <a:rPr lang="en-US" sz="1800" dirty="0">
                <a:solidFill>
                  <a:srgbClr val="00B050"/>
                </a:solidFill>
                <a:cs typeface="Cordia New" pitchFamily="34" charset="-34"/>
              </a:rPr>
              <a:t>availability</a:t>
            </a:r>
            <a:r>
              <a:rPr lang="en-US" sz="1800" dirty="0">
                <a:cs typeface="Cordia New" pitchFamily="34" charset="-34"/>
              </a:rPr>
              <a:t> of food</a:t>
            </a:r>
          </a:p>
          <a:p>
            <a:pPr marL="1089025" lvl="1">
              <a:lnSpc>
                <a:spcPct val="130000"/>
              </a:lnSpc>
              <a:spcAft>
                <a:spcPts val="600"/>
              </a:spcAft>
            </a:pPr>
            <a:r>
              <a:rPr lang="en-US" sz="1800" dirty="0">
                <a:cs typeface="Cordia New" pitchFamily="34" charset="-34"/>
              </a:rPr>
              <a:t>economic and physical </a:t>
            </a:r>
            <a:r>
              <a:rPr lang="en-US" sz="1800" dirty="0">
                <a:solidFill>
                  <a:srgbClr val="00B050"/>
                </a:solidFill>
                <a:cs typeface="Cordia New" pitchFamily="34" charset="-34"/>
              </a:rPr>
              <a:t>access</a:t>
            </a:r>
            <a:r>
              <a:rPr lang="en-US" sz="1800" dirty="0">
                <a:cs typeface="Cordia New" pitchFamily="34" charset="-34"/>
              </a:rPr>
              <a:t> to food</a:t>
            </a:r>
          </a:p>
          <a:p>
            <a:pPr marL="1089025" lvl="1">
              <a:lnSpc>
                <a:spcPct val="130000"/>
              </a:lnSpc>
              <a:spcAft>
                <a:spcPts val="600"/>
              </a:spcAft>
            </a:pPr>
            <a:r>
              <a:rPr lang="en-US" sz="1800" dirty="0">
                <a:cs typeface="Cordia New" pitchFamily="34" charset="-34"/>
              </a:rPr>
              <a:t>adequate food </a:t>
            </a:r>
            <a:r>
              <a:rPr lang="en-US" sz="1800" dirty="0">
                <a:solidFill>
                  <a:srgbClr val="00B050"/>
                </a:solidFill>
                <a:cs typeface="Cordia New" pitchFamily="34" charset="-34"/>
              </a:rPr>
              <a:t>utilization</a:t>
            </a:r>
          </a:p>
          <a:p>
            <a:pPr marL="1089025" lvl="1">
              <a:lnSpc>
                <a:spcPct val="130000"/>
              </a:lnSpc>
              <a:spcAft>
                <a:spcPts val="600"/>
              </a:spcAft>
            </a:pPr>
            <a:r>
              <a:rPr lang="en-US" sz="1800" dirty="0">
                <a:solidFill>
                  <a:srgbClr val="00B050"/>
                </a:solidFill>
                <a:cs typeface="Cordia New" pitchFamily="34" charset="-34"/>
              </a:rPr>
              <a:t>stability</a:t>
            </a:r>
            <a:r>
              <a:rPr lang="en-US" sz="1800" dirty="0">
                <a:cs typeface="Cordia New" pitchFamily="34" charset="-34"/>
              </a:rPr>
              <a:t> of the other three dimensions over time</a:t>
            </a:r>
          </a:p>
          <a:p>
            <a:pPr>
              <a:lnSpc>
                <a:spcPct val="130000"/>
              </a:lnSpc>
              <a:spcAft>
                <a:spcPts val="600"/>
              </a:spcAft>
            </a:pPr>
            <a:r>
              <a:rPr lang="en-US" sz="1800" dirty="0">
                <a:cs typeface="Cordia New" pitchFamily="34" charset="-34"/>
              </a:rPr>
              <a:t>There are also important differences in the duration and severity of the way in which people experience food insecurity. </a:t>
            </a:r>
          </a:p>
          <a:p>
            <a:pPr>
              <a:lnSpc>
                <a:spcPct val="130000"/>
              </a:lnSpc>
              <a:spcAft>
                <a:spcPts val="600"/>
              </a:spcAft>
            </a:pPr>
            <a:r>
              <a:rPr lang="en-US" sz="1800" dirty="0">
                <a:cs typeface="Cordia New" pitchFamily="34" charset="-34"/>
              </a:rPr>
              <a:t>Understanding the various dimensions of food security is important when establishing priorities in food security policy and program  formulation, making long term investment decisions, and in evaluating response options when responding to food emergencies</a:t>
            </a:r>
          </a:p>
        </p:txBody>
      </p:sp>
      <p:sp>
        <p:nvSpPr>
          <p:cNvPr id="2" name="Title 1"/>
          <p:cNvSpPr>
            <a:spLocks noGrp="1"/>
          </p:cNvSpPr>
          <p:nvPr>
            <p:ph type="title"/>
          </p:nvPr>
        </p:nvSpPr>
        <p:spPr/>
        <p:txBody>
          <a:bodyPr>
            <a:normAutofit/>
          </a:bodyPr>
          <a:lstStyle/>
          <a:p>
            <a:r>
              <a:rPr lang="en-US" sz="3000" dirty="0"/>
              <a:t>Summary of the concept of food security</a:t>
            </a:r>
          </a:p>
        </p:txBody>
      </p:sp>
    </p:spTree>
    <p:extLst>
      <p:ext uri="{BB962C8B-B14F-4D97-AF65-F5344CB8AC3E}">
        <p14:creationId xmlns:p14="http://schemas.microsoft.com/office/powerpoint/2010/main" val="748449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spcAft>
                <a:spcPts val="600"/>
              </a:spcAft>
            </a:pPr>
            <a:r>
              <a:rPr lang="en-US" sz="2000" dirty="0"/>
              <a:t>FAO (1996) World Food Summit: Rome Declaration and Plan of Action. October 1996. </a:t>
            </a:r>
            <a:r>
              <a:rPr lang="en-US" sz="2000" dirty="0">
                <a:hlinkClick r:id="rId3"/>
              </a:rPr>
              <a:t>www.fao.org/wfs</a:t>
            </a:r>
            <a:r>
              <a:rPr lang="en-US" sz="2000" dirty="0"/>
              <a:t>  </a:t>
            </a:r>
          </a:p>
          <a:p>
            <a:pPr>
              <a:spcAft>
                <a:spcPts val="600"/>
              </a:spcAft>
            </a:pPr>
            <a:r>
              <a:rPr lang="en-US" sz="2000" dirty="0"/>
              <a:t>FAO (2006) Integrated Food Security and Humanitarian Phase Classification (IPC) Framework, ESA Policy Brief, 06-01. </a:t>
            </a:r>
            <a:r>
              <a:rPr lang="en-US" sz="2000" dirty="0">
                <a:hlinkClick r:id="rId4" action="ppaction://hlinkfile"/>
              </a:rPr>
              <a:t>ftp://ftp.fao.org/es/ESA/policybriefs/pb_01.pdf</a:t>
            </a:r>
            <a:r>
              <a:rPr lang="en-US" sz="2000" dirty="0"/>
              <a:t>  </a:t>
            </a:r>
          </a:p>
          <a:p>
            <a:pPr>
              <a:spcAft>
                <a:spcPts val="600"/>
              </a:spcAft>
            </a:pPr>
            <a:r>
              <a:rPr lang="en-US" sz="2000" dirty="0"/>
              <a:t>WFP (2005) Emergency Food Security Assessment Handbook. </a:t>
            </a:r>
            <a:r>
              <a:rPr lang="en-US" sz="2000" dirty="0">
                <a:hlinkClick r:id="rId5"/>
              </a:rPr>
              <a:t>www.wfp.org/operations/emergency_needs/EFSA_section1.pdf</a:t>
            </a:r>
            <a:r>
              <a:rPr lang="en-US" sz="2000" dirty="0"/>
              <a:t> </a:t>
            </a:r>
          </a:p>
          <a:p>
            <a:pPr>
              <a:spcAft>
                <a:spcPts val="600"/>
              </a:spcAft>
            </a:pPr>
            <a:endParaRPr lang="en-US" sz="2000" dirty="0"/>
          </a:p>
        </p:txBody>
      </p:sp>
      <p:sp>
        <p:nvSpPr>
          <p:cNvPr id="65537" name="Title 1"/>
          <p:cNvSpPr>
            <a:spLocks noGrp="1"/>
          </p:cNvSpPr>
          <p:nvPr>
            <p:ph type="title"/>
          </p:nvPr>
        </p:nvSpPr>
        <p:spPr/>
        <p:txBody>
          <a:bodyPr/>
          <a:lstStyle/>
          <a:p>
            <a:pPr eaLnBrk="1" hangingPunct="1"/>
            <a:r>
              <a:rPr lang="en-US">
                <a:cs typeface="Angsana New" charset="-34"/>
              </a:rPr>
              <a:t>Online Resources:</a:t>
            </a:r>
            <a:endParaRPr lang="en-US">
              <a:uFillTx/>
              <a:cs typeface="Angsana New" charset="-34"/>
            </a:endParaRPr>
          </a:p>
        </p:txBody>
      </p:sp>
    </p:spTree>
    <p:extLst>
      <p:ext uri="{BB962C8B-B14F-4D97-AF65-F5344CB8AC3E}">
        <p14:creationId xmlns:p14="http://schemas.microsoft.com/office/powerpoint/2010/main" val="1299254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a:spcAft>
                <a:spcPts val="600"/>
              </a:spcAft>
            </a:pPr>
            <a:r>
              <a:rPr lang="en-US" sz="2200" dirty="0" err="1"/>
              <a:t>Sen</a:t>
            </a:r>
            <a:r>
              <a:rPr lang="en-US" sz="2200" dirty="0"/>
              <a:t>, A.K. (1981) Poverty and Famines: An Essay on Entitlements and Deprivation. Oxford: Clarendon Press.</a:t>
            </a:r>
          </a:p>
          <a:p>
            <a:pPr>
              <a:spcAft>
                <a:spcPts val="600"/>
              </a:spcAft>
            </a:pPr>
            <a:r>
              <a:rPr lang="en-US" sz="2200" dirty="0" err="1"/>
              <a:t>Stamoulis</a:t>
            </a:r>
            <a:r>
              <a:rPr lang="en-US" sz="2200" dirty="0"/>
              <a:t> K., </a:t>
            </a:r>
            <a:r>
              <a:rPr lang="en-US" sz="2200" dirty="0" err="1"/>
              <a:t>Zezza</a:t>
            </a:r>
            <a:r>
              <a:rPr lang="en-US" sz="2200" dirty="0"/>
              <a:t> A. (2003). A Conceptual Framework for National Agricultural, Rural Development, and Food Security Strategies and Policies, Working Paper 03-17, ESA Division, FAO.  </a:t>
            </a:r>
          </a:p>
          <a:p>
            <a:pPr>
              <a:spcAft>
                <a:spcPts val="600"/>
              </a:spcAft>
            </a:pPr>
            <a:r>
              <a:rPr lang="en-US" sz="2200" dirty="0"/>
              <a:t>Devereux, S. (2006) Distinguishing between chronic and transitory food insecurity in emergency needs assessments. SENAC, WFP, Rome. </a:t>
            </a:r>
          </a:p>
          <a:p>
            <a:pPr>
              <a:spcAft>
                <a:spcPts val="600"/>
              </a:spcAft>
            </a:pPr>
            <a:endParaRPr lang="en-US" sz="2200" dirty="0"/>
          </a:p>
        </p:txBody>
      </p:sp>
      <p:sp>
        <p:nvSpPr>
          <p:cNvPr id="2" name="Title 1"/>
          <p:cNvSpPr>
            <a:spLocks noGrp="1"/>
          </p:cNvSpPr>
          <p:nvPr>
            <p:ph type="title"/>
          </p:nvPr>
        </p:nvSpPr>
        <p:spPr/>
        <p:txBody>
          <a:bodyPr rtlCol="0">
            <a:normAutofit/>
          </a:bodyPr>
          <a:lstStyle/>
          <a:p>
            <a:pPr>
              <a:defRPr>
                <a:uFillTx/>
              </a:defRPr>
            </a:pPr>
            <a:r>
              <a:rPr lang="en-US">
                <a:uFillTx/>
              </a:rPr>
              <a:t>Additional Reading</a:t>
            </a:r>
            <a:endParaRPr lang="en-US" dirty="0">
              <a:uFillTx/>
            </a:endParaRPr>
          </a:p>
        </p:txBody>
      </p:sp>
    </p:spTree>
    <p:extLst>
      <p:ext uri="{BB962C8B-B14F-4D97-AF65-F5344CB8AC3E}">
        <p14:creationId xmlns:p14="http://schemas.microsoft.com/office/powerpoint/2010/main" val="41720511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Shape 138"/>
          <p:cNvSpPr txBox="1">
            <a:spLocks noChangeArrowheads="1"/>
          </p:cNvSpPr>
          <p:nvPr/>
        </p:nvSpPr>
        <p:spPr bwMode="auto">
          <a:xfrm>
            <a:off x="8534400" y="6078538"/>
            <a:ext cx="2057400" cy="246062"/>
          </a:xfrm>
          <a:prstGeom prst="rect">
            <a:avLst/>
          </a:prstGeom>
          <a:noFill/>
          <a:ln w="9525">
            <a:noFill/>
            <a:miter lim="800000"/>
          </a:ln>
        </p:spPr>
        <p:txBody>
          <a:bodyPr lIns="91425" tIns="45700" rIns="91425" bIns="45700"/>
          <a:lstStyle/>
          <a:p>
            <a:pPr algn="r">
              <a:spcBef>
                <a:spcPts val="500"/>
              </a:spcBef>
              <a:buSzPct val="25000"/>
            </a:pPr>
            <a:r>
              <a:rPr lang="th-TH" sz="1000">
                <a:solidFill>
                  <a:srgbClr val="FFFFFF"/>
                </a:solidFill>
              </a:rPr>
              <a:t>Source:  World Bank 2010..</a:t>
            </a:r>
          </a:p>
        </p:txBody>
      </p:sp>
      <p:sp>
        <p:nvSpPr>
          <p:cNvPr id="3" name="Content Placeholder 2"/>
          <p:cNvSpPr>
            <a:spLocks noGrp="1"/>
          </p:cNvSpPr>
          <p:nvPr>
            <p:ph idx="1"/>
          </p:nvPr>
        </p:nvSpPr>
        <p:spPr/>
        <p:txBody>
          <a:bodyPr/>
          <a:lstStyle/>
          <a:p>
            <a:pPr>
              <a:spcAft>
                <a:spcPts val="600"/>
              </a:spcAft>
            </a:pPr>
            <a:r>
              <a:rPr lang="en-US" dirty="0"/>
              <a:t>Population growth and </a:t>
            </a:r>
            <a:r>
              <a:rPr lang="en-US"/>
              <a:t>demographic changes</a:t>
            </a:r>
            <a:endParaRPr lang="en-US" dirty="0"/>
          </a:p>
          <a:p>
            <a:pPr>
              <a:spcAft>
                <a:spcPts val="600"/>
              </a:spcAft>
            </a:pPr>
            <a:r>
              <a:rPr lang="en-US" dirty="0"/>
              <a:t>Land and water constraints</a:t>
            </a:r>
          </a:p>
          <a:p>
            <a:pPr>
              <a:spcAft>
                <a:spcPts val="600"/>
              </a:spcAft>
            </a:pPr>
            <a:r>
              <a:rPr lang="en-US" sz="3000" b="1" dirty="0">
                <a:solidFill>
                  <a:srgbClr val="FF0000"/>
                </a:solidFill>
              </a:rPr>
              <a:t>Climate change</a:t>
            </a:r>
          </a:p>
          <a:p>
            <a:pPr marL="0" indent="0">
              <a:spcAft>
                <a:spcPts val="600"/>
              </a:spcAft>
              <a:buNone/>
            </a:pPr>
            <a:endParaRPr lang="en-US" dirty="0"/>
          </a:p>
        </p:txBody>
      </p:sp>
      <p:sp>
        <p:nvSpPr>
          <p:cNvPr id="2" name="Title 1"/>
          <p:cNvSpPr>
            <a:spLocks noGrp="1"/>
          </p:cNvSpPr>
          <p:nvPr>
            <p:ph type="title"/>
          </p:nvPr>
        </p:nvSpPr>
        <p:spPr/>
        <p:txBody>
          <a:bodyPr/>
          <a:lstStyle/>
          <a:p>
            <a:r>
              <a:rPr lang="en-US" dirty="0"/>
              <a:t>Stress Factors to Food Security</a:t>
            </a:r>
          </a:p>
        </p:txBody>
      </p:sp>
    </p:spTree>
    <p:extLst>
      <p:ext uri="{BB962C8B-B14F-4D97-AF65-F5344CB8AC3E}">
        <p14:creationId xmlns:p14="http://schemas.microsoft.com/office/powerpoint/2010/main" val="3108804375"/>
      </p:ext>
    </p:extLst>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r>
              <a:rPr lang="en-US"/>
              <a:t>Global Population</a:t>
            </a:r>
            <a:endParaRPr lang="en-US" dirty="0"/>
          </a:p>
        </p:txBody>
      </p:sp>
      <p:pic>
        <p:nvPicPr>
          <p:cNvPr id="71682" name="Picture 2" descr="http://ccafs.cgiar.org/bigfacts/wp-content/uploads/2012/11/1.2-012.png"/>
          <p:cNvPicPr>
            <a:picLocks noChangeAspect="1" noChangeArrowheads="1"/>
          </p:cNvPicPr>
          <p:nvPr/>
        </p:nvPicPr>
        <p:blipFill>
          <a:blip r:embed="rId3"/>
          <a:srcRect/>
          <a:stretch>
            <a:fillRect/>
          </a:stretch>
        </p:blipFill>
        <p:spPr bwMode="auto">
          <a:xfrm>
            <a:off x="563108" y="1260475"/>
            <a:ext cx="5599948" cy="4924388"/>
          </a:xfrm>
          <a:prstGeom prst="rect">
            <a:avLst/>
          </a:prstGeom>
          <a:solidFill>
            <a:schemeClr val="bg2"/>
          </a:solidFill>
          <a:ln w="9525">
            <a:solidFill>
              <a:schemeClr val="accent1"/>
            </a:solidFill>
            <a:miter lim="800000"/>
          </a:ln>
        </p:spPr>
      </p:pic>
      <p:sp>
        <p:nvSpPr>
          <p:cNvPr id="71685" name="Rectangle 7"/>
          <p:cNvSpPr>
            <a:spLocks noChangeArrowheads="1"/>
          </p:cNvSpPr>
          <p:nvPr/>
        </p:nvSpPr>
        <p:spPr bwMode="auto">
          <a:xfrm>
            <a:off x="7023800" y="1492250"/>
            <a:ext cx="3483863" cy="4270400"/>
          </a:xfrm>
          <a:prstGeom prst="rect">
            <a:avLst/>
          </a:prstGeom>
          <a:noFill/>
          <a:ln w="9525">
            <a:noFill/>
            <a:miter lim="800000"/>
          </a:ln>
        </p:spPr>
        <p:txBody>
          <a:bodyPr wrap="square">
            <a:spAutoFit/>
          </a:bodyPr>
          <a:lstStyle/>
          <a:p>
            <a:pPr marL="342900" indent="-342900">
              <a:lnSpc>
                <a:spcPct val="110000"/>
              </a:lnSpc>
              <a:spcBef>
                <a:spcPts val="300"/>
              </a:spcBef>
              <a:spcAft>
                <a:spcPts val="600"/>
              </a:spcAft>
              <a:buFont typeface="Wingdings" charset="2"/>
              <a:buChar char="§"/>
            </a:pPr>
            <a:r>
              <a:rPr lang="en-US" sz="2400" dirty="0"/>
              <a:t>The world population is expected to rise throughout the 21</a:t>
            </a:r>
            <a:r>
              <a:rPr lang="en-US" sz="2400" baseline="30000" dirty="0"/>
              <a:t>st</a:t>
            </a:r>
            <a:r>
              <a:rPr lang="en-US" sz="2400" dirty="0"/>
              <a:t> century, although this growth is projected to decelerate markedly in 2050 to 2100. </a:t>
            </a:r>
          </a:p>
          <a:p>
            <a:pPr marL="342900" indent="-342900">
              <a:lnSpc>
                <a:spcPct val="110000"/>
              </a:lnSpc>
              <a:spcBef>
                <a:spcPts val="300"/>
              </a:spcBef>
              <a:spcAft>
                <a:spcPts val="600"/>
              </a:spcAft>
              <a:buFont typeface="Wingdings" charset="2"/>
              <a:buChar char="§"/>
            </a:pPr>
            <a:r>
              <a:rPr lang="en-US" sz="2400" dirty="0">
                <a:solidFill>
                  <a:srgbClr val="FF0000"/>
                </a:solidFill>
              </a:rPr>
              <a:t>Currently, the world population’s annual growth rate is 1.1%.</a:t>
            </a:r>
          </a:p>
        </p:txBody>
      </p:sp>
    </p:spTree>
    <p:extLst>
      <p:ext uri="{BB962C8B-B14F-4D97-AF65-F5344CB8AC3E}">
        <p14:creationId xmlns:p14="http://schemas.microsoft.com/office/powerpoint/2010/main" val="37248762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p:cNvSpPr>
            <a:spLocks noGrp="1"/>
          </p:cNvSpPr>
          <p:nvPr>
            <p:ph idx="1"/>
          </p:nvPr>
        </p:nvSpPr>
        <p:spPr/>
        <p:txBody>
          <a:bodyPr>
            <a:normAutofit/>
          </a:bodyPr>
          <a:lstStyle/>
          <a:p>
            <a:pPr>
              <a:spcAft>
                <a:spcPts val="600"/>
              </a:spcAft>
            </a:pPr>
            <a:r>
              <a:rPr lang="en-US" sz="2200" dirty="0">
                <a:latin typeface="Calibri"/>
                <a:cs typeface="Calibri"/>
              </a:rPr>
              <a:t>Overall </a:t>
            </a:r>
            <a:r>
              <a:rPr lang="en-US" sz="2200" dirty="0">
                <a:solidFill>
                  <a:srgbClr val="FF0000"/>
                </a:solidFill>
                <a:latin typeface="Calibri"/>
                <a:cs typeface="Calibri"/>
              </a:rPr>
              <a:t>demand</a:t>
            </a:r>
            <a:r>
              <a:rPr lang="en-US" sz="2200" dirty="0">
                <a:latin typeface="Calibri"/>
                <a:cs typeface="Calibri"/>
              </a:rPr>
              <a:t> for agricultural products (including food, feed, </a:t>
            </a:r>
            <a:r>
              <a:rPr lang="en-US" sz="2200" dirty="0" err="1">
                <a:latin typeface="Calibri"/>
                <a:cs typeface="Calibri"/>
              </a:rPr>
              <a:t>fibre</a:t>
            </a:r>
            <a:r>
              <a:rPr lang="en-US" sz="2200" dirty="0">
                <a:latin typeface="Calibri"/>
                <a:cs typeface="Calibri"/>
              </a:rPr>
              <a:t> and biofuels) is expected to </a:t>
            </a:r>
            <a:r>
              <a:rPr lang="en-US" sz="2200" dirty="0">
                <a:solidFill>
                  <a:srgbClr val="FF0000"/>
                </a:solidFill>
                <a:latin typeface="Calibri"/>
                <a:cs typeface="Calibri"/>
              </a:rPr>
              <a:t>increase </a:t>
            </a:r>
            <a:r>
              <a:rPr lang="en-US" sz="2200" dirty="0">
                <a:latin typeface="Calibri"/>
                <a:cs typeface="Calibri"/>
              </a:rPr>
              <a:t>1.1% per year from 2005/07 to 2050.</a:t>
            </a:r>
          </a:p>
          <a:p>
            <a:pPr>
              <a:spcAft>
                <a:spcPts val="600"/>
              </a:spcAft>
            </a:pPr>
            <a:r>
              <a:rPr lang="en-US" sz="2200" dirty="0">
                <a:latin typeface="Calibri"/>
                <a:cs typeface="Calibri"/>
              </a:rPr>
              <a:t>To meet global food demand in 2050, agricultural production must be </a:t>
            </a:r>
            <a:r>
              <a:rPr lang="en-US" sz="2200" dirty="0">
                <a:solidFill>
                  <a:srgbClr val="FF0000"/>
                </a:solidFill>
                <a:latin typeface="Calibri"/>
                <a:cs typeface="Calibri"/>
              </a:rPr>
              <a:t>60%</a:t>
            </a:r>
            <a:r>
              <a:rPr lang="th-TH" sz="2200" dirty="0">
                <a:solidFill>
                  <a:srgbClr val="FF0000"/>
                </a:solidFill>
                <a:latin typeface="Calibri"/>
                <a:cs typeface="Calibri"/>
              </a:rPr>
              <a:t> </a:t>
            </a:r>
            <a:r>
              <a:rPr lang="en-US" sz="2200" dirty="0">
                <a:solidFill>
                  <a:srgbClr val="FF0000"/>
                </a:solidFill>
                <a:latin typeface="Calibri"/>
                <a:cs typeface="Calibri"/>
              </a:rPr>
              <a:t>higher</a:t>
            </a:r>
            <a:r>
              <a:rPr lang="en-US" sz="2200" dirty="0">
                <a:latin typeface="Calibri"/>
                <a:cs typeface="Calibri"/>
              </a:rPr>
              <a:t> by weight than in 2005. (</a:t>
            </a:r>
            <a:r>
              <a:rPr lang="en-US" sz="2200" dirty="0" err="1">
                <a:latin typeface="Calibri"/>
                <a:cs typeface="Calibri"/>
              </a:rPr>
              <a:t>Alexandratos</a:t>
            </a:r>
            <a:r>
              <a:rPr lang="en-US" sz="2200" dirty="0">
                <a:latin typeface="Calibri"/>
                <a:cs typeface="Calibri"/>
              </a:rPr>
              <a:t> and </a:t>
            </a:r>
            <a:r>
              <a:rPr lang="en-US" sz="2200" dirty="0" err="1">
                <a:latin typeface="Calibri"/>
                <a:cs typeface="Calibri"/>
              </a:rPr>
              <a:t>Bruinsma</a:t>
            </a:r>
            <a:r>
              <a:rPr lang="en-US" sz="2200" dirty="0">
                <a:latin typeface="Calibri"/>
                <a:cs typeface="Calibri"/>
              </a:rPr>
              <a:t>, 2012)</a:t>
            </a:r>
          </a:p>
          <a:p>
            <a:pPr>
              <a:spcAft>
                <a:spcPts val="600"/>
              </a:spcAft>
            </a:pPr>
            <a:r>
              <a:rPr lang="en-US" sz="2200" dirty="0">
                <a:latin typeface="Calibri"/>
                <a:cs typeface="Calibri"/>
              </a:rPr>
              <a:t>To meet projected demand, world cereals production, which increased by 1,225 MT between 1961/63-2005/07, is projected to </a:t>
            </a:r>
            <a:r>
              <a:rPr lang="en-US" sz="2200" dirty="0">
                <a:solidFill>
                  <a:srgbClr val="FF0000"/>
                </a:solidFill>
                <a:latin typeface="Calibri"/>
                <a:cs typeface="Calibri"/>
              </a:rPr>
              <a:t>increase </a:t>
            </a:r>
            <a:r>
              <a:rPr lang="en-US" sz="2200" dirty="0">
                <a:latin typeface="Calibri"/>
                <a:cs typeface="Calibri"/>
              </a:rPr>
              <a:t>by another 940 MT to reach 3 BT in 2050.</a:t>
            </a:r>
          </a:p>
        </p:txBody>
      </p:sp>
      <p:sp>
        <p:nvSpPr>
          <p:cNvPr id="2" name="Title 1"/>
          <p:cNvSpPr>
            <a:spLocks noGrp="1"/>
          </p:cNvSpPr>
          <p:nvPr>
            <p:ph type="title"/>
          </p:nvPr>
        </p:nvSpPr>
        <p:spPr/>
        <p:txBody>
          <a:bodyPr/>
          <a:lstStyle/>
          <a:p>
            <a:r>
              <a:rPr lang="en-US" dirty="0"/>
              <a:t>Global food demand</a:t>
            </a:r>
          </a:p>
        </p:txBody>
      </p:sp>
    </p:spTree>
    <p:extLst>
      <p:ext uri="{BB962C8B-B14F-4D97-AF65-F5344CB8AC3E}">
        <p14:creationId xmlns:p14="http://schemas.microsoft.com/office/powerpoint/2010/main" val="1207843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hape 112"/>
          <p:cNvSpPr>
            <a:spLocks noGrp="1"/>
          </p:cNvSpPr>
          <p:nvPr>
            <p:ph idx="1"/>
          </p:nvPr>
        </p:nvSpPr>
        <p:spPr/>
        <p:txBody>
          <a:bodyPr>
            <a:normAutofit/>
          </a:bodyPr>
          <a:lstStyle/>
          <a:p>
            <a:pPr marL="0" indent="0">
              <a:spcAft>
                <a:spcPts val="600"/>
              </a:spcAft>
              <a:buNone/>
            </a:pPr>
            <a:r>
              <a:rPr lang="en-US" sz="2800" i="1" dirty="0"/>
              <a:t>At the end of this session, students will be able to:</a:t>
            </a:r>
            <a:endParaRPr lang="en-US" sz="2800" dirty="0"/>
          </a:p>
          <a:p>
            <a:pPr lvl="0"/>
            <a:r>
              <a:rPr lang="en-US" sz="2800" dirty="0"/>
              <a:t>Explain and analyze how climate change is affecting agriculture and food security and increase women’s specific vulnerabilities in relation to agriculture and food security</a:t>
            </a:r>
          </a:p>
          <a:p>
            <a:pPr lvl="0"/>
            <a:r>
              <a:rPr lang="en-US" sz="2800" dirty="0"/>
              <a:t>Propose potential adaptation actions to reduce the negative impacts of climate change on agriculture to ensure food security considering gender needs and priorities</a:t>
            </a:r>
          </a:p>
          <a:p>
            <a:r>
              <a:rPr lang="en-US" sz="2800" dirty="0"/>
              <a:t>Propose potential improvements in agricultural systems to improve food security while mitigating climate change (i.e., reducing emissions from the agriculture land use sector) considering men and women potentials</a:t>
            </a:r>
          </a:p>
        </p:txBody>
      </p:sp>
      <p:sp>
        <p:nvSpPr>
          <p:cNvPr id="2" name="Title 1"/>
          <p:cNvSpPr>
            <a:spLocks noGrp="1"/>
          </p:cNvSpPr>
          <p:nvPr>
            <p:ph type="title"/>
          </p:nvPr>
        </p:nvSpPr>
        <p:spPr/>
        <p:txBody>
          <a:bodyPr/>
          <a:lstStyle/>
          <a:p>
            <a:r>
              <a:rPr lang="en-US" dirty="0"/>
              <a:t>Learning Objectives</a:t>
            </a:r>
          </a:p>
        </p:txBody>
      </p:sp>
    </p:spTree>
    <p:extLst>
      <p:ext uri="{BB962C8B-B14F-4D97-AF65-F5344CB8AC3E}">
        <p14:creationId xmlns:p14="http://schemas.microsoft.com/office/powerpoint/2010/main" val="1536269796"/>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p:cNvPicPr>
            <a:picLocks noChangeAspect="1" noChangeArrowheads="1"/>
          </p:cNvPicPr>
          <p:nvPr/>
        </p:nvPicPr>
        <p:blipFill>
          <a:blip r:embed="rId3"/>
          <a:srcRect/>
          <a:stretch>
            <a:fillRect/>
          </a:stretch>
        </p:blipFill>
        <p:spPr bwMode="auto">
          <a:xfrm>
            <a:off x="1524000" y="1336676"/>
            <a:ext cx="9144000" cy="4829175"/>
          </a:xfrm>
          <a:prstGeom prst="rect">
            <a:avLst/>
          </a:prstGeom>
          <a:noFill/>
          <a:ln w="9525">
            <a:noFill/>
            <a:miter lim="800000"/>
          </a:ln>
        </p:spPr>
      </p:pic>
      <p:sp>
        <p:nvSpPr>
          <p:cNvPr id="75779" name="Text Box 4"/>
          <p:cNvSpPr txBox="1">
            <a:spLocks noChangeArrowheads="1"/>
          </p:cNvSpPr>
          <p:nvPr/>
        </p:nvSpPr>
        <p:spPr bwMode="auto">
          <a:xfrm>
            <a:off x="3333751" y="6278564"/>
            <a:ext cx="886631" cy="507831"/>
          </a:xfrm>
          <a:prstGeom prst="rect">
            <a:avLst/>
          </a:prstGeom>
          <a:noFill/>
          <a:ln w="9525">
            <a:noFill/>
            <a:miter lim="800000"/>
          </a:ln>
        </p:spPr>
        <p:txBody>
          <a:bodyPr wrap="none">
            <a:spAutoFit/>
          </a:bodyPr>
          <a:lstStyle/>
          <a:p>
            <a:r>
              <a:rPr lang="en-US" sz="2700" dirty="0">
                <a:latin typeface="Calibri"/>
                <a:cs typeface="Calibri"/>
              </a:rPr>
              <a:t>1979</a:t>
            </a:r>
          </a:p>
        </p:txBody>
      </p:sp>
      <p:sp>
        <p:nvSpPr>
          <p:cNvPr id="75780" name="Text Box 5"/>
          <p:cNvSpPr txBox="1">
            <a:spLocks noChangeArrowheads="1"/>
          </p:cNvSpPr>
          <p:nvPr/>
        </p:nvSpPr>
        <p:spPr bwMode="auto">
          <a:xfrm>
            <a:off x="7835901" y="6278564"/>
            <a:ext cx="889987" cy="507831"/>
          </a:xfrm>
          <a:prstGeom prst="rect">
            <a:avLst/>
          </a:prstGeom>
          <a:noFill/>
          <a:ln w="9525">
            <a:noFill/>
            <a:miter lim="800000"/>
          </a:ln>
        </p:spPr>
        <p:txBody>
          <a:bodyPr wrap="none">
            <a:spAutoFit/>
          </a:bodyPr>
          <a:lstStyle/>
          <a:p>
            <a:r>
              <a:rPr lang="en-US" sz="2700" dirty="0">
                <a:latin typeface="Calibri"/>
                <a:cs typeface="Calibri"/>
              </a:rPr>
              <a:t>2004</a:t>
            </a:r>
          </a:p>
        </p:txBody>
      </p:sp>
      <p:sp>
        <p:nvSpPr>
          <p:cNvPr id="2" name="Title 1"/>
          <p:cNvSpPr>
            <a:spLocks noGrp="1"/>
          </p:cNvSpPr>
          <p:nvPr>
            <p:ph type="title"/>
          </p:nvPr>
        </p:nvSpPr>
        <p:spPr/>
        <p:txBody>
          <a:bodyPr>
            <a:normAutofit/>
          </a:bodyPr>
          <a:lstStyle/>
          <a:p>
            <a:r>
              <a:rPr lang="en-US" dirty="0"/>
              <a:t>Population and land-use changes: major stressors </a:t>
            </a:r>
          </a:p>
        </p:txBody>
      </p:sp>
    </p:spTree>
    <p:extLst>
      <p:ext uri="{BB962C8B-B14F-4D97-AF65-F5344CB8AC3E}">
        <p14:creationId xmlns:p14="http://schemas.microsoft.com/office/powerpoint/2010/main" val="19844636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Content Placeholder 2"/>
          <p:cNvSpPr>
            <a:spLocks noGrp="1"/>
          </p:cNvSpPr>
          <p:nvPr>
            <p:ph idx="1"/>
          </p:nvPr>
        </p:nvSpPr>
        <p:spPr/>
        <p:txBody>
          <a:bodyPr/>
          <a:lstStyle/>
          <a:p>
            <a:pPr marL="0" indent="0">
              <a:spcAft>
                <a:spcPts val="600"/>
              </a:spcAft>
              <a:buNone/>
            </a:pPr>
            <a:r>
              <a:rPr lang="en-US" dirty="0">
                <a:uFillTx/>
                <a:cs typeface="Cordia New" pitchFamily="34" charset="-34"/>
              </a:rPr>
              <a:t>“At lower latitudes, especially in </a:t>
            </a:r>
            <a:r>
              <a:rPr lang="en-US" dirty="0">
                <a:solidFill>
                  <a:srgbClr val="FF0000"/>
                </a:solidFill>
                <a:uFillTx/>
                <a:cs typeface="Cordia New" pitchFamily="34" charset="-34"/>
              </a:rPr>
              <a:t>seasonally dry and tropical regions</a:t>
            </a:r>
            <a:r>
              <a:rPr lang="en-US" dirty="0">
                <a:uFillTx/>
                <a:cs typeface="Cordia New" pitchFamily="34" charset="-34"/>
              </a:rPr>
              <a:t>, crop productivity is projected to </a:t>
            </a:r>
            <a:r>
              <a:rPr lang="en-US" dirty="0">
                <a:solidFill>
                  <a:srgbClr val="FF0000"/>
                </a:solidFill>
                <a:uFillTx/>
                <a:cs typeface="Cordia New" pitchFamily="34" charset="-34"/>
              </a:rPr>
              <a:t>decrease</a:t>
            </a:r>
            <a:r>
              <a:rPr lang="en-US" dirty="0">
                <a:uFillTx/>
                <a:cs typeface="Cordia New" pitchFamily="34" charset="-34"/>
              </a:rPr>
              <a:t> for even small local temperature</a:t>
            </a:r>
            <a:r>
              <a:rPr lang="en-US" dirty="0">
                <a:solidFill>
                  <a:srgbClr val="FF0000"/>
                </a:solidFill>
                <a:uFillTx/>
                <a:cs typeface="Cordia New" pitchFamily="34" charset="-34"/>
              </a:rPr>
              <a:t> increases</a:t>
            </a:r>
            <a:r>
              <a:rPr lang="en-US" dirty="0">
                <a:uFillTx/>
                <a:cs typeface="Cordia New" pitchFamily="34" charset="-34"/>
              </a:rPr>
              <a:t> (1 to 2°C) which would </a:t>
            </a:r>
            <a:r>
              <a:rPr lang="en-US" dirty="0">
                <a:solidFill>
                  <a:srgbClr val="FF0000"/>
                </a:solidFill>
                <a:uFillTx/>
                <a:cs typeface="Cordia New" pitchFamily="34" charset="-34"/>
              </a:rPr>
              <a:t>increase </a:t>
            </a:r>
            <a:r>
              <a:rPr lang="en-US" dirty="0">
                <a:uFillTx/>
                <a:cs typeface="Cordia New" pitchFamily="34" charset="-34"/>
              </a:rPr>
              <a:t>the risk of hunger (medium confidence).”</a:t>
            </a:r>
          </a:p>
          <a:p>
            <a:pPr marL="0" indent="0">
              <a:spcAft>
                <a:spcPts val="600"/>
              </a:spcAft>
              <a:buNone/>
            </a:pPr>
            <a:endParaRPr lang="en-US" dirty="0">
              <a:uFillTx/>
              <a:cs typeface="Cordia New" pitchFamily="34" charset="-34"/>
            </a:endParaRPr>
          </a:p>
          <a:p>
            <a:pPr marL="0" indent="0">
              <a:spcAft>
                <a:spcPts val="600"/>
              </a:spcAft>
              <a:buNone/>
            </a:pPr>
            <a:r>
              <a:rPr lang="en-US" i="1" dirty="0">
                <a:uFillTx/>
                <a:cs typeface="Cordia New" pitchFamily="34" charset="-34"/>
              </a:rPr>
              <a:t>From: IPCC AR4 as quoted in: World Bank, 2012. Turn Down the Heat</a:t>
            </a:r>
          </a:p>
        </p:txBody>
      </p:sp>
      <p:sp>
        <p:nvSpPr>
          <p:cNvPr id="2" name="Title 1"/>
          <p:cNvSpPr>
            <a:spLocks noGrp="1"/>
          </p:cNvSpPr>
          <p:nvPr>
            <p:ph type="title"/>
          </p:nvPr>
        </p:nvSpPr>
        <p:spPr/>
        <p:txBody>
          <a:bodyPr rtlCol="0">
            <a:normAutofit/>
          </a:bodyPr>
          <a:lstStyle/>
          <a:p>
            <a:pPr>
              <a:defRPr>
                <a:uFillTx/>
              </a:defRPr>
            </a:pPr>
            <a:r>
              <a:rPr lang="en-US" sz="2800" dirty="0"/>
              <a:t>IPCC &amp; World Bank projection for tropical regions</a:t>
            </a:r>
          </a:p>
        </p:txBody>
      </p:sp>
    </p:spTree>
    <p:extLst>
      <p:ext uri="{BB962C8B-B14F-4D97-AF65-F5344CB8AC3E}">
        <p14:creationId xmlns:p14="http://schemas.microsoft.com/office/powerpoint/2010/main" val="16771612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tretch/>
        </p:blipFill>
        <p:spPr>
          <a:xfrm>
            <a:off x="145775" y="1440054"/>
            <a:ext cx="8652225" cy="5192783"/>
          </a:xfrm>
        </p:spPr>
      </p:pic>
      <p:sp>
        <p:nvSpPr>
          <p:cNvPr id="2" name="Title 1"/>
          <p:cNvSpPr>
            <a:spLocks noGrp="1"/>
          </p:cNvSpPr>
          <p:nvPr>
            <p:ph type="title"/>
          </p:nvPr>
        </p:nvSpPr>
        <p:spPr/>
        <p:txBody>
          <a:bodyPr>
            <a:noAutofit/>
          </a:bodyPr>
          <a:lstStyle/>
          <a:p>
            <a:r>
              <a:rPr lang="en-US" sz="2000" dirty="0"/>
              <a:t>Climate change is likely to make some fish species go extinct in the tropics. Fish predicted to be moving north.</a:t>
            </a:r>
          </a:p>
        </p:txBody>
      </p:sp>
      <p:sp>
        <p:nvSpPr>
          <p:cNvPr id="5" name="TextBox 4"/>
          <p:cNvSpPr txBox="1"/>
          <p:nvPr/>
        </p:nvSpPr>
        <p:spPr>
          <a:xfrm>
            <a:off x="9050512" y="1440054"/>
            <a:ext cx="2935153" cy="4247317"/>
          </a:xfrm>
          <a:prstGeom prst="rect">
            <a:avLst/>
          </a:prstGeom>
          <a:noFill/>
        </p:spPr>
        <p:txBody>
          <a:bodyPr wrap="square" rtlCol="0">
            <a:spAutoFit/>
          </a:bodyPr>
          <a:lstStyle/>
          <a:p>
            <a:r>
              <a:rPr lang="en-US" dirty="0"/>
              <a:t>This map shows hotspots of local extinction for fish and marine invertebrates between the years 2000 and 2050, under the worst-case climate change scenario of three degrees of warming by 2100. Red indicates the highest rates of local extinctions, and blue indicates the lowest rates. (Image credit: Jones and Cheung, 2014, ICES Journal of Marine Science)   From Yale Environment</a:t>
            </a:r>
          </a:p>
        </p:txBody>
      </p:sp>
    </p:spTree>
    <p:extLst>
      <p:ext uri="{BB962C8B-B14F-4D97-AF65-F5344CB8AC3E}">
        <p14:creationId xmlns:p14="http://schemas.microsoft.com/office/powerpoint/2010/main" val="27664688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5" name="Shape 100"/>
          <p:cNvSpPr>
            <a:spLocks noChangeAspect="1" noChangeArrowheads="1"/>
          </p:cNvSpPr>
          <p:nvPr/>
        </p:nvSpPr>
        <p:spPr bwMode="auto">
          <a:xfrm>
            <a:off x="1700953" y="1130256"/>
            <a:ext cx="8790094" cy="5400000"/>
          </a:xfrm>
          <a:prstGeom prst="rect">
            <a:avLst/>
          </a:prstGeom>
          <a:blipFill dpi="0" rotWithShape="1">
            <a:blip r:embed="rId3"/>
            <a:srcRect/>
            <a:stretch>
              <a:fillRect/>
            </a:stretch>
          </a:blipFill>
          <a:ln w="9525">
            <a:noFill/>
            <a:miter lim="800000"/>
          </a:ln>
        </p:spPr>
        <p:txBody>
          <a:bodyPr/>
          <a:lstStyle/>
          <a:p>
            <a:endParaRPr lang="th-TH"/>
          </a:p>
        </p:txBody>
      </p:sp>
      <p:sp>
        <p:nvSpPr>
          <p:cNvPr id="284674" name="Shape 98"/>
          <p:cNvSpPr txBox="1">
            <a:spLocks noChangeArrowheads="1"/>
          </p:cNvSpPr>
          <p:nvPr/>
        </p:nvSpPr>
        <p:spPr bwMode="auto">
          <a:xfrm>
            <a:off x="2155826" y="6124576"/>
            <a:ext cx="7853363" cy="461635"/>
          </a:xfrm>
          <a:prstGeom prst="rect">
            <a:avLst/>
          </a:prstGeom>
          <a:noFill/>
          <a:ln w="9525">
            <a:noFill/>
            <a:miter lim="800000"/>
          </a:ln>
        </p:spPr>
        <p:txBody>
          <a:bodyPr lIns="91425" tIns="91425" rIns="91425" bIns="91425">
            <a:spAutoFit/>
          </a:bodyPr>
          <a:lstStyle/>
          <a:p>
            <a:endParaRPr lang="th-TH"/>
          </a:p>
        </p:txBody>
      </p:sp>
      <p:sp>
        <p:nvSpPr>
          <p:cNvPr id="3" name="Title 2"/>
          <p:cNvSpPr>
            <a:spLocks noGrp="1"/>
          </p:cNvSpPr>
          <p:nvPr>
            <p:ph type="title"/>
          </p:nvPr>
        </p:nvSpPr>
        <p:spPr/>
        <p:txBody>
          <a:bodyPr/>
          <a:lstStyle/>
          <a:p>
            <a:r>
              <a:rPr lang="en-US" dirty="0"/>
              <a:t>Local Availability Issues</a:t>
            </a:r>
          </a:p>
        </p:txBody>
      </p:sp>
    </p:spTree>
    <p:extLst>
      <p:ext uri="{BB962C8B-B14F-4D97-AF65-F5344CB8AC3E}">
        <p14:creationId xmlns:p14="http://schemas.microsoft.com/office/powerpoint/2010/main" val="14908707"/>
      </p:ext>
    </p:extLst>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vert="horz" lIns="91440" tIns="45720" rIns="91440" bIns="45720" rtlCol="0" anchor="t">
            <a:normAutofit lnSpcReduction="10000"/>
          </a:bodyPr>
          <a:lstStyle/>
          <a:p>
            <a:r>
              <a:rPr lang="en-US" dirty="0"/>
              <a:t>How is climate change affecting agriculture and food security in Bangladesh?</a:t>
            </a:r>
          </a:p>
          <a:p>
            <a:r>
              <a:rPr lang="en-US" dirty="0"/>
              <a:t>What will be the effects on wild fish?  Aquaculture?</a:t>
            </a:r>
          </a:p>
          <a:p>
            <a:r>
              <a:rPr lang="en-US" dirty="0"/>
              <a:t>What are the causes of lower crop yields?</a:t>
            </a:r>
          </a:p>
          <a:p>
            <a:r>
              <a:rPr lang="en-US" dirty="0"/>
              <a:t>Are we prepared for food security adaptation and mitigation? </a:t>
            </a:r>
          </a:p>
          <a:p>
            <a:r>
              <a:rPr lang="en-US" dirty="0"/>
              <a:t>What can we do to better prepare and adapt? </a:t>
            </a:r>
          </a:p>
          <a:p>
            <a:pPr marL="0" indent="0">
              <a:buNone/>
            </a:pPr>
            <a:endParaRPr lang="en-US" dirty="0"/>
          </a:p>
        </p:txBody>
      </p:sp>
      <p:sp>
        <p:nvSpPr>
          <p:cNvPr id="79873" name="Title 1"/>
          <p:cNvSpPr>
            <a:spLocks noGrp="1"/>
          </p:cNvSpPr>
          <p:nvPr>
            <p:ph type="title"/>
          </p:nvPr>
        </p:nvSpPr>
        <p:spPr/>
        <p:txBody>
          <a:bodyPr>
            <a:normAutofit/>
          </a:bodyPr>
          <a:lstStyle/>
          <a:p>
            <a:r>
              <a:rPr lang="en-US">
                <a:uFillTx/>
              </a:rPr>
              <a:t>Discussion on Small Group Questions</a:t>
            </a:r>
            <a:endParaRPr lang="en-US" dirty="0">
              <a:uFillTx/>
            </a:endParaRPr>
          </a:p>
        </p:txBody>
      </p:sp>
    </p:spTree>
    <p:extLst>
      <p:ext uri="{BB962C8B-B14F-4D97-AF65-F5344CB8AC3E}">
        <p14:creationId xmlns:p14="http://schemas.microsoft.com/office/powerpoint/2010/main" val="3867785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Climate change impacts on agriculture</a:t>
            </a:r>
          </a:p>
        </p:txBody>
      </p:sp>
      <p:pic>
        <p:nvPicPr>
          <p:cNvPr id="4" name="Shape 281"/>
          <p:cNvPicPr preferRelativeResize="0">
            <a:picLocks noChangeAspect="1" noChangeArrowheads="1"/>
          </p:cNvPicPr>
          <p:nvPr/>
        </p:nvPicPr>
        <p:blipFill>
          <a:blip r:embed="rId3"/>
          <a:srcRect/>
          <a:stretch>
            <a:fillRect/>
          </a:stretch>
        </p:blipFill>
        <p:spPr bwMode="auto">
          <a:xfrm>
            <a:off x="3145536" y="1149834"/>
            <a:ext cx="5614415" cy="5614415"/>
          </a:xfrm>
          <a:prstGeom prst="rect">
            <a:avLst/>
          </a:prstGeom>
          <a:noFill/>
          <a:ln w="9525">
            <a:noFill/>
            <a:miter lim="800000"/>
          </a:ln>
        </p:spPr>
      </p:pic>
    </p:spTree>
    <p:extLst>
      <p:ext uri="{BB962C8B-B14F-4D97-AF65-F5344CB8AC3E}">
        <p14:creationId xmlns:p14="http://schemas.microsoft.com/office/powerpoint/2010/main" val="35487008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Shape 286"/>
          <p:cNvPicPr preferRelativeResize="0">
            <a:picLocks noChangeAspect="1" noChangeArrowheads="1"/>
          </p:cNvPicPr>
          <p:nvPr/>
        </p:nvPicPr>
        <p:blipFill rotWithShape="1">
          <a:blip r:embed="rId3"/>
          <a:srcRect l="5346" r="5346"/>
          <a:stretch/>
        </p:blipFill>
        <p:spPr bwMode="auto">
          <a:xfrm>
            <a:off x="1524000" y="1098000"/>
            <a:ext cx="9144000" cy="5760000"/>
          </a:xfrm>
          <a:prstGeom prst="rect">
            <a:avLst/>
          </a:prstGeom>
          <a:noFill/>
          <a:ln w="9525">
            <a:noFill/>
            <a:miter lim="800000"/>
          </a:ln>
        </p:spPr>
      </p:pic>
      <p:sp>
        <p:nvSpPr>
          <p:cNvPr id="83970" name="Shape 287"/>
          <p:cNvSpPr txBox="1">
            <a:spLocks noChangeArrowheads="1"/>
          </p:cNvSpPr>
          <p:nvPr/>
        </p:nvSpPr>
        <p:spPr bwMode="auto">
          <a:xfrm>
            <a:off x="2162894" y="4277273"/>
            <a:ext cx="7845762" cy="2294108"/>
          </a:xfrm>
          <a:prstGeom prst="rect">
            <a:avLst/>
          </a:prstGeom>
          <a:solidFill>
            <a:schemeClr val="accent1">
              <a:lumMod val="50000"/>
              <a:alpha val="79000"/>
            </a:schemeClr>
          </a:solidFill>
          <a:ln w="9525">
            <a:noFill/>
            <a:miter lim="800000"/>
          </a:ln>
        </p:spPr>
        <p:txBody>
          <a:bodyPr lIns="91425" tIns="45700" rIns="91425" bIns="45700"/>
          <a:lstStyle/>
          <a:p>
            <a:pPr marL="457200" indent="-457200">
              <a:lnSpc>
                <a:spcPct val="110000"/>
              </a:lnSpc>
              <a:spcBef>
                <a:spcPts val="300"/>
              </a:spcBef>
              <a:spcAft>
                <a:spcPts val="600"/>
              </a:spcAft>
              <a:buClr>
                <a:schemeClr val="bg1"/>
              </a:buClr>
              <a:buSzPct val="79000"/>
              <a:buFont typeface="Wingdings" charset="2"/>
              <a:buChar char="§"/>
            </a:pPr>
            <a:r>
              <a:rPr lang="en-US" sz="2700" dirty="0">
                <a:solidFill>
                  <a:schemeClr val="bg1"/>
                </a:solidFill>
                <a:latin typeface="Calibri"/>
                <a:cs typeface="Calibri"/>
              </a:rPr>
              <a:t>W</a:t>
            </a:r>
            <a:r>
              <a:rPr lang="th-TH" sz="2700" dirty="0">
                <a:solidFill>
                  <a:schemeClr val="bg1"/>
                </a:solidFill>
                <a:latin typeface="Calibri"/>
                <a:cs typeface="Calibri"/>
              </a:rPr>
              <a:t>hat crops people can grow</a:t>
            </a:r>
            <a:r>
              <a:rPr lang="en-US" sz="2700" dirty="0">
                <a:solidFill>
                  <a:schemeClr val="bg1"/>
                </a:solidFill>
                <a:latin typeface="Calibri"/>
                <a:cs typeface="Calibri"/>
              </a:rPr>
              <a:t>?</a:t>
            </a:r>
            <a:endParaRPr lang="fr-CH" sz="2700" dirty="0">
              <a:solidFill>
                <a:schemeClr val="bg1"/>
              </a:solidFill>
              <a:latin typeface="Calibri"/>
              <a:cs typeface="Calibri"/>
            </a:endParaRPr>
          </a:p>
          <a:p>
            <a:pPr marL="457200" indent="-457200">
              <a:lnSpc>
                <a:spcPct val="110000"/>
              </a:lnSpc>
              <a:spcBef>
                <a:spcPts val="300"/>
              </a:spcBef>
              <a:spcAft>
                <a:spcPts val="600"/>
              </a:spcAft>
              <a:buClr>
                <a:schemeClr val="bg1"/>
              </a:buClr>
              <a:buSzPct val="79000"/>
              <a:buFont typeface="Wingdings" charset="2"/>
              <a:buChar char="§"/>
            </a:pPr>
            <a:r>
              <a:rPr lang="en-US" sz="2700" dirty="0">
                <a:solidFill>
                  <a:schemeClr val="bg1"/>
                </a:solidFill>
                <a:latin typeface="Calibri"/>
                <a:cs typeface="Calibri"/>
              </a:rPr>
              <a:t>H</a:t>
            </a:r>
            <a:r>
              <a:rPr lang="th-TH" sz="2700" dirty="0">
                <a:solidFill>
                  <a:schemeClr val="bg1"/>
                </a:solidFill>
                <a:latin typeface="Calibri"/>
                <a:cs typeface="Calibri"/>
              </a:rPr>
              <a:t>ow often they can plant these crops</a:t>
            </a:r>
            <a:r>
              <a:rPr lang="en-US" sz="2700" dirty="0">
                <a:solidFill>
                  <a:schemeClr val="bg1"/>
                </a:solidFill>
                <a:latin typeface="Calibri"/>
                <a:cs typeface="Calibri"/>
              </a:rPr>
              <a:t>?</a:t>
            </a:r>
            <a:endParaRPr lang="th-TH" sz="2700" dirty="0">
              <a:solidFill>
                <a:schemeClr val="bg1"/>
              </a:solidFill>
              <a:latin typeface="Calibri"/>
              <a:cs typeface="Calibri"/>
            </a:endParaRPr>
          </a:p>
          <a:p>
            <a:pPr marL="457200" indent="-457200">
              <a:lnSpc>
                <a:spcPct val="110000"/>
              </a:lnSpc>
              <a:spcBef>
                <a:spcPts val="300"/>
              </a:spcBef>
              <a:spcAft>
                <a:spcPts val="600"/>
              </a:spcAft>
              <a:buClr>
                <a:schemeClr val="bg1"/>
              </a:buClr>
              <a:buSzPct val="79000"/>
              <a:buFont typeface="Wingdings" charset="2"/>
              <a:buChar char="§"/>
            </a:pPr>
            <a:r>
              <a:rPr lang="en-US" sz="2700" dirty="0">
                <a:solidFill>
                  <a:schemeClr val="bg1"/>
                </a:solidFill>
                <a:latin typeface="Calibri"/>
                <a:cs typeface="Calibri"/>
              </a:rPr>
              <a:t>H</a:t>
            </a:r>
            <a:r>
              <a:rPr lang="th-TH" sz="2700" dirty="0">
                <a:solidFill>
                  <a:schemeClr val="bg1"/>
                </a:solidFill>
                <a:latin typeface="Calibri"/>
                <a:cs typeface="Calibri"/>
              </a:rPr>
              <a:t>ow productive they are</a:t>
            </a:r>
            <a:r>
              <a:rPr lang="en-US" sz="2700" dirty="0">
                <a:solidFill>
                  <a:schemeClr val="bg1"/>
                </a:solidFill>
                <a:latin typeface="Calibri"/>
                <a:cs typeface="Calibri"/>
              </a:rPr>
              <a:t>? </a:t>
            </a:r>
            <a:endParaRPr lang="th-TH" sz="2700" dirty="0">
              <a:solidFill>
                <a:schemeClr val="bg1"/>
              </a:solidFill>
              <a:latin typeface="Calibri"/>
              <a:cs typeface="Calibri"/>
            </a:endParaRPr>
          </a:p>
          <a:p>
            <a:pPr marL="457200" indent="-457200">
              <a:lnSpc>
                <a:spcPct val="110000"/>
              </a:lnSpc>
              <a:spcBef>
                <a:spcPts val="300"/>
              </a:spcBef>
              <a:spcAft>
                <a:spcPts val="600"/>
              </a:spcAft>
              <a:buClr>
                <a:schemeClr val="bg1"/>
              </a:buClr>
              <a:buSzPct val="79000"/>
              <a:buFont typeface="Wingdings" charset="2"/>
              <a:buChar char="§"/>
            </a:pPr>
            <a:r>
              <a:rPr lang="en-US" sz="2700" dirty="0">
                <a:solidFill>
                  <a:schemeClr val="bg1"/>
                </a:solidFill>
                <a:latin typeface="Calibri"/>
                <a:cs typeface="Calibri"/>
              </a:rPr>
              <a:t>H</a:t>
            </a:r>
            <a:r>
              <a:rPr lang="th-TH" sz="2700" dirty="0">
                <a:solidFill>
                  <a:schemeClr val="bg1"/>
                </a:solidFill>
                <a:latin typeface="Calibri"/>
                <a:cs typeface="Calibri"/>
              </a:rPr>
              <a:t>ow easily they can be harvested</a:t>
            </a:r>
            <a:r>
              <a:rPr lang="en-US" sz="2700" dirty="0">
                <a:solidFill>
                  <a:schemeClr val="bg1"/>
                </a:solidFill>
                <a:latin typeface="Calibri"/>
                <a:cs typeface="Calibri"/>
              </a:rPr>
              <a:t>?</a:t>
            </a:r>
            <a:endParaRPr lang="th-TH" sz="2700" dirty="0">
              <a:solidFill>
                <a:schemeClr val="bg1"/>
              </a:solidFill>
              <a:latin typeface="Calibri"/>
              <a:cs typeface="Calibri"/>
            </a:endParaRPr>
          </a:p>
        </p:txBody>
      </p:sp>
      <p:sp>
        <p:nvSpPr>
          <p:cNvPr id="2" name="Title 1"/>
          <p:cNvSpPr>
            <a:spLocks noGrp="1"/>
          </p:cNvSpPr>
          <p:nvPr>
            <p:ph type="title"/>
          </p:nvPr>
        </p:nvSpPr>
        <p:spPr/>
        <p:txBody>
          <a:bodyPr>
            <a:normAutofit/>
          </a:bodyPr>
          <a:lstStyle/>
          <a:p>
            <a:r>
              <a:rPr lang="en-US" sz="3000" dirty="0"/>
              <a:t>Climate change will affect or is affecting agriculture</a:t>
            </a:r>
          </a:p>
        </p:txBody>
      </p:sp>
    </p:spTree>
    <p:extLst>
      <p:ext uri="{BB962C8B-B14F-4D97-AF65-F5344CB8AC3E}">
        <p14:creationId xmlns:p14="http://schemas.microsoft.com/office/powerpoint/2010/main" val="260914499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Content Placeholder 2"/>
          <p:cNvSpPr>
            <a:spLocks noGrp="1"/>
          </p:cNvSpPr>
          <p:nvPr>
            <p:ph idx="1"/>
          </p:nvPr>
        </p:nvSpPr>
        <p:spPr/>
        <p:txBody>
          <a:bodyPr vert="horz" lIns="91440" tIns="45720" rIns="91440" bIns="45720" rtlCol="0" anchor="t">
            <a:normAutofit/>
          </a:bodyPr>
          <a:lstStyle/>
          <a:p>
            <a:pPr marL="0" indent="0">
              <a:spcAft>
                <a:spcPts val="600"/>
              </a:spcAft>
              <a:buNone/>
            </a:pPr>
            <a:r>
              <a:rPr lang="en-US" dirty="0">
                <a:uFillTx/>
                <a:cs typeface="Cordia New" pitchFamily="34" charset="-34"/>
              </a:rPr>
              <a:t>Increasing crop growth and production:</a:t>
            </a:r>
          </a:p>
          <a:p>
            <a:pPr lvl="1">
              <a:spcAft>
                <a:spcPts val="600"/>
              </a:spcAft>
            </a:pPr>
            <a:r>
              <a:rPr lang="en-US" dirty="0">
                <a:uFillTx/>
                <a:cs typeface="Cordia New" pitchFamily="34" charset="-34"/>
              </a:rPr>
              <a:t>Higher average temperatures (some areas have a positive effect, if not too high of a temperature increase.)</a:t>
            </a:r>
          </a:p>
          <a:p>
            <a:pPr lvl="1">
              <a:spcAft>
                <a:spcPts val="600"/>
              </a:spcAft>
            </a:pPr>
            <a:r>
              <a:rPr lang="en-US" dirty="0">
                <a:uFillTx/>
                <a:cs typeface="Cordia New" pitchFamily="34" charset="-34"/>
              </a:rPr>
              <a:t>Increased crop yields due to CO</a:t>
            </a:r>
            <a:r>
              <a:rPr lang="en-US" sz="1800" dirty="0">
                <a:cs typeface="Cordia New" pitchFamily="34" charset="-34"/>
              </a:rPr>
              <a:t>2</a:t>
            </a:r>
            <a:r>
              <a:rPr lang="en-US" dirty="0">
                <a:uFillTx/>
                <a:cs typeface="Cordia New" pitchFamily="34" charset="-34"/>
              </a:rPr>
              <a:t> fertilization, greater water use efficiency (CO</a:t>
            </a:r>
            <a:r>
              <a:rPr lang="en-US" sz="1800" dirty="0">
                <a:cs typeface="Cordia New" pitchFamily="34" charset="-34"/>
              </a:rPr>
              <a:t>2</a:t>
            </a:r>
            <a:r>
              <a:rPr lang="en-US" dirty="0">
                <a:uFillTx/>
                <a:cs typeface="Cordia New" pitchFamily="34" charset="-34"/>
              </a:rPr>
              <a:t> effect)</a:t>
            </a:r>
          </a:p>
          <a:p>
            <a:pPr lvl="1">
              <a:spcAft>
                <a:spcPts val="600"/>
              </a:spcAft>
            </a:pPr>
            <a:r>
              <a:rPr lang="en-US" dirty="0">
                <a:uFillTx/>
                <a:cs typeface="Cordia New" pitchFamily="34" charset="-34"/>
              </a:rPr>
              <a:t>Increased length of growing season in some areas</a:t>
            </a:r>
          </a:p>
          <a:p>
            <a:pPr lvl="1">
              <a:spcAft>
                <a:spcPts val="600"/>
              </a:spcAft>
            </a:pPr>
            <a:r>
              <a:rPr lang="en-US" dirty="0">
                <a:uFillTx/>
                <a:cs typeface="Cordia New" pitchFamily="34" charset="-34"/>
              </a:rPr>
              <a:t>More suitable climates at higher elevation lands</a:t>
            </a:r>
          </a:p>
          <a:p>
            <a:pPr lvl="1">
              <a:spcAft>
                <a:spcPts val="600"/>
              </a:spcAft>
            </a:pPr>
            <a:r>
              <a:rPr lang="en-US" dirty="0">
                <a:uFillTx/>
                <a:cs typeface="Cordia New" pitchFamily="34" charset="-34"/>
              </a:rPr>
              <a:t>Increased precipitation in some areas</a:t>
            </a:r>
          </a:p>
        </p:txBody>
      </p:sp>
      <p:sp>
        <p:nvSpPr>
          <p:cNvPr id="2" name="Title 1"/>
          <p:cNvSpPr>
            <a:spLocks noGrp="1"/>
          </p:cNvSpPr>
          <p:nvPr>
            <p:ph type="title"/>
          </p:nvPr>
        </p:nvSpPr>
        <p:spPr/>
        <p:txBody>
          <a:bodyPr>
            <a:normAutofit/>
          </a:bodyPr>
          <a:lstStyle/>
          <a:p>
            <a:r>
              <a:rPr lang="en-US" dirty="0"/>
              <a:t>How climate change affects agriculture</a:t>
            </a:r>
          </a:p>
        </p:txBody>
      </p:sp>
    </p:spTree>
    <p:extLst>
      <p:ext uri="{BB962C8B-B14F-4D97-AF65-F5344CB8AC3E}">
        <p14:creationId xmlns:p14="http://schemas.microsoft.com/office/powerpoint/2010/main" val="16806279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Content Placeholder 2"/>
          <p:cNvSpPr>
            <a:spLocks noGrp="1"/>
          </p:cNvSpPr>
          <p:nvPr>
            <p:ph idx="1"/>
          </p:nvPr>
        </p:nvSpPr>
        <p:spPr>
          <a:xfrm>
            <a:off x="440349" y="1478678"/>
            <a:ext cx="11290852" cy="4982817"/>
          </a:xfrm>
        </p:spPr>
        <p:txBody>
          <a:bodyPr>
            <a:normAutofit lnSpcReduction="10000"/>
          </a:bodyPr>
          <a:lstStyle/>
          <a:p>
            <a:pPr marL="0" indent="0">
              <a:buNone/>
            </a:pPr>
            <a:r>
              <a:rPr lang="en-US" dirty="0">
                <a:uFillTx/>
                <a:cs typeface="Cordia New" pitchFamily="34" charset="-34"/>
              </a:rPr>
              <a:t>Decreasing crop growth and production:</a:t>
            </a:r>
          </a:p>
          <a:p>
            <a:pPr lvl="1"/>
            <a:r>
              <a:rPr lang="en-US" dirty="0">
                <a:uFillTx/>
                <a:cs typeface="Cordia New" pitchFamily="34" charset="-34"/>
              </a:rPr>
              <a:t>Extreme weather events (e.g. more frequency and intensity of strong storms)</a:t>
            </a:r>
          </a:p>
          <a:p>
            <a:pPr lvl="1"/>
            <a:r>
              <a:rPr lang="en-US" dirty="0">
                <a:uFillTx/>
                <a:cs typeface="Cordia New" pitchFamily="34" charset="-34"/>
              </a:rPr>
              <a:t>Climate variability (e.g., changes in precipitation patterns, rainfall deficits, heat waves, more drought and flooding)</a:t>
            </a:r>
          </a:p>
          <a:p>
            <a:pPr lvl="1"/>
            <a:r>
              <a:rPr lang="en-US" dirty="0">
                <a:uFillTx/>
                <a:cs typeface="Cordia New" pitchFamily="34" charset="-34"/>
              </a:rPr>
              <a:t>Higher average temperatures (</a:t>
            </a:r>
            <a:r>
              <a:rPr lang="en-US" dirty="0">
                <a:cs typeface="Cordia New" pitchFamily="34" charset="-34"/>
              </a:rPr>
              <a:t>increased heat stress</a:t>
            </a:r>
            <a:r>
              <a:rPr lang="en-US" dirty="0">
                <a:uFillTx/>
                <a:cs typeface="Cordia New" pitchFamily="34" charset="-34"/>
              </a:rPr>
              <a:t>)</a:t>
            </a:r>
          </a:p>
          <a:p>
            <a:pPr marL="457200" lvl="1" indent="0">
              <a:buNone/>
            </a:pPr>
            <a:r>
              <a:rPr lang="en-US" dirty="0">
                <a:cs typeface="Cordia New" pitchFamily="34" charset="-34"/>
              </a:rPr>
              <a:t>=&gt; </a:t>
            </a:r>
            <a:r>
              <a:rPr lang="en-US" dirty="0">
                <a:uFillTx/>
                <a:cs typeface="Cordia New" pitchFamily="34" charset="-34"/>
              </a:rPr>
              <a:t>Increasing spread of weeds, pests and pathogens induced by climate change</a:t>
            </a:r>
          </a:p>
          <a:p>
            <a:pPr marL="457200" lvl="1" indent="0">
              <a:buNone/>
            </a:pPr>
            <a:r>
              <a:rPr lang="en-US" dirty="0">
                <a:cs typeface="Cordia New" pitchFamily="34" charset="-34"/>
              </a:rPr>
              <a:t>=&gt; </a:t>
            </a:r>
            <a:r>
              <a:rPr lang="en-US" dirty="0"/>
              <a:t>food prices, food security, import-export flows,  and land use decisions</a:t>
            </a:r>
            <a:endParaRPr lang="en-US" dirty="0">
              <a:cs typeface="Cordia New" pitchFamily="34" charset="-34"/>
            </a:endParaRPr>
          </a:p>
        </p:txBody>
      </p:sp>
      <p:sp>
        <p:nvSpPr>
          <p:cNvPr id="2" name="Title 1"/>
          <p:cNvSpPr>
            <a:spLocks noGrp="1"/>
          </p:cNvSpPr>
          <p:nvPr>
            <p:ph type="title"/>
          </p:nvPr>
        </p:nvSpPr>
        <p:spPr/>
        <p:txBody>
          <a:bodyPr>
            <a:normAutofit/>
          </a:bodyPr>
          <a:lstStyle/>
          <a:p>
            <a:r>
              <a:rPr lang="en-US" dirty="0"/>
              <a:t>How climate change affects agriculture</a:t>
            </a:r>
          </a:p>
        </p:txBody>
      </p:sp>
    </p:spTree>
    <p:extLst>
      <p:ext uri="{BB962C8B-B14F-4D97-AF65-F5344CB8AC3E}">
        <p14:creationId xmlns:p14="http://schemas.microsoft.com/office/powerpoint/2010/main" val="7930919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Content Placeholder 2"/>
          <p:cNvSpPr>
            <a:spLocks noGrp="1"/>
          </p:cNvSpPr>
          <p:nvPr>
            <p:ph idx="1"/>
          </p:nvPr>
        </p:nvSpPr>
        <p:spPr/>
        <p:txBody>
          <a:bodyPr vert="horz" lIns="91440" tIns="45720" rIns="91440" bIns="45720" rtlCol="0" anchor="t">
            <a:normAutofit/>
          </a:bodyPr>
          <a:lstStyle/>
          <a:p>
            <a:pPr marL="0" indent="0">
              <a:spcAft>
                <a:spcPts val="600"/>
              </a:spcAft>
              <a:buNone/>
            </a:pPr>
            <a:r>
              <a:rPr lang="en-US" dirty="0">
                <a:uFillTx/>
                <a:cs typeface="Cordia New" pitchFamily="34" charset="-34"/>
              </a:rPr>
              <a:t>Less available of cropland:</a:t>
            </a:r>
          </a:p>
          <a:p>
            <a:pPr lvl="1">
              <a:spcAft>
                <a:spcPts val="600"/>
              </a:spcAft>
            </a:pPr>
            <a:r>
              <a:rPr lang="en-US" dirty="0">
                <a:uFillTx/>
                <a:cs typeface="Cordia New" pitchFamily="34" charset="-34"/>
              </a:rPr>
              <a:t>Soil salinity and inaccessible cropland due to sea level rise</a:t>
            </a:r>
          </a:p>
          <a:p>
            <a:pPr lvl="1">
              <a:spcAft>
                <a:spcPts val="600"/>
              </a:spcAft>
            </a:pPr>
            <a:r>
              <a:rPr lang="en-US" dirty="0">
                <a:uFillTx/>
                <a:cs typeface="Cordia New" pitchFamily="34" charset="-34"/>
              </a:rPr>
              <a:t>Surface soil loss (through soil erosion and landslide) caused by climate intensification -- more extreme flooding and drought</a:t>
            </a:r>
          </a:p>
          <a:p>
            <a:pPr marL="0" indent="0">
              <a:spcAft>
                <a:spcPts val="600"/>
              </a:spcAft>
              <a:buNone/>
            </a:pPr>
            <a:endParaRPr lang="en-US" dirty="0">
              <a:cs typeface="Cordia New" pitchFamily="34" charset="-34"/>
            </a:endParaRPr>
          </a:p>
        </p:txBody>
      </p:sp>
      <p:sp>
        <p:nvSpPr>
          <p:cNvPr id="2" name="Title 1"/>
          <p:cNvSpPr>
            <a:spLocks noGrp="1"/>
          </p:cNvSpPr>
          <p:nvPr>
            <p:ph type="title"/>
          </p:nvPr>
        </p:nvSpPr>
        <p:spPr/>
        <p:txBody>
          <a:bodyPr>
            <a:normAutofit/>
          </a:bodyPr>
          <a:lstStyle/>
          <a:p>
            <a:r>
              <a:rPr lang="en-US" dirty="0"/>
              <a:t>How climate change affects agriculture</a:t>
            </a:r>
          </a:p>
        </p:txBody>
      </p:sp>
    </p:spTree>
    <p:extLst>
      <p:ext uri="{BB962C8B-B14F-4D97-AF65-F5344CB8AC3E}">
        <p14:creationId xmlns:p14="http://schemas.microsoft.com/office/powerpoint/2010/main" val="1069054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pPr>
              <a:lnSpc>
                <a:spcPct val="130000"/>
              </a:lnSpc>
              <a:spcAft>
                <a:spcPts val="600"/>
              </a:spcAft>
            </a:pPr>
            <a:r>
              <a:rPr lang="en-US" sz="2400" dirty="0"/>
              <a:t>The concepts of food security: definitions, food availability, food access, food utilization, key factors stress FS</a:t>
            </a:r>
          </a:p>
          <a:p>
            <a:pPr>
              <a:lnSpc>
                <a:spcPct val="130000"/>
              </a:lnSpc>
              <a:spcAft>
                <a:spcPts val="600"/>
              </a:spcAft>
            </a:pPr>
            <a:r>
              <a:rPr lang="en-US" sz="2400" dirty="0"/>
              <a:t>How agriculture can affect greenhouse gas emissions</a:t>
            </a:r>
          </a:p>
          <a:p>
            <a:pPr>
              <a:lnSpc>
                <a:spcPct val="130000"/>
              </a:lnSpc>
              <a:spcAft>
                <a:spcPts val="600"/>
              </a:spcAft>
            </a:pPr>
            <a:r>
              <a:rPr lang="en-US" sz="2400" dirty="0"/>
              <a:t>Effects of climate change on food security: Sources of food, factors control resources, lower crop and livestock yields,  higher and variable temperatures, changes in precipitation patterns, </a:t>
            </a:r>
            <a:r>
              <a:rPr lang="en-US" sz="2400" dirty="0" err="1"/>
              <a:t>xtreme</a:t>
            </a:r>
            <a:r>
              <a:rPr lang="en-US" sz="2400" dirty="0"/>
              <a:t> weather events and lower availability of agriculture land due to sea level rise</a:t>
            </a:r>
          </a:p>
          <a:p>
            <a:pPr>
              <a:lnSpc>
                <a:spcPct val="130000"/>
              </a:lnSpc>
              <a:spcAft>
                <a:spcPts val="600"/>
              </a:spcAft>
            </a:pPr>
            <a:r>
              <a:rPr lang="en-US" sz="2400" dirty="0"/>
              <a:t>Approaches to mitigate or adapt the effects of climate change in agriculture and food security: Increasing productivity,  Accessible Adaptation, Improved institutions and capacities</a:t>
            </a:r>
          </a:p>
          <a:p>
            <a:pPr>
              <a:lnSpc>
                <a:spcPct val="130000"/>
              </a:lnSpc>
              <a:spcAft>
                <a:spcPts val="600"/>
              </a:spcAft>
            </a:pPr>
            <a:endParaRPr lang="en-US" sz="2400" dirty="0"/>
          </a:p>
        </p:txBody>
      </p:sp>
      <p:sp>
        <p:nvSpPr>
          <p:cNvPr id="2" name="Title 1"/>
          <p:cNvSpPr>
            <a:spLocks noGrp="1"/>
          </p:cNvSpPr>
          <p:nvPr>
            <p:ph type="title"/>
          </p:nvPr>
        </p:nvSpPr>
        <p:spPr/>
        <p:txBody>
          <a:bodyPr rtlCol="0">
            <a:normAutofit/>
          </a:bodyPr>
          <a:lstStyle/>
          <a:p>
            <a:pPr>
              <a:defRPr>
                <a:uFillTx/>
              </a:defRPr>
            </a:pPr>
            <a:r>
              <a:rPr lang="en-US" dirty="0">
                <a:uFillTx/>
              </a:rPr>
              <a:t>Outline</a:t>
            </a:r>
          </a:p>
        </p:txBody>
      </p:sp>
    </p:spTree>
    <p:extLst>
      <p:ext uri="{BB962C8B-B14F-4D97-AF65-F5344CB8AC3E}">
        <p14:creationId xmlns:p14="http://schemas.microsoft.com/office/powerpoint/2010/main" val="35956198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Content Placeholder 2"/>
          <p:cNvSpPr>
            <a:spLocks noGrp="1"/>
          </p:cNvSpPr>
          <p:nvPr>
            <p:ph idx="1"/>
          </p:nvPr>
        </p:nvSpPr>
        <p:spPr/>
        <p:txBody>
          <a:bodyPr>
            <a:normAutofit/>
          </a:bodyPr>
          <a:lstStyle/>
          <a:p>
            <a:pPr>
              <a:spcAft>
                <a:spcPts val="600"/>
              </a:spcAft>
            </a:pPr>
            <a:r>
              <a:rPr lang="en-GB" sz="2500" dirty="0"/>
              <a:t>The potential yield loss is about 5% for each degree Celsius of global warming (</a:t>
            </a:r>
            <a:r>
              <a:rPr lang="en-GB" sz="2500" dirty="0" err="1"/>
              <a:t>Lobell</a:t>
            </a:r>
            <a:r>
              <a:rPr lang="en-GB" sz="2500" dirty="0"/>
              <a:t> et al., 2011).</a:t>
            </a:r>
          </a:p>
          <a:p>
            <a:pPr>
              <a:spcAft>
                <a:spcPts val="600"/>
              </a:spcAft>
            </a:pPr>
            <a:r>
              <a:rPr lang="en-US" sz="2500" dirty="0"/>
              <a:t>Yields of maize and wheat are sensitive to temperatures above 30</a:t>
            </a:r>
            <a:r>
              <a:rPr lang="en-US" sz="2500" baseline="30000" dirty="0"/>
              <a:t>o</a:t>
            </a:r>
            <a:r>
              <a:rPr lang="en-US" sz="2500" dirty="0"/>
              <a:t>C. </a:t>
            </a:r>
          </a:p>
          <a:p>
            <a:pPr>
              <a:spcAft>
                <a:spcPts val="600"/>
              </a:spcAft>
            </a:pPr>
            <a:r>
              <a:rPr lang="en-US" sz="2500" dirty="0"/>
              <a:t>Changes in the global production of major crops are important drivers of food prices, food security, import-export flows,  and land use decisions.</a:t>
            </a:r>
            <a:endParaRPr lang="en-GB" sz="2500" dirty="0"/>
          </a:p>
        </p:txBody>
      </p:sp>
      <p:sp>
        <p:nvSpPr>
          <p:cNvPr id="104449" name="Title 1"/>
          <p:cNvSpPr>
            <a:spLocks noGrp="1"/>
          </p:cNvSpPr>
          <p:nvPr>
            <p:ph type="title"/>
          </p:nvPr>
        </p:nvSpPr>
        <p:spPr/>
        <p:txBody>
          <a:bodyPr/>
          <a:lstStyle/>
          <a:p>
            <a:r>
              <a:rPr lang="en-US">
                <a:uFillTx/>
              </a:rPr>
              <a:t>Impacts on crops</a:t>
            </a:r>
          </a:p>
        </p:txBody>
      </p:sp>
    </p:spTree>
    <p:extLst>
      <p:ext uri="{BB962C8B-B14F-4D97-AF65-F5344CB8AC3E}">
        <p14:creationId xmlns:p14="http://schemas.microsoft.com/office/powerpoint/2010/main" val="24063247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4" descr="comb_NRC_IPCC_missing"/>
          <p:cNvPicPr>
            <a:picLocks noChangeAspect="1" noChangeArrowheads="1"/>
          </p:cNvPicPr>
          <p:nvPr/>
        </p:nvPicPr>
        <p:blipFill>
          <a:blip r:embed="rId3"/>
          <a:srcRect/>
          <a:stretch>
            <a:fillRect/>
          </a:stretch>
        </p:blipFill>
        <p:spPr bwMode="auto">
          <a:xfrm>
            <a:off x="2256000" y="1098000"/>
            <a:ext cx="7680000" cy="5760000"/>
          </a:xfrm>
          <a:prstGeom prst="rect">
            <a:avLst/>
          </a:prstGeom>
          <a:noFill/>
          <a:ln w="9525">
            <a:noFill/>
            <a:miter lim="800000"/>
          </a:ln>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2451189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txBox="1">
            <a:spLocks noGrp="1"/>
          </p:cNvSpPr>
          <p:nvPr>
            <p:ph type="title"/>
          </p:nvPr>
        </p:nvSpPr>
        <p:spPr/>
        <p:txBody>
          <a:bodyPr>
            <a:normAutofit/>
          </a:bodyPr>
          <a:lstStyle/>
          <a:p>
            <a:r>
              <a:rPr lang="en" sz="3300" dirty="0">
                <a:sym typeface="Calibri"/>
              </a:rPr>
              <a:t>Projected changes in crop yield</a:t>
            </a:r>
          </a:p>
        </p:txBody>
      </p:sp>
      <p:pic>
        <p:nvPicPr>
          <p:cNvPr id="386051" name="Shape 309"/>
          <p:cNvPicPr preferRelativeResize="0">
            <a:picLocks noChangeAspect="1" noChangeArrowheads="1"/>
          </p:cNvPicPr>
          <p:nvPr/>
        </p:nvPicPr>
        <p:blipFill>
          <a:blip r:embed="rId3"/>
          <a:srcRect/>
          <a:stretch>
            <a:fillRect/>
          </a:stretch>
        </p:blipFill>
        <p:spPr bwMode="auto">
          <a:xfrm>
            <a:off x="1464265" y="1080001"/>
            <a:ext cx="8746535" cy="4482599"/>
          </a:xfrm>
          <a:prstGeom prst="rect">
            <a:avLst/>
          </a:prstGeom>
          <a:noFill/>
          <a:ln w="9525">
            <a:noFill/>
            <a:miter lim="800000"/>
          </a:ln>
        </p:spPr>
      </p:pic>
      <p:sp>
        <p:nvSpPr>
          <p:cNvPr id="386052" name="Shape 310"/>
          <p:cNvSpPr txBox="1">
            <a:spLocks noChangeArrowheads="1"/>
          </p:cNvSpPr>
          <p:nvPr/>
        </p:nvSpPr>
        <p:spPr bwMode="auto">
          <a:xfrm>
            <a:off x="969264" y="5842500"/>
            <a:ext cx="10314432" cy="800100"/>
          </a:xfrm>
          <a:prstGeom prst="rect">
            <a:avLst/>
          </a:prstGeom>
          <a:noFill/>
          <a:ln w="9525">
            <a:noFill/>
            <a:miter lim="800000"/>
          </a:ln>
        </p:spPr>
        <p:txBody>
          <a:bodyPr lIns="91425" tIns="45700" rIns="91425" bIns="45700"/>
          <a:lstStyle/>
          <a:p>
            <a:pPr>
              <a:lnSpc>
                <a:spcPct val="110000"/>
              </a:lnSpc>
              <a:spcBef>
                <a:spcPts val="300"/>
              </a:spcBef>
              <a:spcAft>
                <a:spcPts val="300"/>
              </a:spcAft>
              <a:buClr>
                <a:srgbClr val="000000"/>
              </a:buClr>
              <a:buSzPct val="100000"/>
            </a:pPr>
            <a:r>
              <a:rPr lang="th-TH" sz="2400" dirty="0">
                <a:latin typeface="Calibri"/>
                <a:cs typeface="Calibri"/>
              </a:rPr>
              <a:t>Agriculture in least developed countries (LDCs) is likely to be hardest hit by climate change and will suffer bigger declines in crop yields</a:t>
            </a:r>
          </a:p>
          <a:p>
            <a:pPr>
              <a:lnSpc>
                <a:spcPct val="110000"/>
              </a:lnSpc>
              <a:spcBef>
                <a:spcPts val="300"/>
              </a:spcBef>
              <a:spcAft>
                <a:spcPts val="300"/>
              </a:spcAft>
            </a:pPr>
            <a:endParaRPr lang="th-TH" sz="2400" dirty="0">
              <a:latin typeface="Calibri"/>
              <a:cs typeface="Calibri"/>
            </a:endParaRPr>
          </a:p>
        </p:txBody>
      </p:sp>
    </p:spTree>
    <p:extLst>
      <p:ext uri="{BB962C8B-B14F-4D97-AF65-F5344CB8AC3E}">
        <p14:creationId xmlns:p14="http://schemas.microsoft.com/office/powerpoint/2010/main" val="666036310"/>
      </p:ext>
    </p:extLst>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hape 150"/>
          <p:cNvSpPr>
            <a:spLocks noChangeArrowheads="1"/>
          </p:cNvSpPr>
          <p:nvPr/>
        </p:nvSpPr>
        <p:spPr bwMode="auto">
          <a:xfrm>
            <a:off x="9067800" y="5486400"/>
            <a:ext cx="1460500" cy="400050"/>
          </a:xfrm>
          <a:prstGeom prst="rect">
            <a:avLst/>
          </a:prstGeom>
          <a:noFill/>
          <a:ln w="9525">
            <a:noFill/>
            <a:miter lim="800000"/>
          </a:ln>
        </p:spPr>
        <p:txBody>
          <a:bodyPr lIns="91425" tIns="45700" rIns="91425" bIns="45700"/>
          <a:lstStyle/>
          <a:p>
            <a:pPr>
              <a:buSzPct val="25000"/>
            </a:pPr>
            <a:r>
              <a:rPr lang="th-TH" sz="2000">
                <a:solidFill>
                  <a:srgbClr val="003423"/>
                </a:solidFill>
              </a:rPr>
              <a:t>NCAR A2a</a:t>
            </a:r>
          </a:p>
        </p:txBody>
      </p:sp>
      <p:sp>
        <p:nvSpPr>
          <p:cNvPr id="388099" name="Shape 151"/>
          <p:cNvSpPr>
            <a:spLocks noChangeArrowheads="1"/>
          </p:cNvSpPr>
          <p:nvPr/>
        </p:nvSpPr>
        <p:spPr bwMode="auto">
          <a:xfrm>
            <a:off x="530351" y="1291138"/>
            <a:ext cx="10753345" cy="5347405"/>
          </a:xfrm>
          <a:prstGeom prst="rect">
            <a:avLst/>
          </a:prstGeom>
          <a:blipFill dpi="0" rotWithShape="1">
            <a:blip r:embed="rId3"/>
            <a:srcRect/>
            <a:stretch>
              <a:fillRect/>
            </a:stretch>
          </a:blipFill>
          <a:ln w="9525">
            <a:noFill/>
            <a:miter lim="800000"/>
          </a:ln>
        </p:spPr>
        <p:txBody>
          <a:bodyPr/>
          <a:lstStyle/>
          <a:p>
            <a:endParaRPr lang="th-TH"/>
          </a:p>
        </p:txBody>
      </p:sp>
      <p:sp>
        <p:nvSpPr>
          <p:cNvPr id="388100" name="Shape 152"/>
          <p:cNvSpPr txBox="1">
            <a:spLocks noChangeArrowheads="1"/>
          </p:cNvSpPr>
          <p:nvPr/>
        </p:nvSpPr>
        <p:spPr bwMode="auto">
          <a:xfrm>
            <a:off x="1600200" y="304800"/>
            <a:ext cx="8991600" cy="838200"/>
          </a:xfrm>
          <a:prstGeom prst="rect">
            <a:avLst/>
          </a:prstGeom>
          <a:noFill/>
          <a:ln w="9525">
            <a:noFill/>
            <a:miter lim="800000"/>
          </a:ln>
        </p:spPr>
        <p:txBody>
          <a:bodyPr lIns="91425" tIns="45700" rIns="91425" bIns="45700"/>
          <a:lstStyle/>
          <a:p>
            <a:pPr algn="ctr">
              <a:buClr>
                <a:srgbClr val="FFFFFF"/>
              </a:buClr>
              <a:buSzPct val="25000"/>
              <a:buFont typeface="Arial" charset="0"/>
              <a:buNone/>
            </a:pPr>
            <a:endParaRPr lang="th-TH" sz="3300" u="sng">
              <a:solidFill>
                <a:srgbClr val="0070C0"/>
              </a:solidFill>
            </a:endParaRPr>
          </a:p>
        </p:txBody>
      </p:sp>
      <p:sp>
        <p:nvSpPr>
          <p:cNvPr id="388101" name="Shape 153"/>
          <p:cNvSpPr txBox="1">
            <a:spLocks noChangeArrowheads="1"/>
          </p:cNvSpPr>
          <p:nvPr/>
        </p:nvSpPr>
        <p:spPr bwMode="auto">
          <a:xfrm>
            <a:off x="7423685" y="6097588"/>
            <a:ext cx="2953803" cy="307975"/>
          </a:xfrm>
          <a:prstGeom prst="rect">
            <a:avLst/>
          </a:prstGeom>
          <a:noFill/>
          <a:ln w="9525">
            <a:noFill/>
            <a:miter lim="800000"/>
          </a:ln>
        </p:spPr>
        <p:txBody>
          <a:bodyPr lIns="91425" tIns="45700" rIns="91425" bIns="45700"/>
          <a:lstStyle/>
          <a:p>
            <a:pPr algn="r">
              <a:spcBef>
                <a:spcPts val="700"/>
              </a:spcBef>
              <a:buSzPct val="25000"/>
            </a:pPr>
            <a:endParaRPr lang="th-TH" dirty="0">
              <a:latin typeface="Calibri"/>
              <a:cs typeface="Calibri"/>
            </a:endParaRPr>
          </a:p>
        </p:txBody>
      </p:sp>
      <p:sp>
        <p:nvSpPr>
          <p:cNvPr id="3" name="Title 2"/>
          <p:cNvSpPr>
            <a:spLocks noGrp="1"/>
          </p:cNvSpPr>
          <p:nvPr>
            <p:ph type="title"/>
          </p:nvPr>
        </p:nvSpPr>
        <p:spPr/>
        <p:txBody>
          <a:bodyPr>
            <a:normAutofit/>
          </a:bodyPr>
          <a:lstStyle/>
          <a:p>
            <a:r>
              <a:rPr lang="en-US" dirty="0"/>
              <a:t>Climate change impact: change in average yields</a:t>
            </a:r>
          </a:p>
        </p:txBody>
      </p:sp>
    </p:spTree>
    <p:extLst>
      <p:ext uri="{BB962C8B-B14F-4D97-AF65-F5344CB8AC3E}">
        <p14:creationId xmlns:p14="http://schemas.microsoft.com/office/powerpoint/2010/main" val="2380213716"/>
      </p:ext>
    </p:extLst>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Shape 292"/>
          <p:cNvPicPr preferRelativeResize="0">
            <a:picLocks noChangeAspect="1" noChangeArrowheads="1"/>
          </p:cNvPicPr>
          <p:nvPr/>
        </p:nvPicPr>
        <p:blipFill rotWithShape="1">
          <a:blip r:embed="rId3"/>
          <a:srcRect l="18111"/>
          <a:stretch/>
        </p:blipFill>
        <p:spPr bwMode="auto">
          <a:xfrm>
            <a:off x="1524001" y="2590800"/>
            <a:ext cx="5060899" cy="3282950"/>
          </a:xfrm>
          <a:prstGeom prst="rect">
            <a:avLst/>
          </a:prstGeom>
          <a:noFill/>
          <a:ln w="9525">
            <a:noFill/>
            <a:miter lim="800000"/>
          </a:ln>
        </p:spPr>
      </p:pic>
      <p:sp>
        <p:nvSpPr>
          <p:cNvPr id="92163" name="Shape 294"/>
          <p:cNvSpPr>
            <a:spLocks noGrp="1"/>
          </p:cNvSpPr>
          <p:nvPr>
            <p:ph idx="1"/>
          </p:nvPr>
        </p:nvSpPr>
        <p:spPr/>
        <p:txBody>
          <a:bodyPr vert="horz" lIns="91425" tIns="45700" rIns="91425" bIns="45700" rtlCol="0">
            <a:normAutofit/>
          </a:bodyPr>
          <a:lstStyle/>
          <a:p>
            <a:pPr marL="0" indent="0">
              <a:buClr>
                <a:srgbClr val="000000"/>
              </a:buClr>
              <a:buNone/>
            </a:pPr>
            <a:r>
              <a:rPr lang="th-TH" sz="2400" dirty="0">
                <a:solidFill>
                  <a:srgbClr val="000000"/>
                </a:solidFill>
                <a:latin typeface="Calibri"/>
                <a:cs typeface="Calibri"/>
                <a:sym typeface="Calibri" pitchFamily="34" charset="0"/>
              </a:rPr>
              <a:t>The processes of germination, plant growth, metabolism, and reproduction have optimum temperature limits</a:t>
            </a:r>
          </a:p>
        </p:txBody>
      </p:sp>
      <p:sp>
        <p:nvSpPr>
          <p:cNvPr id="293" name="Shape 293"/>
          <p:cNvSpPr txBox="1">
            <a:spLocks noGrp="1"/>
          </p:cNvSpPr>
          <p:nvPr>
            <p:ph type="title"/>
          </p:nvPr>
        </p:nvSpPr>
        <p:spPr/>
        <p:txBody>
          <a:bodyPr/>
          <a:lstStyle/>
          <a:p>
            <a:r>
              <a:rPr lang="en" dirty="0">
                <a:uFillTx/>
                <a:sym typeface="Calibri"/>
              </a:rPr>
              <a:t>Physiology - </a:t>
            </a:r>
            <a:r>
              <a:rPr lang="en-US" dirty="0">
                <a:uFillTx/>
                <a:sym typeface="Calibri"/>
              </a:rPr>
              <a:t>t</a:t>
            </a:r>
            <a:r>
              <a:rPr lang="en" dirty="0">
                <a:uFillTx/>
                <a:sym typeface="Calibri"/>
              </a:rPr>
              <a:t>emperature stress</a:t>
            </a:r>
          </a:p>
        </p:txBody>
      </p:sp>
      <p:sp>
        <p:nvSpPr>
          <p:cNvPr id="295" name="Shape 295"/>
          <p:cNvSpPr txBox="1">
            <a:spLocks/>
          </p:cNvSpPr>
          <p:nvPr/>
        </p:nvSpPr>
        <p:spPr>
          <a:xfrm>
            <a:off x="1981200" y="5811838"/>
            <a:ext cx="8153400" cy="1046163"/>
          </a:xfrm>
          <a:prstGeom prst="rect">
            <a:avLst/>
          </a:prstGeom>
          <a:solidFill>
            <a:schemeClr val="lt1"/>
          </a:solidFill>
          <a:ln>
            <a:noFill/>
          </a:ln>
        </p:spPr>
        <p:txBody>
          <a:bodyPr lIns="91425" tIns="45700" rIns="91425" bIns="45700"/>
          <a:lstStyle/>
          <a:p>
            <a:pPr>
              <a:lnSpc>
                <a:spcPct val="110000"/>
              </a:lnSpc>
              <a:spcBef>
                <a:spcPts val="300"/>
              </a:spcBef>
              <a:spcAft>
                <a:spcPts val="300"/>
              </a:spcAft>
              <a:buClr>
                <a:srgbClr val="000000"/>
              </a:buClr>
              <a:buSzPct val="100000"/>
              <a:defRPr>
                <a:uFillTx/>
              </a:defRPr>
            </a:pPr>
            <a:r>
              <a:rPr lang="en" sz="2200" kern="0" dirty="0">
                <a:latin typeface="Calibri"/>
                <a:ea typeface="Calibri"/>
                <a:cs typeface="Calibri"/>
                <a:sym typeface="Calibri"/>
              </a:rPr>
              <a:t>Temperatures exceeding adaptation limits negatively influence the viability and yield of many crops</a:t>
            </a:r>
          </a:p>
          <a:p>
            <a:pPr>
              <a:lnSpc>
                <a:spcPct val="110000"/>
              </a:lnSpc>
              <a:spcBef>
                <a:spcPts val="300"/>
              </a:spcBef>
              <a:spcAft>
                <a:spcPts val="300"/>
              </a:spcAft>
              <a:defRPr>
                <a:uFillTx/>
              </a:defRPr>
            </a:pPr>
            <a:endParaRPr lang="en" sz="2200" kern="0" dirty="0">
              <a:latin typeface="Calibri"/>
              <a:ea typeface="Calibri"/>
              <a:cs typeface="Calibri"/>
              <a:sym typeface="Calibri"/>
            </a:endParaRPr>
          </a:p>
        </p:txBody>
      </p:sp>
      <p:pic>
        <p:nvPicPr>
          <p:cNvPr id="92165" name="Shape 296"/>
          <p:cNvPicPr preferRelativeResize="0">
            <a:picLocks noChangeAspect="1" noChangeArrowheads="1"/>
          </p:cNvPicPr>
          <p:nvPr/>
        </p:nvPicPr>
        <p:blipFill>
          <a:blip r:embed="rId4"/>
          <a:srcRect/>
          <a:stretch>
            <a:fillRect/>
          </a:stretch>
        </p:blipFill>
        <p:spPr bwMode="auto">
          <a:xfrm>
            <a:off x="5943601" y="2392364"/>
            <a:ext cx="4373563" cy="3170237"/>
          </a:xfrm>
          <a:prstGeom prst="rect">
            <a:avLst/>
          </a:prstGeom>
          <a:noFill/>
          <a:ln w="9525">
            <a:noFill/>
            <a:miter lim="800000"/>
          </a:ln>
        </p:spPr>
      </p:pic>
    </p:spTree>
    <p:extLst>
      <p:ext uri="{BB962C8B-B14F-4D97-AF65-F5344CB8AC3E}">
        <p14:creationId xmlns:p14="http://schemas.microsoft.com/office/powerpoint/2010/main" val="2808723234"/>
      </p:ext>
    </p:extLst>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hape 303"/>
          <p:cNvSpPr>
            <a:spLocks noGrp="1"/>
          </p:cNvSpPr>
          <p:nvPr>
            <p:ph idx="1"/>
          </p:nvPr>
        </p:nvSpPr>
        <p:spPr/>
        <p:txBody>
          <a:bodyPr vert="horz" lIns="91440" tIns="45700" rIns="91440" bIns="45700" rtlCol="0" anchor="t">
            <a:normAutofit/>
          </a:bodyPr>
          <a:lstStyle/>
          <a:p>
            <a:pPr>
              <a:spcAft>
                <a:spcPts val="600"/>
              </a:spcAft>
              <a:buClr>
                <a:srgbClr val="000000"/>
              </a:buClr>
            </a:pPr>
            <a:r>
              <a:rPr lang="th-TH" sz="2200" dirty="0">
                <a:solidFill>
                  <a:srgbClr val="000000"/>
                </a:solidFill>
                <a:latin typeface="Calibri"/>
                <a:cs typeface="Calibri"/>
                <a:sym typeface="Calibri" pitchFamily="34" charset="0"/>
              </a:rPr>
              <a:t>C3 </a:t>
            </a:r>
            <a:r>
              <a:rPr lang="th-TH" sz="2200" dirty="0" err="1">
                <a:solidFill>
                  <a:srgbClr val="000000"/>
                </a:solidFill>
                <a:latin typeface="Calibri"/>
                <a:cs typeface="Calibri"/>
                <a:sym typeface="Calibri" pitchFamily="34" charset="0"/>
              </a:rPr>
              <a:t>plant</a:t>
            </a:r>
            <a:r>
              <a:rPr lang="th-TH" sz="2200" dirty="0">
                <a:solidFill>
                  <a:srgbClr val="000000"/>
                </a:solidFill>
                <a:latin typeface="Calibri"/>
                <a:cs typeface="Calibri"/>
                <a:sym typeface="Calibri" pitchFamily="34" charset="0"/>
              </a:rPr>
              <a:t> (</a:t>
            </a:r>
            <a:r>
              <a:rPr lang="th-TH" sz="2200" dirty="0" err="1">
                <a:solidFill>
                  <a:srgbClr val="000000"/>
                </a:solidFill>
                <a:latin typeface="Calibri"/>
                <a:cs typeface="Calibri"/>
                <a:sym typeface="Calibri" pitchFamily="34" charset="0"/>
              </a:rPr>
              <a:t>e.g</a:t>
            </a:r>
            <a:r>
              <a:rPr lang="th-TH" sz="2200" dirty="0">
                <a:solidFill>
                  <a:srgbClr val="000000"/>
                </a:solidFill>
                <a:latin typeface="Calibri"/>
                <a:cs typeface="Calibri"/>
                <a:sym typeface="Calibri" pitchFamily="34" charset="0"/>
              </a:rPr>
              <a:t>. </a:t>
            </a:r>
            <a:r>
              <a:rPr lang="en-AU" sz="2200" dirty="0">
                <a:solidFill>
                  <a:srgbClr val="000000"/>
                </a:solidFill>
                <a:latin typeface="Calibri"/>
                <a:cs typeface="Calibri"/>
                <a:sym typeface="Calibri" pitchFamily="34" charset="0"/>
              </a:rPr>
              <a:t>soy, </a:t>
            </a:r>
            <a:r>
              <a:rPr lang="th-TH" sz="2200" dirty="0" err="1">
                <a:solidFill>
                  <a:srgbClr val="000000"/>
                </a:solidFill>
                <a:latin typeface="Calibri"/>
                <a:cs typeface="Calibri"/>
                <a:sym typeface="Calibri" pitchFamily="34" charset="0"/>
              </a:rPr>
              <a:t>wheat</a:t>
            </a:r>
            <a:r>
              <a:rPr lang="th-TH" sz="2200" dirty="0">
                <a:solidFill>
                  <a:srgbClr val="000000"/>
                </a:solidFill>
                <a:latin typeface="Calibri"/>
                <a:cs typeface="Calibri"/>
                <a:sym typeface="Calibri" pitchFamily="34" charset="0"/>
              </a:rPr>
              <a:t>) </a:t>
            </a:r>
            <a:r>
              <a:rPr lang="th-TH" sz="2200" dirty="0" err="1">
                <a:solidFill>
                  <a:srgbClr val="000000"/>
                </a:solidFill>
                <a:latin typeface="Calibri"/>
                <a:cs typeface="Calibri"/>
                <a:sym typeface="Calibri" pitchFamily="34" charset="0"/>
              </a:rPr>
              <a:t>productivity</a:t>
            </a:r>
            <a:r>
              <a:rPr lang="th-TH" sz="2200" dirty="0">
                <a:solidFill>
                  <a:srgbClr val="000000"/>
                </a:solidFill>
                <a:latin typeface="Calibri"/>
                <a:cs typeface="Calibri"/>
                <a:sym typeface="Calibri" pitchFamily="34" charset="0"/>
              </a:rPr>
              <a:t> is more responsive to increased CO</a:t>
            </a:r>
            <a:r>
              <a:rPr lang="th-TH" sz="2200" baseline="-25000" dirty="0">
                <a:solidFill>
                  <a:srgbClr val="000000"/>
                </a:solidFill>
                <a:latin typeface="Calibri"/>
                <a:cs typeface="Calibri"/>
                <a:sym typeface="Calibri" pitchFamily="34" charset="0"/>
              </a:rPr>
              <a:t>2</a:t>
            </a:r>
            <a:r>
              <a:rPr lang="th-TH" sz="2200" dirty="0">
                <a:solidFill>
                  <a:srgbClr val="000000"/>
                </a:solidFill>
                <a:latin typeface="Calibri"/>
                <a:cs typeface="Calibri"/>
                <a:sym typeface="Calibri" pitchFamily="34" charset="0"/>
              </a:rPr>
              <a:t> than C4 plant (e.g. </a:t>
            </a:r>
            <a:r>
              <a:rPr lang="th-TH" sz="2200" dirty="0" err="1">
                <a:solidFill>
                  <a:srgbClr val="000000"/>
                </a:solidFill>
                <a:latin typeface="Calibri"/>
                <a:cs typeface="Calibri"/>
                <a:sym typeface="Calibri" pitchFamily="34" charset="0"/>
              </a:rPr>
              <a:t>maize</a:t>
            </a:r>
            <a:r>
              <a:rPr lang="th-TH" sz="2200" dirty="0">
                <a:solidFill>
                  <a:srgbClr val="000000"/>
                </a:solidFill>
                <a:latin typeface="Calibri"/>
                <a:cs typeface="Calibri"/>
                <a:sym typeface="Calibri" pitchFamily="34" charset="0"/>
              </a:rPr>
              <a:t>, </a:t>
            </a:r>
            <a:r>
              <a:rPr lang="th-TH" sz="2200" dirty="0" err="1">
                <a:solidFill>
                  <a:srgbClr val="000000"/>
                </a:solidFill>
                <a:latin typeface="Calibri"/>
                <a:cs typeface="Calibri"/>
                <a:sym typeface="Calibri" pitchFamily="34" charset="0"/>
              </a:rPr>
              <a:t>sugar</a:t>
            </a:r>
            <a:r>
              <a:rPr lang="th-TH" sz="2200" dirty="0">
                <a:solidFill>
                  <a:srgbClr val="000000"/>
                </a:solidFill>
                <a:latin typeface="Calibri"/>
                <a:cs typeface="Calibri"/>
                <a:sym typeface="Calibri" pitchFamily="34" charset="0"/>
              </a:rPr>
              <a:t> </a:t>
            </a:r>
            <a:r>
              <a:rPr lang="th-TH" sz="2200" dirty="0" err="1">
                <a:solidFill>
                  <a:srgbClr val="000000"/>
                </a:solidFill>
                <a:latin typeface="Calibri"/>
                <a:cs typeface="Calibri"/>
                <a:sym typeface="Calibri" pitchFamily="34" charset="0"/>
              </a:rPr>
              <a:t>cane</a:t>
            </a:r>
            <a:r>
              <a:rPr lang="en-AU" sz="2200" dirty="0">
                <a:solidFill>
                  <a:srgbClr val="000000"/>
                </a:solidFill>
                <a:latin typeface="Calibri"/>
                <a:cs typeface="Calibri"/>
                <a:sym typeface="Calibri" pitchFamily="34" charset="0"/>
              </a:rPr>
              <a:t>,corn </a:t>
            </a:r>
            <a:r>
              <a:rPr lang="th-TH" sz="2200" dirty="0">
                <a:solidFill>
                  <a:srgbClr val="000000"/>
                </a:solidFill>
                <a:latin typeface="Calibri"/>
                <a:cs typeface="Calibri"/>
                <a:sym typeface="Calibri" pitchFamily="34" charset="0"/>
              </a:rPr>
              <a:t>) </a:t>
            </a:r>
            <a:r>
              <a:rPr lang="th-TH" sz="2200" dirty="0" err="1">
                <a:solidFill>
                  <a:srgbClr val="000000"/>
                </a:solidFill>
                <a:latin typeface="Calibri"/>
                <a:cs typeface="Calibri"/>
                <a:sym typeface="Calibri" pitchFamily="34" charset="0"/>
              </a:rPr>
              <a:t>productivity</a:t>
            </a:r>
            <a:r>
              <a:rPr lang="en-US" sz="2200" dirty="0">
                <a:solidFill>
                  <a:srgbClr val="000000"/>
                </a:solidFill>
                <a:latin typeface="Calibri"/>
                <a:cs typeface="Calibri"/>
                <a:sym typeface="Calibri" pitchFamily="34" charset="0"/>
              </a:rPr>
              <a:t>.</a:t>
            </a:r>
          </a:p>
          <a:p>
            <a:pPr>
              <a:spcAft>
                <a:spcPts val="600"/>
              </a:spcAft>
              <a:buClr>
                <a:srgbClr val="000000"/>
              </a:buClr>
            </a:pPr>
            <a:r>
              <a:rPr lang="th-TH" sz="2200" dirty="0">
                <a:solidFill>
                  <a:srgbClr val="000000"/>
                </a:solidFill>
                <a:latin typeface="Calibri"/>
                <a:cs typeface="Calibri"/>
                <a:sym typeface="Calibri" pitchFamily="34" charset="0"/>
              </a:rPr>
              <a:t>Carbon isotope evidence from the last glacial maximum suggests that low CO</a:t>
            </a:r>
            <a:r>
              <a:rPr lang="th-TH" sz="2200" baseline="-25000" dirty="0">
                <a:solidFill>
                  <a:srgbClr val="000000"/>
                </a:solidFill>
                <a:latin typeface="Calibri"/>
                <a:cs typeface="Calibri"/>
                <a:sym typeface="Calibri" pitchFamily="34" charset="0"/>
              </a:rPr>
              <a:t>2</a:t>
            </a:r>
            <a:r>
              <a:rPr lang="th-TH" sz="2200" dirty="0">
                <a:solidFill>
                  <a:srgbClr val="000000"/>
                </a:solidFill>
                <a:latin typeface="Calibri"/>
                <a:cs typeface="Calibri"/>
                <a:sym typeface="Calibri" pitchFamily="34" charset="0"/>
              </a:rPr>
              <a:t> favors C4 plants</a:t>
            </a:r>
            <a:r>
              <a:rPr lang="en-US" sz="2200" dirty="0">
                <a:solidFill>
                  <a:srgbClr val="000000"/>
                </a:solidFill>
                <a:latin typeface="Calibri"/>
                <a:cs typeface="Calibri"/>
                <a:sym typeface="Calibri" pitchFamily="34" charset="0"/>
              </a:rPr>
              <a:t>.</a:t>
            </a:r>
          </a:p>
        </p:txBody>
      </p:sp>
      <p:sp>
        <p:nvSpPr>
          <p:cNvPr id="2" name="Title 1"/>
          <p:cNvSpPr>
            <a:spLocks noGrp="1"/>
          </p:cNvSpPr>
          <p:nvPr>
            <p:ph type="title"/>
          </p:nvPr>
        </p:nvSpPr>
        <p:spPr/>
        <p:txBody>
          <a:bodyPr>
            <a:noAutofit/>
          </a:bodyPr>
          <a:lstStyle/>
          <a:p>
            <a:r>
              <a:rPr lang="en-US" sz="3000" dirty="0"/>
              <a:t>Physiology – Plant functional types (e.g. C3 vs. C4) respond differently</a:t>
            </a:r>
          </a:p>
        </p:txBody>
      </p:sp>
      <p:pic>
        <p:nvPicPr>
          <p:cNvPr id="94211" name="Shape 302"/>
          <p:cNvPicPr preferRelativeResize="0">
            <a:picLocks noChangeAspect="1" noChangeArrowheads="1"/>
          </p:cNvPicPr>
          <p:nvPr/>
        </p:nvPicPr>
        <p:blipFill>
          <a:blip r:embed="rId3"/>
          <a:srcRect/>
          <a:stretch>
            <a:fillRect/>
          </a:stretch>
        </p:blipFill>
        <p:spPr bwMode="auto">
          <a:xfrm>
            <a:off x="2377440" y="3019425"/>
            <a:ext cx="5188908" cy="3799023"/>
          </a:xfrm>
          <a:prstGeom prst="rect">
            <a:avLst/>
          </a:prstGeom>
          <a:noFill/>
          <a:ln w="9525">
            <a:noFill/>
            <a:miter lim="800000"/>
          </a:ln>
        </p:spPr>
      </p:pic>
    </p:spTree>
    <p:extLst>
      <p:ext uri="{BB962C8B-B14F-4D97-AF65-F5344CB8AC3E}">
        <p14:creationId xmlns:p14="http://schemas.microsoft.com/office/powerpoint/2010/main" val="575444335"/>
      </p:ext>
    </p:extLst>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txBox="1">
            <a:spLocks noGrp="1"/>
          </p:cNvSpPr>
          <p:nvPr>
            <p:ph idx="1"/>
          </p:nvPr>
        </p:nvSpPr>
        <p:spPr>
          <a:xfrm>
            <a:off x="450574" y="1259223"/>
            <a:ext cx="10723394" cy="1099930"/>
          </a:xfrm>
        </p:spPr>
        <p:txBody>
          <a:bodyPr>
            <a:normAutofit fontScale="92500"/>
          </a:bodyPr>
          <a:lstStyle/>
          <a:p>
            <a:pPr marL="0" indent="0">
              <a:spcAft>
                <a:spcPts val="600"/>
              </a:spcAft>
              <a:buNone/>
            </a:pPr>
            <a:r>
              <a:rPr lang="en" sz="1800" dirty="0">
                <a:sym typeface="Calibri"/>
              </a:rPr>
              <a:t>Changes in average annual temperature or precipitation may shift where a particular crop can be grown</a:t>
            </a:r>
            <a:r>
              <a:rPr lang="en" sz="1800" dirty="0"/>
              <a:t>, h</a:t>
            </a:r>
            <a:r>
              <a:rPr lang="en" sz="1800" dirty="0">
                <a:sym typeface="Calibri"/>
              </a:rPr>
              <a:t>owever, </a:t>
            </a:r>
            <a:r>
              <a:rPr lang="en" sz="1800" dirty="0"/>
              <a:t>an increase in climate variability and intense extremes (heat waves, frost, droughts, floods) will affect crop productivity and the timing of agricultural operations and </a:t>
            </a:r>
            <a:r>
              <a:rPr lang="en" sz="1800" dirty="0">
                <a:sym typeface="Calibri"/>
              </a:rPr>
              <a:t>can be more harmful than a small change in mean temperature </a:t>
            </a:r>
          </a:p>
          <a:p>
            <a:pPr marL="0" indent="0">
              <a:spcAft>
                <a:spcPts val="600"/>
              </a:spcAft>
              <a:buNone/>
            </a:pPr>
            <a:endParaRPr lang="en" sz="1800" dirty="0">
              <a:sym typeface="Calibri"/>
            </a:endParaRPr>
          </a:p>
        </p:txBody>
      </p:sp>
      <p:sp>
        <p:nvSpPr>
          <p:cNvPr id="315" name="Shape 315"/>
          <p:cNvSpPr txBox="1">
            <a:spLocks noGrp="1"/>
          </p:cNvSpPr>
          <p:nvPr>
            <p:ph type="title"/>
          </p:nvPr>
        </p:nvSpPr>
        <p:spPr/>
        <p:txBody>
          <a:bodyPr>
            <a:noAutofit/>
          </a:bodyPr>
          <a:lstStyle/>
          <a:p>
            <a:r>
              <a:rPr lang="en" sz="3300" dirty="0">
                <a:sym typeface="Calibri"/>
              </a:rPr>
              <a:t>Climate intensification, variability &amp; extreme events</a:t>
            </a:r>
          </a:p>
        </p:txBody>
      </p:sp>
      <p:pic>
        <p:nvPicPr>
          <p:cNvPr id="96259" name="Shape 317"/>
          <p:cNvPicPr preferRelativeResize="0">
            <a:picLocks noChangeAspect="1" noChangeArrowheads="1"/>
          </p:cNvPicPr>
          <p:nvPr/>
        </p:nvPicPr>
        <p:blipFill>
          <a:blip r:embed="rId3"/>
          <a:srcRect/>
          <a:stretch>
            <a:fillRect/>
          </a:stretch>
        </p:blipFill>
        <p:spPr bwMode="auto">
          <a:xfrm>
            <a:off x="1609344" y="2163062"/>
            <a:ext cx="8193023" cy="4518094"/>
          </a:xfrm>
          <a:prstGeom prst="rect">
            <a:avLst/>
          </a:prstGeom>
          <a:noFill/>
          <a:ln w="9525">
            <a:noFill/>
            <a:miter lim="800000"/>
          </a:ln>
        </p:spPr>
      </p:pic>
    </p:spTree>
    <p:extLst>
      <p:ext uri="{BB962C8B-B14F-4D97-AF65-F5344CB8AC3E}">
        <p14:creationId xmlns:p14="http://schemas.microsoft.com/office/powerpoint/2010/main" val="3732488606"/>
      </p:ext>
    </p:extLst>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txBox="1">
            <a:spLocks noGrp="1"/>
          </p:cNvSpPr>
          <p:nvPr>
            <p:ph idx="1"/>
          </p:nvPr>
        </p:nvSpPr>
        <p:spPr/>
        <p:txBody>
          <a:bodyPr>
            <a:normAutofit/>
          </a:bodyPr>
          <a:lstStyle/>
          <a:p>
            <a:pPr>
              <a:lnSpc>
                <a:spcPct val="130000"/>
              </a:lnSpc>
              <a:spcAft>
                <a:spcPts val="600"/>
              </a:spcAft>
            </a:pPr>
            <a:r>
              <a:rPr lang="en" sz="2400" dirty="0"/>
              <a:t>While total rainfall is important, the seasonal pattern of rainfall is also critical to agricultural productivity.</a:t>
            </a:r>
          </a:p>
          <a:p>
            <a:pPr>
              <a:lnSpc>
                <a:spcPct val="130000"/>
              </a:lnSpc>
              <a:spcAft>
                <a:spcPts val="600"/>
              </a:spcAft>
            </a:pPr>
            <a:r>
              <a:rPr lang="en" sz="2400" dirty="0"/>
              <a:t>Longer growing seasons as a result of climate change may benefit crops in some regions, however, this is contingent on water- availability.</a:t>
            </a:r>
          </a:p>
          <a:p>
            <a:pPr>
              <a:lnSpc>
                <a:spcPct val="130000"/>
              </a:lnSpc>
              <a:spcAft>
                <a:spcPts val="600"/>
              </a:spcAft>
            </a:pPr>
            <a:r>
              <a:rPr lang="en" sz="2400" dirty="0"/>
              <a:t>Warmer temperatures can shorten development stages of determinate crops and reduce yields of a given variety.  </a:t>
            </a:r>
          </a:p>
          <a:p>
            <a:pPr>
              <a:lnSpc>
                <a:spcPct val="130000"/>
              </a:lnSpc>
              <a:spcAft>
                <a:spcPts val="600"/>
              </a:spcAft>
            </a:pPr>
            <a:r>
              <a:rPr lang="en" sz="2400" dirty="0"/>
              <a:t>Evidence from the distant past suggest that abrupt changes in climate have been associated with a shift of seasonal monsoons to the south, which could put rice fields in Vietnam and other tropical countries at risk (Severinghaus et al. 2009)</a:t>
            </a:r>
          </a:p>
          <a:p>
            <a:pPr>
              <a:lnSpc>
                <a:spcPct val="130000"/>
              </a:lnSpc>
              <a:spcAft>
                <a:spcPts val="600"/>
              </a:spcAft>
            </a:pPr>
            <a:endParaRPr lang="en" sz="2400" dirty="0"/>
          </a:p>
          <a:p>
            <a:pPr>
              <a:lnSpc>
                <a:spcPct val="130000"/>
              </a:lnSpc>
              <a:spcAft>
                <a:spcPts val="600"/>
              </a:spcAft>
            </a:pPr>
            <a:endParaRPr lang="en" sz="2400" dirty="0"/>
          </a:p>
        </p:txBody>
      </p:sp>
      <p:sp>
        <p:nvSpPr>
          <p:cNvPr id="2" name="Title 1"/>
          <p:cNvSpPr>
            <a:spLocks noGrp="1"/>
          </p:cNvSpPr>
          <p:nvPr>
            <p:ph type="title"/>
          </p:nvPr>
        </p:nvSpPr>
        <p:spPr/>
        <p:txBody>
          <a:bodyPr/>
          <a:lstStyle/>
          <a:p>
            <a:r>
              <a:rPr lang="en-US" dirty="0"/>
              <a:t>Changes in seasonality</a:t>
            </a:r>
          </a:p>
        </p:txBody>
      </p:sp>
    </p:spTree>
    <p:extLst>
      <p:ext uri="{BB962C8B-B14F-4D97-AF65-F5344CB8AC3E}">
        <p14:creationId xmlns:p14="http://schemas.microsoft.com/office/powerpoint/2010/main" val="2288191199"/>
      </p:ext>
    </p:extLst>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txBox="1">
            <a:spLocks noGrp="1"/>
          </p:cNvSpPr>
          <p:nvPr>
            <p:ph idx="1"/>
          </p:nvPr>
        </p:nvSpPr>
        <p:spPr>
          <a:xfrm>
            <a:off x="284348" y="1205739"/>
            <a:ext cx="11741427" cy="2672698"/>
          </a:xfrm>
        </p:spPr>
        <p:txBody>
          <a:bodyPr/>
          <a:lstStyle/>
          <a:p>
            <a:pPr>
              <a:spcAft>
                <a:spcPts val="600"/>
              </a:spcAft>
            </a:pPr>
            <a:r>
              <a:rPr lang="en" sz="2000" dirty="0">
                <a:sym typeface="Calibri"/>
              </a:rPr>
              <a:t>Weeds evolve rapidly to overcome control measures.  Rate of evolution will increase in hotter, drier conditions and in 'extreme years', could lead to some types of herbicide tolerance becoming more common</a:t>
            </a:r>
          </a:p>
          <a:p>
            <a:pPr>
              <a:spcAft>
                <a:spcPts val="600"/>
              </a:spcAft>
            </a:pPr>
            <a:r>
              <a:rPr lang="en" sz="2000" dirty="0">
                <a:sym typeface="Calibri"/>
              </a:rPr>
              <a:t>Possible increase in the range of many native pests, and species that at present are not economically important may become so</a:t>
            </a:r>
          </a:p>
          <a:p>
            <a:pPr>
              <a:spcAft>
                <a:spcPts val="600"/>
              </a:spcAft>
            </a:pPr>
            <a:r>
              <a:rPr lang="en" sz="2000" dirty="0">
                <a:sym typeface="Calibri"/>
              </a:rPr>
              <a:t>The temperate zone is likely to experience longer periods of temperatures suitable for pathogen/fungi growth and reproduction if climates warm.</a:t>
            </a:r>
          </a:p>
        </p:txBody>
      </p:sp>
      <p:sp>
        <p:nvSpPr>
          <p:cNvPr id="2" name="Title 1"/>
          <p:cNvSpPr>
            <a:spLocks noGrp="1"/>
          </p:cNvSpPr>
          <p:nvPr>
            <p:ph type="title"/>
          </p:nvPr>
        </p:nvSpPr>
        <p:spPr/>
        <p:txBody>
          <a:bodyPr/>
          <a:lstStyle/>
          <a:p>
            <a:r>
              <a:rPr lang="en-US" dirty="0"/>
              <a:t>Weeds, pests and pathogens</a:t>
            </a:r>
          </a:p>
        </p:txBody>
      </p:sp>
      <p:pic>
        <p:nvPicPr>
          <p:cNvPr id="100355" name="Shape 330"/>
          <p:cNvPicPr preferRelativeResize="0">
            <a:picLocks noChangeAspect="1" noChangeArrowheads="1"/>
          </p:cNvPicPr>
          <p:nvPr/>
        </p:nvPicPr>
        <p:blipFill>
          <a:blip r:embed="rId3"/>
          <a:srcRect/>
          <a:stretch>
            <a:fillRect/>
          </a:stretch>
        </p:blipFill>
        <p:spPr bwMode="auto">
          <a:xfrm>
            <a:off x="1524001" y="1"/>
            <a:ext cx="142875" cy="142875"/>
          </a:xfrm>
          <a:prstGeom prst="rect">
            <a:avLst/>
          </a:prstGeom>
          <a:noFill/>
          <a:ln w="9525">
            <a:noFill/>
            <a:miter lim="800000"/>
          </a:ln>
        </p:spPr>
      </p:pic>
      <p:pic>
        <p:nvPicPr>
          <p:cNvPr id="100359" name="Shape 334"/>
          <p:cNvPicPr preferRelativeResize="0">
            <a:picLocks noChangeAspect="1" noChangeArrowheads="1"/>
          </p:cNvPicPr>
          <p:nvPr/>
        </p:nvPicPr>
        <p:blipFill>
          <a:blip r:embed="rId4"/>
          <a:srcRect/>
          <a:stretch>
            <a:fillRect/>
          </a:stretch>
        </p:blipFill>
        <p:spPr bwMode="auto">
          <a:xfrm>
            <a:off x="3821368" y="3604117"/>
            <a:ext cx="3897551" cy="2924176"/>
          </a:xfrm>
          <a:prstGeom prst="rect">
            <a:avLst/>
          </a:prstGeom>
          <a:noFill/>
          <a:ln w="9525">
            <a:noFill/>
            <a:miter lim="800000"/>
          </a:ln>
        </p:spPr>
      </p:pic>
      <p:pic>
        <p:nvPicPr>
          <p:cNvPr id="100360" name="Shape 335"/>
          <p:cNvPicPr preferRelativeResize="0">
            <a:picLocks noChangeAspect="1" noChangeArrowheads="1"/>
          </p:cNvPicPr>
          <p:nvPr/>
        </p:nvPicPr>
        <p:blipFill>
          <a:blip r:embed="rId5"/>
          <a:srcRect/>
          <a:stretch>
            <a:fillRect/>
          </a:stretch>
        </p:blipFill>
        <p:spPr bwMode="auto">
          <a:xfrm>
            <a:off x="7718918" y="3604117"/>
            <a:ext cx="3898901" cy="2924176"/>
          </a:xfrm>
          <a:prstGeom prst="rect">
            <a:avLst/>
          </a:prstGeom>
          <a:noFill/>
          <a:ln w="9525">
            <a:noFill/>
            <a:miter lim="800000"/>
          </a:ln>
        </p:spPr>
      </p:pic>
      <p:pic>
        <p:nvPicPr>
          <p:cNvPr id="100361" name="Shape 336"/>
          <p:cNvPicPr preferRelativeResize="0">
            <a:picLocks noChangeAspect="1" noChangeArrowheads="1"/>
          </p:cNvPicPr>
          <p:nvPr/>
        </p:nvPicPr>
        <p:blipFill>
          <a:blip r:embed="rId6"/>
          <a:srcRect/>
          <a:stretch>
            <a:fillRect/>
          </a:stretch>
        </p:blipFill>
        <p:spPr bwMode="auto">
          <a:xfrm>
            <a:off x="755905" y="3604118"/>
            <a:ext cx="3071813" cy="2924175"/>
          </a:xfrm>
          <a:prstGeom prst="rect">
            <a:avLst/>
          </a:prstGeom>
          <a:noFill/>
          <a:ln w="9525">
            <a:noFill/>
            <a:miter lim="800000"/>
          </a:ln>
        </p:spPr>
      </p:pic>
      <p:cxnSp>
        <p:nvCxnSpPr>
          <p:cNvPr id="100362" name="Shape 337"/>
          <p:cNvCxnSpPr/>
          <p:nvPr/>
        </p:nvCxnSpPr>
        <p:spPr bwMode="auto">
          <a:xfrm>
            <a:off x="1524000" y="4606925"/>
            <a:ext cx="9144000" cy="0"/>
          </a:xfrm>
          <a:prstGeom prst="straightConnector1">
            <a:avLst/>
          </a:prstGeom>
          <a:noFill/>
          <a:ln w="25400">
            <a:solidFill>
              <a:schemeClr val="tx1"/>
            </a:solidFill>
            <a:round/>
          </a:ln>
        </p:spPr>
      </p:cxnSp>
    </p:spTree>
    <p:extLst>
      <p:ext uri="{BB962C8B-B14F-4D97-AF65-F5344CB8AC3E}">
        <p14:creationId xmlns:p14="http://schemas.microsoft.com/office/powerpoint/2010/main" val="2691618375"/>
      </p:ext>
    </p:extLst>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txBox="1">
            <a:spLocks noGrp="1"/>
          </p:cNvSpPr>
          <p:nvPr>
            <p:ph type="title"/>
          </p:nvPr>
        </p:nvSpPr>
        <p:spPr/>
        <p:txBody>
          <a:bodyPr/>
          <a:lstStyle/>
          <a:p>
            <a:r>
              <a:rPr lang="en" dirty="0">
                <a:uFillTx/>
              </a:rPr>
              <a:t>Positive and negative impacts</a:t>
            </a:r>
          </a:p>
        </p:txBody>
      </p:sp>
      <p:pic>
        <p:nvPicPr>
          <p:cNvPr id="102402" name="Shape 343"/>
          <p:cNvPicPr preferRelativeResize="0">
            <a:picLocks noChangeAspect="1" noChangeArrowheads="1"/>
          </p:cNvPicPr>
          <p:nvPr/>
        </p:nvPicPr>
        <p:blipFill>
          <a:blip r:embed="rId3"/>
          <a:srcRect/>
          <a:stretch>
            <a:fillRect/>
          </a:stretch>
        </p:blipFill>
        <p:spPr bwMode="auto">
          <a:xfrm>
            <a:off x="5702945" y="1250238"/>
            <a:ext cx="4763443" cy="5572782"/>
          </a:xfrm>
          <a:prstGeom prst="rect">
            <a:avLst/>
          </a:prstGeom>
          <a:noFill/>
          <a:ln w="9525">
            <a:noFill/>
            <a:miter lim="800000"/>
          </a:ln>
        </p:spPr>
      </p:pic>
      <p:sp>
        <p:nvSpPr>
          <p:cNvPr id="102403" name="Shape 344"/>
          <p:cNvSpPr txBox="1">
            <a:spLocks noChangeArrowheads="1"/>
          </p:cNvSpPr>
          <p:nvPr/>
        </p:nvSpPr>
        <p:spPr bwMode="auto">
          <a:xfrm>
            <a:off x="408433" y="1250238"/>
            <a:ext cx="3962399" cy="4492194"/>
          </a:xfrm>
          <a:prstGeom prst="rect">
            <a:avLst/>
          </a:prstGeom>
          <a:noFill/>
          <a:ln w="9525">
            <a:noFill/>
            <a:miter lim="800000"/>
          </a:ln>
        </p:spPr>
        <p:txBody>
          <a:bodyPr lIns="91425" tIns="45700" rIns="91425" bIns="45700"/>
          <a:lstStyle/>
          <a:p>
            <a:pPr>
              <a:lnSpc>
                <a:spcPct val="120000"/>
              </a:lnSpc>
              <a:spcBef>
                <a:spcPts val="300"/>
              </a:spcBef>
              <a:spcAft>
                <a:spcPts val="600"/>
              </a:spcAft>
              <a:buClr>
                <a:srgbClr val="000000"/>
              </a:buClr>
              <a:buSzPct val="25000"/>
            </a:pPr>
            <a:r>
              <a:rPr lang="th-TH" sz="3200" dirty="0">
                <a:latin typeface="Calibri"/>
                <a:cs typeface="Calibri"/>
              </a:rPr>
              <a:t>Climate change and agriculture fact sheet series E3149, Michigan State University Extension, April 2011</a:t>
            </a:r>
          </a:p>
        </p:txBody>
      </p:sp>
      <p:sp>
        <p:nvSpPr>
          <p:cNvPr id="102404" name="Shape 345"/>
          <p:cNvSpPr>
            <a:spLocks noChangeArrowheads="1"/>
          </p:cNvSpPr>
          <p:nvPr/>
        </p:nvSpPr>
        <p:spPr bwMode="auto">
          <a:xfrm>
            <a:off x="5955007" y="1250238"/>
            <a:ext cx="4511381" cy="5300144"/>
          </a:xfrm>
          <a:prstGeom prst="rect">
            <a:avLst/>
          </a:prstGeom>
          <a:noFill/>
          <a:ln w="9525">
            <a:solidFill>
              <a:schemeClr val="tx1"/>
            </a:solidFill>
            <a:round/>
          </a:ln>
        </p:spPr>
        <p:txBody>
          <a:bodyPr lIns="91425" tIns="45700" rIns="91425" bIns="45700" anchor="ctr"/>
          <a:lstStyle/>
          <a:p>
            <a:endParaRPr lang="th-TH"/>
          </a:p>
        </p:txBody>
      </p:sp>
    </p:spTree>
    <p:extLst>
      <p:ext uri="{BB962C8B-B14F-4D97-AF65-F5344CB8AC3E}">
        <p14:creationId xmlns:p14="http://schemas.microsoft.com/office/powerpoint/2010/main" val="3585921170"/>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a:t>Agriculture role on GHG emission and climate change</a:t>
            </a: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728554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extLst>
              <p:ext uri="{D42A27DB-BD31-4B8C-83A1-F6EECF244321}">
                <p14:modId xmlns:p14="http://schemas.microsoft.com/office/powerpoint/2010/main" val="4203817005"/>
              </p:ext>
            </p:extLst>
          </p:nvPr>
        </p:nvGraphicFramePr>
        <p:xfrm>
          <a:off x="289560" y="1409428"/>
          <a:ext cx="10516251" cy="1854200"/>
        </p:xfrm>
        <a:graphic>
          <a:graphicData uri="http://schemas.openxmlformats.org/drawingml/2006/table">
            <a:tbl>
              <a:tblPr firstRow="1" bandRow="1">
                <a:tableStyleId>{91EBBBCC-DAD2-459C-BE2E-F6DE35CF9A28}</a:tableStyleId>
              </a:tblPr>
              <a:tblGrid>
                <a:gridCol w="3505417">
                  <a:extLst>
                    <a:ext uri="{9D8B030D-6E8A-4147-A177-3AD203B41FA5}">
                      <a16:colId xmlns:a16="http://schemas.microsoft.com/office/drawing/2014/main" xmlns="" val="20000"/>
                    </a:ext>
                  </a:extLst>
                </a:gridCol>
                <a:gridCol w="3505417">
                  <a:extLst>
                    <a:ext uri="{9D8B030D-6E8A-4147-A177-3AD203B41FA5}">
                      <a16:colId xmlns:a16="http://schemas.microsoft.com/office/drawing/2014/main" xmlns="" val="20001"/>
                    </a:ext>
                  </a:extLst>
                </a:gridCol>
                <a:gridCol w="3505417">
                  <a:extLst>
                    <a:ext uri="{9D8B030D-6E8A-4147-A177-3AD203B41FA5}">
                      <a16:colId xmlns:a16="http://schemas.microsoft.com/office/drawing/2014/main" xmlns="" val="20002"/>
                    </a:ext>
                  </a:extLst>
                </a:gridCol>
              </a:tblGrid>
              <a:tr h="370840">
                <a:tc>
                  <a:txBody>
                    <a:bodyPr/>
                    <a:lstStyle/>
                    <a:p>
                      <a:endParaRPr lang="en-US" dirty="0">
                        <a:solidFill>
                          <a:srgbClr val="FFFFFF"/>
                        </a:solidFill>
                        <a:uFillTx/>
                        <a:latin typeface="Calibri"/>
                        <a:cs typeface="Calibri"/>
                      </a:endParaRPr>
                    </a:p>
                  </a:txBody>
                  <a:tcPr marL="446871" marR="446871"/>
                </a:tc>
                <a:tc>
                  <a:txBody>
                    <a:bodyPr/>
                    <a:lstStyle/>
                    <a:p>
                      <a:pPr algn="r"/>
                      <a:r>
                        <a:rPr lang="en-US" dirty="0">
                          <a:solidFill>
                            <a:srgbClr val="FFFFFF"/>
                          </a:solidFill>
                          <a:uFillTx/>
                          <a:latin typeface="Calibri"/>
                          <a:cs typeface="Calibri"/>
                        </a:rPr>
                        <a:t>With</a:t>
                      </a:r>
                      <a:r>
                        <a:rPr lang="en-US" baseline="0" dirty="0">
                          <a:solidFill>
                            <a:srgbClr val="FFFFFF"/>
                          </a:solidFill>
                          <a:uFillTx/>
                          <a:latin typeface="Calibri"/>
                          <a:cs typeface="Calibri"/>
                        </a:rPr>
                        <a:t> 1 meter rise (‘000 ha)</a:t>
                      </a:r>
                      <a:endParaRPr lang="en-US" dirty="0">
                        <a:solidFill>
                          <a:srgbClr val="FFFFFF"/>
                        </a:solidFill>
                        <a:uFillTx/>
                        <a:latin typeface="Calibri"/>
                        <a:cs typeface="Calibri"/>
                      </a:endParaRPr>
                    </a:p>
                  </a:txBody>
                  <a:tcPr marL="446871" marR="446871"/>
                </a:tc>
                <a:tc>
                  <a:txBody>
                    <a:bodyPr/>
                    <a:lstStyle/>
                    <a:p>
                      <a:pPr algn="r"/>
                      <a:r>
                        <a:rPr lang="en-US" dirty="0">
                          <a:solidFill>
                            <a:srgbClr val="FFFFFF"/>
                          </a:solidFill>
                          <a:uFillTx/>
                          <a:latin typeface="Calibri"/>
                          <a:cs typeface="Calibri"/>
                        </a:rPr>
                        <a:t>With 3 meter rise (‘000 ha)</a:t>
                      </a:r>
                    </a:p>
                  </a:txBody>
                  <a:tcPr marL="446871" marR="446871"/>
                </a:tc>
                <a:extLst>
                  <a:ext uri="{0D108BD9-81ED-4DB2-BD59-A6C34878D82A}">
                    <a16:rowId xmlns:a16="http://schemas.microsoft.com/office/drawing/2014/main" xmlns="" val="10000"/>
                  </a:ext>
                </a:extLst>
              </a:tr>
              <a:tr h="370840">
                <a:tc>
                  <a:txBody>
                    <a:bodyPr/>
                    <a:lstStyle/>
                    <a:p>
                      <a:r>
                        <a:rPr lang="en-US" dirty="0">
                          <a:uFillTx/>
                          <a:latin typeface="Calibri"/>
                          <a:cs typeface="Calibri"/>
                        </a:rPr>
                        <a:t>Myanmar</a:t>
                      </a:r>
                    </a:p>
                  </a:txBody>
                  <a:tcPr marL="446871" marR="446871"/>
                </a:tc>
                <a:tc>
                  <a:txBody>
                    <a:bodyPr/>
                    <a:lstStyle/>
                    <a:p>
                      <a:pPr algn="r"/>
                      <a:r>
                        <a:rPr lang="en-US" dirty="0">
                          <a:uFillTx/>
                          <a:latin typeface="Calibri"/>
                          <a:cs typeface="Calibri"/>
                        </a:rPr>
                        <a:t>295</a:t>
                      </a:r>
                    </a:p>
                  </a:txBody>
                  <a:tcPr marL="446871" marR="446871"/>
                </a:tc>
                <a:tc>
                  <a:txBody>
                    <a:bodyPr/>
                    <a:lstStyle/>
                    <a:p>
                      <a:pPr algn="r"/>
                      <a:r>
                        <a:rPr lang="en-US" dirty="0">
                          <a:uFillTx/>
                          <a:latin typeface="Calibri"/>
                          <a:cs typeface="Calibri"/>
                        </a:rPr>
                        <a:t>1,214</a:t>
                      </a:r>
                    </a:p>
                  </a:txBody>
                  <a:tcPr marL="446871" marR="446871"/>
                </a:tc>
                <a:extLst>
                  <a:ext uri="{0D108BD9-81ED-4DB2-BD59-A6C34878D82A}">
                    <a16:rowId xmlns:a16="http://schemas.microsoft.com/office/drawing/2014/main" xmlns="" val="10001"/>
                  </a:ext>
                </a:extLst>
              </a:tr>
              <a:tr h="370840">
                <a:tc>
                  <a:txBody>
                    <a:bodyPr/>
                    <a:lstStyle/>
                    <a:p>
                      <a:r>
                        <a:rPr lang="en-US" dirty="0">
                          <a:uFillTx/>
                          <a:latin typeface="Calibri"/>
                          <a:cs typeface="Calibri"/>
                        </a:rPr>
                        <a:t>Thailand</a:t>
                      </a:r>
                    </a:p>
                  </a:txBody>
                  <a:tcPr marL="446871" marR="446871"/>
                </a:tc>
                <a:tc>
                  <a:txBody>
                    <a:bodyPr/>
                    <a:lstStyle/>
                    <a:p>
                      <a:pPr algn="r"/>
                      <a:r>
                        <a:rPr lang="en-US" dirty="0">
                          <a:uFillTx/>
                          <a:latin typeface="Calibri"/>
                          <a:cs typeface="Calibri"/>
                        </a:rPr>
                        <a:t>199</a:t>
                      </a:r>
                    </a:p>
                  </a:txBody>
                  <a:tcPr marL="446871" marR="446871"/>
                </a:tc>
                <a:tc>
                  <a:txBody>
                    <a:bodyPr/>
                    <a:lstStyle/>
                    <a:p>
                      <a:pPr algn="r"/>
                      <a:r>
                        <a:rPr lang="en-US" dirty="0">
                          <a:uFillTx/>
                          <a:latin typeface="Calibri"/>
                          <a:cs typeface="Calibri"/>
                        </a:rPr>
                        <a:t>796</a:t>
                      </a:r>
                    </a:p>
                  </a:txBody>
                  <a:tcPr marL="446871" marR="446871"/>
                </a:tc>
                <a:extLst>
                  <a:ext uri="{0D108BD9-81ED-4DB2-BD59-A6C34878D82A}">
                    <a16:rowId xmlns:a16="http://schemas.microsoft.com/office/drawing/2014/main" xmlns="" val="10002"/>
                  </a:ext>
                </a:extLst>
              </a:tr>
              <a:tr h="370840">
                <a:tc>
                  <a:txBody>
                    <a:bodyPr/>
                    <a:lstStyle/>
                    <a:p>
                      <a:r>
                        <a:rPr lang="en-US" dirty="0">
                          <a:uFillTx/>
                          <a:latin typeface="Calibri"/>
                          <a:cs typeface="Calibri"/>
                        </a:rPr>
                        <a:t>Cambodia</a:t>
                      </a:r>
                    </a:p>
                  </a:txBody>
                  <a:tcPr marL="446871" marR="446871"/>
                </a:tc>
                <a:tc>
                  <a:txBody>
                    <a:bodyPr/>
                    <a:lstStyle/>
                    <a:p>
                      <a:pPr algn="r"/>
                      <a:r>
                        <a:rPr lang="en-US" dirty="0">
                          <a:uFillTx/>
                          <a:latin typeface="Calibri"/>
                          <a:cs typeface="Calibri"/>
                        </a:rPr>
                        <a:t>35</a:t>
                      </a:r>
                    </a:p>
                  </a:txBody>
                  <a:tcPr marL="446871" marR="446871"/>
                </a:tc>
                <a:tc>
                  <a:txBody>
                    <a:bodyPr/>
                    <a:lstStyle/>
                    <a:p>
                      <a:pPr algn="r"/>
                      <a:r>
                        <a:rPr lang="en-US" dirty="0">
                          <a:uFillTx/>
                          <a:latin typeface="Calibri"/>
                          <a:cs typeface="Calibri"/>
                        </a:rPr>
                        <a:t>118</a:t>
                      </a:r>
                    </a:p>
                  </a:txBody>
                  <a:tcPr marL="446871" marR="446871"/>
                </a:tc>
                <a:extLst>
                  <a:ext uri="{0D108BD9-81ED-4DB2-BD59-A6C34878D82A}">
                    <a16:rowId xmlns:a16="http://schemas.microsoft.com/office/drawing/2014/main" xmlns="" val="10003"/>
                  </a:ext>
                </a:extLst>
              </a:tr>
              <a:tr h="370840">
                <a:tc>
                  <a:txBody>
                    <a:bodyPr/>
                    <a:lstStyle/>
                    <a:p>
                      <a:r>
                        <a:rPr lang="en-US" dirty="0">
                          <a:uFillTx/>
                          <a:latin typeface="Calibri"/>
                          <a:cs typeface="Calibri"/>
                        </a:rPr>
                        <a:t>Vietnam</a:t>
                      </a:r>
                    </a:p>
                  </a:txBody>
                  <a:tcPr marL="446871" marR="446871"/>
                </a:tc>
                <a:tc>
                  <a:txBody>
                    <a:bodyPr/>
                    <a:lstStyle/>
                    <a:p>
                      <a:pPr algn="r"/>
                      <a:r>
                        <a:rPr lang="en-US" dirty="0">
                          <a:uFillTx/>
                          <a:latin typeface="Calibri"/>
                          <a:cs typeface="Calibri"/>
                        </a:rPr>
                        <a:t>2,513</a:t>
                      </a:r>
                    </a:p>
                  </a:txBody>
                  <a:tcPr marL="446871" marR="446871"/>
                </a:tc>
                <a:tc>
                  <a:txBody>
                    <a:bodyPr/>
                    <a:lstStyle/>
                    <a:p>
                      <a:pPr algn="r"/>
                      <a:r>
                        <a:rPr lang="en-US" dirty="0">
                          <a:uFillTx/>
                          <a:latin typeface="Calibri"/>
                          <a:cs typeface="Calibri"/>
                        </a:rPr>
                        <a:t>4,281</a:t>
                      </a:r>
                    </a:p>
                  </a:txBody>
                  <a:tcPr marL="446871" marR="446871"/>
                </a:tc>
                <a:extLst>
                  <a:ext uri="{0D108BD9-81ED-4DB2-BD59-A6C34878D82A}">
                    <a16:rowId xmlns:a16="http://schemas.microsoft.com/office/drawing/2014/main" xmlns="" val="10004"/>
                  </a:ext>
                </a:extLst>
              </a:tr>
            </a:tbl>
          </a:graphicData>
        </a:graphic>
      </p:graphicFrame>
      <p:sp>
        <p:nvSpPr>
          <p:cNvPr id="3" name="Title 2"/>
          <p:cNvSpPr>
            <a:spLocks noGrp="1"/>
          </p:cNvSpPr>
          <p:nvPr>
            <p:ph type="title"/>
          </p:nvPr>
        </p:nvSpPr>
        <p:spPr/>
        <p:txBody>
          <a:bodyPr>
            <a:normAutofit/>
          </a:bodyPr>
          <a:lstStyle/>
          <a:p>
            <a:r>
              <a:rPr lang="en-US" sz="3000" dirty="0"/>
              <a:t>Lost agricultural area from sea level rise</a:t>
            </a:r>
          </a:p>
        </p:txBody>
      </p:sp>
      <p:pic>
        <p:nvPicPr>
          <p:cNvPr id="126994" name="Picture 2"/>
          <p:cNvPicPr>
            <a:picLocks noGrp="1" noChangeAspect="1" noChangeArrowheads="1"/>
          </p:cNvPicPr>
          <p:nvPr>
            <p:ph sz="half" idx="4294967295"/>
          </p:nvPr>
        </p:nvPicPr>
        <p:blipFill>
          <a:blip r:embed="rId3"/>
          <a:srcRect/>
          <a:stretch>
            <a:fillRect/>
          </a:stretch>
        </p:blipFill>
        <p:spPr>
          <a:xfrm>
            <a:off x="612125" y="3825021"/>
            <a:ext cx="3045476" cy="2907901"/>
          </a:xfrm>
        </p:spPr>
      </p:pic>
      <p:sp>
        <p:nvSpPr>
          <p:cNvPr id="126995" name="Oval 5"/>
          <p:cNvSpPr>
            <a:spLocks noChangeArrowheads="1"/>
          </p:cNvSpPr>
          <p:nvPr/>
        </p:nvSpPr>
        <p:spPr bwMode="auto">
          <a:xfrm>
            <a:off x="9822180" y="2867132"/>
            <a:ext cx="838200" cy="457200"/>
          </a:xfrm>
          <a:prstGeom prst="ellipse">
            <a:avLst/>
          </a:prstGeom>
          <a:noFill/>
          <a:ln w="38100" algn="ctr">
            <a:solidFill>
              <a:schemeClr val="tx1"/>
            </a:solidFill>
            <a:round/>
          </a:ln>
        </p:spPr>
        <p:txBody>
          <a:bodyPr wrap="none"/>
          <a:lstStyle/>
          <a:p>
            <a:pPr algn="r"/>
            <a:endParaRPr lang="en-US" sz="2400"/>
          </a:p>
        </p:txBody>
      </p:sp>
      <p:cxnSp>
        <p:nvCxnSpPr>
          <p:cNvPr id="126996" name="Straight Arrow Connector 8"/>
          <p:cNvCxnSpPr/>
          <p:nvPr/>
        </p:nvCxnSpPr>
        <p:spPr bwMode="auto">
          <a:xfrm flipV="1">
            <a:off x="9237536" y="3302904"/>
            <a:ext cx="568579" cy="273413"/>
          </a:xfrm>
          <a:prstGeom prst="straightConnector1">
            <a:avLst/>
          </a:prstGeom>
          <a:noFill/>
          <a:ln w="9525" algn="ctr">
            <a:solidFill>
              <a:schemeClr val="tx1"/>
            </a:solidFill>
            <a:round/>
            <a:tailEnd type="arrow" w="med" len="med"/>
          </a:ln>
        </p:spPr>
      </p:cxnSp>
      <p:sp>
        <p:nvSpPr>
          <p:cNvPr id="126997" name="Text Box 6"/>
          <p:cNvSpPr txBox="1">
            <a:spLocks noChangeArrowheads="1"/>
          </p:cNvSpPr>
          <p:nvPr/>
        </p:nvSpPr>
        <p:spPr bwMode="auto">
          <a:xfrm>
            <a:off x="7300611" y="4536666"/>
            <a:ext cx="3505200" cy="369332"/>
          </a:xfrm>
          <a:prstGeom prst="rect">
            <a:avLst/>
          </a:prstGeom>
          <a:noFill/>
          <a:ln w="9525">
            <a:noFill/>
            <a:miter lim="800000"/>
          </a:ln>
        </p:spPr>
        <p:txBody>
          <a:bodyPr>
            <a:spAutoFit/>
          </a:bodyPr>
          <a:lstStyle/>
          <a:p>
            <a:pPr algn="r">
              <a:spcBef>
                <a:spcPct val="50000"/>
              </a:spcBef>
            </a:pPr>
            <a:r>
              <a:rPr lang="en-US" b="1" dirty="0"/>
              <a:t>Source</a:t>
            </a:r>
            <a:r>
              <a:rPr lang="en-US" dirty="0"/>
              <a:t>: Nelson 2010</a:t>
            </a:r>
            <a:r>
              <a:rPr lang="en-US" dirty="0">
                <a:solidFill>
                  <a:srgbClr val="FFFFFF"/>
                </a:solidFill>
              </a:rPr>
              <a:t>.</a:t>
            </a:r>
          </a:p>
        </p:txBody>
      </p:sp>
      <p:sp>
        <p:nvSpPr>
          <p:cNvPr id="126998" name="Rectangle 25"/>
          <p:cNvSpPr>
            <a:spLocks noChangeArrowheads="1"/>
          </p:cNvSpPr>
          <p:nvPr/>
        </p:nvSpPr>
        <p:spPr bwMode="auto">
          <a:xfrm>
            <a:off x="8979408" y="3606473"/>
            <a:ext cx="2057400" cy="1015663"/>
          </a:xfrm>
          <a:prstGeom prst="rect">
            <a:avLst/>
          </a:prstGeom>
          <a:noFill/>
          <a:ln w="9525">
            <a:noFill/>
            <a:miter lim="800000"/>
          </a:ln>
        </p:spPr>
        <p:txBody>
          <a:bodyPr>
            <a:spAutoFit/>
          </a:bodyPr>
          <a:lstStyle/>
          <a:p>
            <a:r>
              <a:rPr lang="en-US" sz="2000" dirty="0">
                <a:solidFill>
                  <a:srgbClr val="FF0000"/>
                </a:solidFill>
              </a:rPr>
              <a:t>30% of Vietnam rice growing area!!!</a:t>
            </a:r>
            <a:endParaRPr lang="th-TH" sz="2000" dirty="0">
              <a:solidFill>
                <a:srgbClr val="FF0000"/>
              </a:solidFill>
            </a:endParaRPr>
          </a:p>
        </p:txBody>
      </p:sp>
      <p:sp>
        <p:nvSpPr>
          <p:cNvPr id="2" name="TextBox 1"/>
          <p:cNvSpPr txBox="1"/>
          <p:nvPr/>
        </p:nvSpPr>
        <p:spPr>
          <a:xfrm>
            <a:off x="4275405" y="5836191"/>
            <a:ext cx="6761403" cy="461665"/>
          </a:xfrm>
          <a:prstGeom prst="rect">
            <a:avLst/>
          </a:prstGeom>
          <a:noFill/>
        </p:spPr>
        <p:txBody>
          <a:bodyPr wrap="none" rtlCol="0">
            <a:spAutoFit/>
          </a:bodyPr>
          <a:lstStyle/>
          <a:p>
            <a:r>
              <a:rPr lang="en-US" sz="2400" b="1" dirty="0"/>
              <a:t>How much rice growing area will Bangladesh lose??</a:t>
            </a:r>
            <a:endParaRPr lang="en-SG" sz="2400" b="1" dirty="0"/>
          </a:p>
        </p:txBody>
      </p:sp>
    </p:spTree>
    <p:extLst>
      <p:ext uri="{BB962C8B-B14F-4D97-AF65-F5344CB8AC3E}">
        <p14:creationId xmlns:p14="http://schemas.microsoft.com/office/powerpoint/2010/main" val="13642988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Bangladesh:  Worst Affected by Sea Level Rise</a:t>
            </a:r>
          </a:p>
        </p:txBody>
      </p:sp>
      <p:sp>
        <p:nvSpPr>
          <p:cNvPr id="4" name="TextBox 3"/>
          <p:cNvSpPr txBox="1"/>
          <p:nvPr/>
        </p:nvSpPr>
        <p:spPr>
          <a:xfrm>
            <a:off x="4572000" y="3200400"/>
            <a:ext cx="3048000" cy="369332"/>
          </a:xfrm>
          <a:prstGeom prst="rect">
            <a:avLst/>
          </a:prstGeom>
        </p:spPr>
        <p:txBody>
          <a:bodyPr rtlCol="0">
            <a:spAutoFit/>
          </a:bodyPr>
          <a:lstStyle/>
          <a:p>
            <a:endParaRPr lang="en-US"/>
          </a:p>
        </p:txBody>
      </p:sp>
      <p:pic>
        <p:nvPicPr>
          <p:cNvPr id="5" name="Picture 4"/>
          <p:cNvPicPr>
            <a:picLocks noChangeAspect="1"/>
          </p:cNvPicPr>
          <p:nvPr/>
        </p:nvPicPr>
        <p:blipFill>
          <a:blip r:embed="rId3"/>
          <a:stretch>
            <a:fillRect/>
          </a:stretch>
        </p:blipFill>
        <p:spPr>
          <a:xfrm>
            <a:off x="6238875" y="1362075"/>
            <a:ext cx="4383408" cy="5047136"/>
          </a:xfrm>
          <a:prstGeom prst="rect">
            <a:avLst/>
          </a:prstGeom>
        </p:spPr>
      </p:pic>
      <p:sp>
        <p:nvSpPr>
          <p:cNvPr id="6" name="TextBox 5"/>
          <p:cNvSpPr txBox="1"/>
          <p:nvPr/>
        </p:nvSpPr>
        <p:spPr>
          <a:xfrm>
            <a:off x="145775" y="2390775"/>
            <a:ext cx="5350236" cy="3108543"/>
          </a:xfrm>
          <a:prstGeom prst="rect">
            <a:avLst/>
          </a:prstGeom>
        </p:spPr>
        <p:txBody>
          <a:bodyPr rtlCol="0">
            <a:spAutoFit/>
          </a:bodyPr>
          <a:lstStyle/>
          <a:p>
            <a:r>
              <a:rPr lang="en-US" sz="2800" dirty="0"/>
              <a:t>Bangladesh will probably be one of the most negatively affected by sea level rise.</a:t>
            </a:r>
          </a:p>
          <a:p>
            <a:endParaRPr lang="en-US" sz="2800"/>
          </a:p>
          <a:p>
            <a:r>
              <a:rPr lang="en-US" sz="2800" dirty="0"/>
              <a:t>  This is due to it's low land levels and high population in areas close to the sea.</a:t>
            </a:r>
          </a:p>
        </p:txBody>
      </p:sp>
    </p:spTree>
    <p:extLst>
      <p:ext uri="{BB962C8B-B14F-4D97-AF65-F5344CB8AC3E}">
        <p14:creationId xmlns:p14="http://schemas.microsoft.com/office/powerpoint/2010/main" val="10657447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rtlCol="0">
            <a:normAutofit/>
          </a:bodyPr>
          <a:lstStyle/>
          <a:p>
            <a:pPr marL="0" indent="0">
              <a:spcAft>
                <a:spcPts val="600"/>
              </a:spcAft>
              <a:buNone/>
              <a:defRPr>
                <a:uFillTx/>
              </a:defRPr>
            </a:pPr>
            <a:r>
              <a:rPr lang="en-US" sz="2400" dirty="0"/>
              <a:t>Sea level rise results in loss of  agriculture land by salt invasion, increased flooding and sea water inundation. </a:t>
            </a:r>
          </a:p>
          <a:p>
            <a:pPr marL="0" indent="0">
              <a:spcAft>
                <a:spcPts val="600"/>
              </a:spcAft>
              <a:buNone/>
              <a:defRPr>
                <a:uFillTx/>
              </a:defRPr>
            </a:pPr>
            <a:endParaRPr lang="en-US" sz="2400" b="1" dirty="0"/>
          </a:p>
          <a:p>
            <a:pPr marL="0" indent="0">
              <a:spcAft>
                <a:spcPts val="600"/>
              </a:spcAft>
              <a:buNone/>
              <a:defRPr>
                <a:uFillTx/>
              </a:defRPr>
            </a:pPr>
            <a:endParaRPr lang="en-US" sz="2400" b="1" dirty="0"/>
          </a:p>
          <a:p>
            <a:pPr>
              <a:spcAft>
                <a:spcPts val="600"/>
              </a:spcAft>
              <a:buNone/>
              <a:defRPr>
                <a:uFillTx/>
              </a:defRPr>
            </a:pPr>
            <a:endParaRPr lang="en-US" sz="2400" b="1" dirty="0"/>
          </a:p>
        </p:txBody>
      </p:sp>
      <p:sp>
        <p:nvSpPr>
          <p:cNvPr id="4" name="Title 3"/>
          <p:cNvSpPr>
            <a:spLocks noGrp="1"/>
          </p:cNvSpPr>
          <p:nvPr>
            <p:ph type="title"/>
          </p:nvPr>
        </p:nvSpPr>
        <p:spPr/>
        <p:txBody>
          <a:bodyPr>
            <a:normAutofit/>
          </a:bodyPr>
          <a:lstStyle/>
          <a:p>
            <a:r>
              <a:rPr lang="en-US" dirty="0"/>
              <a:t>Lower availability of agriculture land</a:t>
            </a:r>
          </a:p>
        </p:txBody>
      </p:sp>
      <p:sp>
        <p:nvSpPr>
          <p:cNvPr id="129027" name="Shape 1716"/>
          <p:cNvSpPr>
            <a:spLocks noChangeArrowheads="1"/>
          </p:cNvSpPr>
          <p:nvPr/>
        </p:nvSpPr>
        <p:spPr bwMode="auto">
          <a:xfrm>
            <a:off x="5106988" y="2716985"/>
            <a:ext cx="5103813" cy="3817938"/>
          </a:xfrm>
          <a:prstGeom prst="rect">
            <a:avLst/>
          </a:prstGeom>
          <a:blipFill dpi="0" rotWithShape="1">
            <a:blip r:embed="rId3"/>
            <a:srcRect/>
            <a:stretch>
              <a:fillRect/>
            </a:stretch>
          </a:blipFill>
          <a:ln w="9525">
            <a:noFill/>
            <a:miter lim="800000"/>
          </a:ln>
        </p:spPr>
        <p:txBody>
          <a:bodyPr/>
          <a:lstStyle/>
          <a:p>
            <a:endParaRPr lang="th-TH"/>
          </a:p>
        </p:txBody>
      </p:sp>
      <p:sp>
        <p:nvSpPr>
          <p:cNvPr id="129028" name="TextBox 4"/>
          <p:cNvSpPr txBox="1">
            <a:spLocks noChangeArrowheads="1"/>
          </p:cNvSpPr>
          <p:nvPr/>
        </p:nvSpPr>
        <p:spPr bwMode="auto">
          <a:xfrm>
            <a:off x="450574" y="2787899"/>
            <a:ext cx="2895600" cy="2936188"/>
          </a:xfrm>
          <a:prstGeom prst="rect">
            <a:avLst/>
          </a:prstGeom>
          <a:noFill/>
          <a:ln w="9525">
            <a:noFill/>
            <a:miter lim="800000"/>
          </a:ln>
        </p:spPr>
        <p:txBody>
          <a:bodyPr>
            <a:spAutoFit/>
          </a:bodyPr>
          <a:lstStyle/>
          <a:p>
            <a:pPr>
              <a:lnSpc>
                <a:spcPct val="110000"/>
              </a:lnSpc>
              <a:spcBef>
                <a:spcPts val="300"/>
              </a:spcBef>
              <a:spcAft>
                <a:spcPts val="600"/>
              </a:spcAft>
            </a:pPr>
            <a:r>
              <a:rPr lang="en-US" sz="2400" dirty="0"/>
              <a:t>For example, in the Mekong Delta, very substantial areas of agricultural land and capacity will be lost with just 1 meter of sea level rise. </a:t>
            </a:r>
          </a:p>
        </p:txBody>
      </p:sp>
    </p:spTree>
    <p:extLst>
      <p:ext uri="{BB962C8B-B14F-4D97-AF65-F5344CB8AC3E}">
        <p14:creationId xmlns:p14="http://schemas.microsoft.com/office/powerpoint/2010/main" val="25031215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hape 140"/>
          <p:cNvSpPr>
            <a:spLocks noChangeArrowheads="1"/>
          </p:cNvSpPr>
          <p:nvPr/>
        </p:nvSpPr>
        <p:spPr bwMode="auto">
          <a:xfrm>
            <a:off x="2532064" y="1208089"/>
            <a:ext cx="7127875" cy="5208587"/>
          </a:xfrm>
          <a:prstGeom prst="rect">
            <a:avLst/>
          </a:prstGeom>
          <a:blipFill dpi="0" rotWithShape="1">
            <a:blip r:embed="rId3"/>
            <a:srcRect/>
            <a:stretch>
              <a:fillRect/>
            </a:stretch>
          </a:blipFill>
          <a:ln w="9525">
            <a:noFill/>
            <a:miter lim="800000"/>
          </a:ln>
        </p:spPr>
        <p:txBody>
          <a:bodyPr/>
          <a:lstStyle/>
          <a:p>
            <a:endParaRPr lang="th-TH"/>
          </a:p>
        </p:txBody>
      </p:sp>
      <p:sp>
        <p:nvSpPr>
          <p:cNvPr id="296963" name="Shape 141"/>
          <p:cNvSpPr txBox="1">
            <a:spLocks noChangeArrowheads="1"/>
          </p:cNvSpPr>
          <p:nvPr/>
        </p:nvSpPr>
        <p:spPr bwMode="auto">
          <a:xfrm>
            <a:off x="2532064" y="6416676"/>
            <a:ext cx="6806971" cy="430857"/>
          </a:xfrm>
          <a:prstGeom prst="rect">
            <a:avLst/>
          </a:prstGeom>
          <a:noFill/>
          <a:ln w="9525">
            <a:noFill/>
            <a:miter lim="800000"/>
          </a:ln>
        </p:spPr>
        <p:txBody>
          <a:bodyPr wrap="square" lIns="91425" tIns="91425" rIns="91425" bIns="91425">
            <a:spAutoFit/>
          </a:bodyPr>
          <a:lstStyle/>
          <a:p>
            <a:r>
              <a:rPr lang="en-US" sz="1600" dirty="0">
                <a:solidFill>
                  <a:srgbClr val="1B1C20"/>
                </a:solidFill>
                <a:latin typeface="Calibri"/>
                <a:cs typeface="Calibri"/>
                <a:sym typeface="Times New Roman" pitchFamily="18" charset="0"/>
              </a:rPr>
              <a:t>The agricultural production cycle, as impacted by climate change (FAO 2008)</a:t>
            </a:r>
          </a:p>
        </p:txBody>
      </p:sp>
      <p:sp>
        <p:nvSpPr>
          <p:cNvPr id="3" name="Title 2"/>
          <p:cNvSpPr>
            <a:spLocks noGrp="1"/>
          </p:cNvSpPr>
          <p:nvPr>
            <p:ph type="title"/>
          </p:nvPr>
        </p:nvSpPr>
        <p:spPr/>
        <p:txBody>
          <a:bodyPr>
            <a:normAutofit/>
          </a:bodyPr>
          <a:lstStyle/>
          <a:p>
            <a:r>
              <a:rPr lang="en-US" dirty="0"/>
              <a:t>Local Stability Issues</a:t>
            </a:r>
          </a:p>
        </p:txBody>
      </p:sp>
    </p:spTree>
    <p:extLst>
      <p:ext uri="{BB962C8B-B14F-4D97-AF65-F5344CB8AC3E}">
        <p14:creationId xmlns:p14="http://schemas.microsoft.com/office/powerpoint/2010/main" val="2344926153"/>
      </p:ext>
    </p:extLst>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2"/>
          <p:cNvPicPr>
            <a:picLocks noChangeAspect="1" noChangeArrowheads="1"/>
          </p:cNvPicPr>
          <p:nvPr/>
        </p:nvPicPr>
        <p:blipFill>
          <a:blip r:embed="rId3"/>
          <a:srcRect/>
          <a:stretch>
            <a:fillRect/>
          </a:stretch>
        </p:blipFill>
        <p:spPr bwMode="auto">
          <a:xfrm>
            <a:off x="1340151" y="914400"/>
            <a:ext cx="8977013" cy="5943600"/>
          </a:xfrm>
          <a:prstGeom prst="rect">
            <a:avLst/>
          </a:prstGeom>
          <a:noFill/>
          <a:ln w="9525">
            <a:noFill/>
            <a:miter lim="800000"/>
          </a:ln>
        </p:spPr>
      </p:pic>
      <p:sp>
        <p:nvSpPr>
          <p:cNvPr id="4" name="Title 3"/>
          <p:cNvSpPr>
            <a:spLocks noGrp="1"/>
          </p:cNvSpPr>
          <p:nvPr>
            <p:ph type="title"/>
          </p:nvPr>
        </p:nvSpPr>
        <p:spPr/>
        <p:txBody>
          <a:bodyPr/>
          <a:lstStyle/>
          <a:p>
            <a:r>
              <a:rPr lang="en-US" dirty="0"/>
              <a:t>Global Availability Issues</a:t>
            </a:r>
          </a:p>
        </p:txBody>
      </p:sp>
    </p:spTree>
    <p:extLst>
      <p:ext uri="{BB962C8B-B14F-4D97-AF65-F5344CB8AC3E}">
        <p14:creationId xmlns:p14="http://schemas.microsoft.com/office/powerpoint/2010/main" val="3582421898"/>
      </p:ext>
    </p:extLst>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hape 357"/>
          <p:cNvSpPr>
            <a:spLocks noGrp="1"/>
          </p:cNvSpPr>
          <p:nvPr>
            <p:ph idx="1"/>
          </p:nvPr>
        </p:nvSpPr>
        <p:spPr/>
        <p:txBody>
          <a:bodyPr>
            <a:normAutofit/>
          </a:bodyPr>
          <a:lstStyle/>
          <a:p>
            <a:pPr>
              <a:spcAft>
                <a:spcPts val="600"/>
              </a:spcAft>
            </a:pPr>
            <a:r>
              <a:rPr lang="th-TH" sz="2400" dirty="0">
                <a:latin typeface="Calibri"/>
                <a:cs typeface="Calibri"/>
                <a:sym typeface="Calibri" pitchFamily="34" charset="0"/>
              </a:rPr>
              <a:t>Physiological heat and drought stress limits will shift where particular crops can be grown</a:t>
            </a:r>
          </a:p>
          <a:p>
            <a:pPr>
              <a:spcAft>
                <a:spcPts val="600"/>
              </a:spcAft>
            </a:pPr>
            <a:r>
              <a:rPr lang="th-TH" sz="2400" dirty="0">
                <a:latin typeface="Calibri"/>
                <a:cs typeface="Calibri"/>
                <a:sym typeface="Calibri" pitchFamily="34" charset="0"/>
              </a:rPr>
              <a:t>Crop yields are projected to decline in the coming century particularly in the least developed countries</a:t>
            </a:r>
          </a:p>
          <a:p>
            <a:pPr>
              <a:spcAft>
                <a:spcPts val="600"/>
              </a:spcAft>
            </a:pPr>
            <a:r>
              <a:rPr lang="th-TH" sz="2400" dirty="0">
                <a:latin typeface="Calibri"/>
                <a:cs typeface="Calibri"/>
                <a:sym typeface="Calibri" pitchFamily="34" charset="0"/>
              </a:rPr>
              <a:t>C3 crops may respond more positively to increasing atmospheric CO</a:t>
            </a:r>
            <a:r>
              <a:rPr lang="th-TH" sz="2400" baseline="-25000" dirty="0">
                <a:latin typeface="Calibri"/>
                <a:cs typeface="Calibri"/>
                <a:sym typeface="Calibri" pitchFamily="34" charset="0"/>
              </a:rPr>
              <a:t>2</a:t>
            </a:r>
          </a:p>
          <a:p>
            <a:pPr>
              <a:spcAft>
                <a:spcPts val="600"/>
              </a:spcAft>
            </a:pPr>
            <a:r>
              <a:rPr lang="th-TH" sz="2400" dirty="0">
                <a:latin typeface="Calibri"/>
                <a:cs typeface="Calibri"/>
                <a:sym typeface="Calibri" pitchFamily="34" charset="0"/>
              </a:rPr>
              <a:t>Weeds, pests, and fungi may become more prevalent and harder to control in a warmer world.</a:t>
            </a:r>
          </a:p>
          <a:p>
            <a:pPr marL="0" indent="0">
              <a:spcAft>
                <a:spcPts val="600"/>
              </a:spcAft>
              <a:buNone/>
            </a:pPr>
            <a:endParaRPr lang="th-TH" sz="2800" dirty="0">
              <a:sym typeface="Calibri" pitchFamily="34" charset="0"/>
            </a:endParaRPr>
          </a:p>
          <a:p>
            <a:pPr>
              <a:spcAft>
                <a:spcPts val="600"/>
              </a:spcAft>
            </a:pPr>
            <a:endParaRPr lang="th-TH" sz="2800" dirty="0">
              <a:sym typeface="Calibri" pitchFamily="34" charset="0"/>
            </a:endParaRPr>
          </a:p>
        </p:txBody>
      </p:sp>
      <p:sp>
        <p:nvSpPr>
          <p:cNvPr id="356" name="Shape 356"/>
          <p:cNvSpPr txBox="1">
            <a:spLocks noGrp="1"/>
          </p:cNvSpPr>
          <p:nvPr>
            <p:ph type="title"/>
          </p:nvPr>
        </p:nvSpPr>
        <p:spPr/>
        <p:txBody>
          <a:bodyPr>
            <a:noAutofit/>
          </a:bodyPr>
          <a:lstStyle/>
          <a:p>
            <a:r>
              <a:rPr lang="en" sz="3300" dirty="0">
                <a:sym typeface="Calibri"/>
              </a:rPr>
              <a:t>Key points – Climate change impacts on agriculture</a:t>
            </a:r>
          </a:p>
        </p:txBody>
      </p:sp>
    </p:spTree>
    <p:extLst>
      <p:ext uri="{BB962C8B-B14F-4D97-AF65-F5344CB8AC3E}">
        <p14:creationId xmlns:p14="http://schemas.microsoft.com/office/powerpoint/2010/main" val="2646870438"/>
      </p:ext>
    </p:extLst>
  </p:cSld>
  <p:clrMapOvr>
    <a:masterClrMapping/>
  </p:clrMapOvr>
  <p:transition spd="slow">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000" b="1" dirty="0"/>
              <a:t>What are the “projected” crop yield changes by the end of the 21st Century ?</a:t>
            </a: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466125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5"/>
          <p:cNvSpPr>
            <a:spLocks noChangeArrowheads="1"/>
          </p:cNvSpPr>
          <p:nvPr/>
        </p:nvSpPr>
        <p:spPr bwMode="auto">
          <a:xfrm>
            <a:off x="5334000" y="5486401"/>
            <a:ext cx="1386918" cy="492443"/>
          </a:xfrm>
          <a:prstGeom prst="rect">
            <a:avLst/>
          </a:prstGeom>
          <a:noFill/>
          <a:ln w="9525">
            <a:noFill/>
            <a:miter lim="800000"/>
          </a:ln>
        </p:spPr>
        <p:txBody>
          <a:bodyPr wrap="none">
            <a:spAutoFit/>
          </a:bodyPr>
          <a:lstStyle/>
          <a:p>
            <a:r>
              <a:rPr lang="en-US" sz="2600"/>
              <a:t>NCAR A2</a:t>
            </a:r>
          </a:p>
        </p:txBody>
      </p:sp>
      <p:grpSp>
        <p:nvGrpSpPr>
          <p:cNvPr id="112642" name="Group 8"/>
          <p:cNvGrpSpPr/>
          <p:nvPr/>
        </p:nvGrpSpPr>
        <p:grpSpPr>
          <a:xfrm>
            <a:off x="1905000" y="1295401"/>
            <a:ext cx="8458200" cy="5280025"/>
            <a:chOff x="-411892" y="1295400"/>
            <a:chExt cx="9555892" cy="6033468"/>
          </a:xfrm>
        </p:grpSpPr>
        <p:pic>
          <p:nvPicPr>
            <p:cNvPr id="112645" name="Picture 2"/>
            <p:cNvPicPr>
              <a:picLocks noChangeArrowheads="1"/>
            </p:cNvPicPr>
            <p:nvPr/>
          </p:nvPicPr>
          <p:blipFill>
            <a:blip r:embed="rId3"/>
            <a:srcRect/>
            <a:stretch>
              <a:fillRect/>
            </a:stretch>
          </p:blipFill>
          <p:spPr bwMode="auto">
            <a:xfrm>
              <a:off x="0" y="1295400"/>
              <a:ext cx="9144000" cy="5486400"/>
            </a:xfrm>
            <a:prstGeom prst="rect">
              <a:avLst/>
            </a:prstGeom>
            <a:noFill/>
            <a:ln w="9525">
              <a:noFill/>
              <a:miter lim="800000"/>
            </a:ln>
          </p:spPr>
        </p:pic>
        <p:pic>
          <p:nvPicPr>
            <p:cNvPr id="7" name="Picture 2" descr="legend_large.png"/>
            <p:cNvPicPr>
              <a:picLocks noChangeAspect="1"/>
            </p:cNvPicPr>
            <p:nvPr/>
          </p:nvPicPr>
          <p:blipFill>
            <a:blip r:embed="rId4"/>
            <a:srcRect/>
            <a:stretch>
              <a:fillRect/>
            </a:stretch>
          </p:blipFill>
          <p:spPr bwMode="auto">
            <a:xfrm>
              <a:off x="-411892" y="4952487"/>
              <a:ext cx="1935212" cy="2376381"/>
            </a:xfrm>
            <a:prstGeom prst="rect">
              <a:avLst/>
            </a:prstGeom>
            <a:noFill/>
            <a:ln w="9525">
              <a:noFill/>
              <a:miter lim="800000"/>
            </a:ln>
            <a:effectLst>
              <a:outerShdw blurRad="50800" dist="38100" dir="2700000" algn="tl" rotWithShape="0">
                <a:srgbClr val="000000">
                  <a:alpha val="40000"/>
                </a:srgbClr>
              </a:outerShdw>
            </a:effectLst>
          </p:spPr>
        </p:pic>
      </p:grpSp>
      <p:sp>
        <p:nvSpPr>
          <p:cNvPr id="112643" name="Text Box 6"/>
          <p:cNvSpPr txBox="1">
            <a:spLocks noChangeArrowheads="1"/>
          </p:cNvSpPr>
          <p:nvPr/>
        </p:nvSpPr>
        <p:spPr bwMode="auto">
          <a:xfrm>
            <a:off x="7467600" y="6016625"/>
            <a:ext cx="3200400" cy="369332"/>
          </a:xfrm>
          <a:prstGeom prst="rect">
            <a:avLst/>
          </a:prstGeom>
          <a:noFill/>
          <a:ln w="9525">
            <a:noFill/>
            <a:miter lim="800000"/>
          </a:ln>
        </p:spPr>
        <p:txBody>
          <a:bodyPr>
            <a:spAutoFit/>
          </a:bodyPr>
          <a:lstStyle/>
          <a:p>
            <a:pPr marL="977900" indent="-977900" algn="r">
              <a:spcBef>
                <a:spcPct val="50000"/>
              </a:spcBef>
            </a:pPr>
            <a:r>
              <a:rPr lang="en-US" b="1" dirty="0"/>
              <a:t>Source</a:t>
            </a:r>
            <a:r>
              <a:rPr lang="en-US" dirty="0"/>
              <a:t>: M. </a:t>
            </a:r>
            <a:r>
              <a:rPr lang="en-US" dirty="0" err="1"/>
              <a:t>Rosegrant</a:t>
            </a:r>
            <a:r>
              <a:rPr lang="en-US" dirty="0"/>
              <a:t> 2010</a:t>
            </a:r>
          </a:p>
        </p:txBody>
      </p:sp>
      <p:sp>
        <p:nvSpPr>
          <p:cNvPr id="3" name="Title 2"/>
          <p:cNvSpPr>
            <a:spLocks noGrp="1"/>
          </p:cNvSpPr>
          <p:nvPr>
            <p:ph type="title"/>
          </p:nvPr>
        </p:nvSpPr>
        <p:spPr/>
        <p:txBody>
          <a:bodyPr/>
          <a:lstStyle/>
          <a:p>
            <a:r>
              <a:rPr lang="en-US" dirty="0"/>
              <a:t>Irrigated rice yields</a:t>
            </a:r>
          </a:p>
        </p:txBody>
      </p:sp>
    </p:spTree>
    <p:extLst>
      <p:ext uri="{BB962C8B-B14F-4D97-AF65-F5344CB8AC3E}">
        <p14:creationId xmlns:p14="http://schemas.microsoft.com/office/powerpoint/2010/main" val="128091252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5"/>
          <p:cNvSpPr>
            <a:spLocks noChangeArrowheads="1"/>
          </p:cNvSpPr>
          <p:nvPr/>
        </p:nvSpPr>
        <p:spPr bwMode="auto">
          <a:xfrm>
            <a:off x="5280025" y="5641261"/>
            <a:ext cx="1386918" cy="492443"/>
          </a:xfrm>
          <a:prstGeom prst="rect">
            <a:avLst/>
          </a:prstGeom>
          <a:noFill/>
          <a:ln w="9525">
            <a:noFill/>
            <a:miter lim="800000"/>
          </a:ln>
        </p:spPr>
        <p:txBody>
          <a:bodyPr wrap="none">
            <a:spAutoFit/>
          </a:bodyPr>
          <a:lstStyle/>
          <a:p>
            <a:r>
              <a:rPr lang="en-US" sz="2600"/>
              <a:t>NCAR A2</a:t>
            </a:r>
          </a:p>
        </p:txBody>
      </p:sp>
      <p:grpSp>
        <p:nvGrpSpPr>
          <p:cNvPr id="114690" name="Group 6"/>
          <p:cNvGrpSpPr/>
          <p:nvPr/>
        </p:nvGrpSpPr>
        <p:grpSpPr>
          <a:xfrm>
            <a:off x="1828800" y="1374060"/>
            <a:ext cx="8458200" cy="4953000"/>
            <a:chOff x="-831271" y="1559706"/>
            <a:chExt cx="9559636" cy="5846598"/>
          </a:xfrm>
        </p:grpSpPr>
        <p:pic>
          <p:nvPicPr>
            <p:cNvPr id="114693" name="Picture 3"/>
            <p:cNvPicPr>
              <a:picLocks noChangeArrowheads="1"/>
            </p:cNvPicPr>
            <p:nvPr/>
          </p:nvPicPr>
          <p:blipFill>
            <a:blip r:embed="rId3"/>
            <a:srcRect/>
            <a:stretch>
              <a:fillRect/>
            </a:stretch>
          </p:blipFill>
          <p:spPr bwMode="auto">
            <a:xfrm>
              <a:off x="-415634" y="1559706"/>
              <a:ext cx="9143999" cy="5486400"/>
            </a:xfrm>
            <a:prstGeom prst="rect">
              <a:avLst/>
            </a:prstGeom>
            <a:noFill/>
            <a:ln w="9525">
              <a:noFill/>
              <a:miter lim="800000"/>
            </a:ln>
          </p:spPr>
        </p:pic>
        <p:pic>
          <p:nvPicPr>
            <p:cNvPr id="5" name="Picture 2" descr="legend_large.png"/>
            <p:cNvPicPr>
              <a:picLocks noChangeAspect="1"/>
            </p:cNvPicPr>
            <p:nvPr/>
          </p:nvPicPr>
          <p:blipFill>
            <a:blip r:embed="rId4"/>
            <a:srcRect/>
            <a:stretch>
              <a:fillRect/>
            </a:stretch>
          </p:blipFill>
          <p:spPr bwMode="auto">
            <a:xfrm>
              <a:off x="-831271" y="5067665"/>
              <a:ext cx="1905468" cy="2338639"/>
            </a:xfrm>
            <a:prstGeom prst="rect">
              <a:avLst/>
            </a:prstGeom>
            <a:noFill/>
            <a:ln w="9525">
              <a:noFill/>
              <a:miter lim="800000"/>
            </a:ln>
            <a:effectLst>
              <a:outerShdw blurRad="50800" dist="38100" dir="2700000" algn="tl" rotWithShape="0">
                <a:srgbClr val="000000">
                  <a:alpha val="40000"/>
                </a:srgbClr>
              </a:outerShdw>
            </a:effectLst>
          </p:spPr>
        </p:pic>
      </p:grpSp>
      <p:sp>
        <p:nvSpPr>
          <p:cNvPr id="114691" name="Text Box 6"/>
          <p:cNvSpPr txBox="1">
            <a:spLocks noChangeArrowheads="1"/>
          </p:cNvSpPr>
          <p:nvPr/>
        </p:nvSpPr>
        <p:spPr bwMode="auto">
          <a:xfrm>
            <a:off x="7354932" y="6353216"/>
            <a:ext cx="3200400" cy="369332"/>
          </a:xfrm>
          <a:prstGeom prst="rect">
            <a:avLst/>
          </a:prstGeom>
          <a:noFill/>
          <a:ln w="9525">
            <a:noFill/>
            <a:miter lim="800000"/>
          </a:ln>
        </p:spPr>
        <p:txBody>
          <a:bodyPr>
            <a:spAutoFit/>
          </a:bodyPr>
          <a:lstStyle/>
          <a:p>
            <a:pPr marL="977900" indent="-977900" algn="r">
              <a:spcBef>
                <a:spcPct val="50000"/>
              </a:spcBef>
            </a:pPr>
            <a:r>
              <a:rPr lang="en-US" b="1" dirty="0"/>
              <a:t>Source</a:t>
            </a:r>
            <a:r>
              <a:rPr lang="en-US" dirty="0"/>
              <a:t>: M. </a:t>
            </a:r>
            <a:r>
              <a:rPr lang="en-US" dirty="0" err="1"/>
              <a:t>Rosegrant</a:t>
            </a:r>
            <a:r>
              <a:rPr lang="en-US" dirty="0"/>
              <a:t> 2010</a:t>
            </a:r>
          </a:p>
        </p:txBody>
      </p:sp>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err="1"/>
              <a:t>Rainfed</a:t>
            </a:r>
            <a:r>
              <a:rPr lang="en-US" dirty="0"/>
              <a:t> rice yields</a:t>
            </a:r>
          </a:p>
        </p:txBody>
      </p:sp>
    </p:spTree>
    <p:extLst>
      <p:ext uri="{BB962C8B-B14F-4D97-AF65-F5344CB8AC3E}">
        <p14:creationId xmlns:p14="http://schemas.microsoft.com/office/powerpoint/2010/main" val="34693638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737" name="Group 9"/>
          <p:cNvGrpSpPr/>
          <p:nvPr/>
        </p:nvGrpSpPr>
        <p:grpSpPr>
          <a:xfrm>
            <a:off x="1818557" y="1375290"/>
            <a:ext cx="8610600" cy="5105400"/>
            <a:chOff x="498763" y="1298448"/>
            <a:chExt cx="9143999" cy="5486400"/>
          </a:xfrm>
        </p:grpSpPr>
        <p:pic>
          <p:nvPicPr>
            <p:cNvPr id="116741" name="Picture 2"/>
            <p:cNvPicPr>
              <a:picLocks noChangeArrowheads="1"/>
            </p:cNvPicPr>
            <p:nvPr/>
          </p:nvPicPr>
          <p:blipFill>
            <a:blip r:embed="rId3"/>
            <a:srcRect/>
            <a:stretch>
              <a:fillRect/>
            </a:stretch>
          </p:blipFill>
          <p:spPr bwMode="auto">
            <a:xfrm>
              <a:off x="498763" y="1298448"/>
              <a:ext cx="9143999" cy="5486400"/>
            </a:xfrm>
            <a:prstGeom prst="rect">
              <a:avLst/>
            </a:prstGeom>
            <a:noFill/>
            <a:ln w="9525">
              <a:noFill/>
              <a:miter lim="800000"/>
            </a:ln>
          </p:spPr>
        </p:pic>
        <p:pic>
          <p:nvPicPr>
            <p:cNvPr id="4" name="Picture 2" descr="legend_large.png"/>
            <p:cNvPicPr>
              <a:picLocks noChangeAspect="1"/>
            </p:cNvPicPr>
            <p:nvPr/>
          </p:nvPicPr>
          <p:blipFill>
            <a:blip r:embed="rId4"/>
            <a:srcRect/>
            <a:stretch>
              <a:fillRect/>
            </a:stretch>
          </p:blipFill>
          <p:spPr bwMode="auto">
            <a:xfrm>
              <a:off x="505506" y="4947519"/>
              <a:ext cx="1490283" cy="1828800"/>
            </a:xfrm>
            <a:prstGeom prst="rect">
              <a:avLst/>
            </a:prstGeom>
            <a:noFill/>
            <a:ln w="9525">
              <a:noFill/>
              <a:miter lim="800000"/>
            </a:ln>
            <a:effectLst>
              <a:outerShdw blurRad="50800" dist="38100" dir="2700000" algn="tl" rotWithShape="0">
                <a:srgbClr val="000000">
                  <a:alpha val="40000"/>
                </a:srgbClr>
              </a:outerShdw>
            </a:effectLst>
          </p:spPr>
        </p:pic>
      </p:grpSp>
      <p:sp>
        <p:nvSpPr>
          <p:cNvPr id="116738" name="Rectangle 5"/>
          <p:cNvSpPr>
            <a:spLocks noChangeArrowheads="1"/>
          </p:cNvSpPr>
          <p:nvPr/>
        </p:nvSpPr>
        <p:spPr bwMode="auto">
          <a:xfrm>
            <a:off x="5323757" y="5947291"/>
            <a:ext cx="1386918" cy="492443"/>
          </a:xfrm>
          <a:prstGeom prst="rect">
            <a:avLst/>
          </a:prstGeom>
          <a:noFill/>
          <a:ln w="9525">
            <a:noFill/>
            <a:miter lim="800000"/>
          </a:ln>
        </p:spPr>
        <p:txBody>
          <a:bodyPr wrap="none">
            <a:spAutoFit/>
          </a:bodyPr>
          <a:lstStyle/>
          <a:p>
            <a:r>
              <a:rPr lang="en-US" sz="2600"/>
              <a:t>NCAR A2</a:t>
            </a:r>
          </a:p>
        </p:txBody>
      </p:sp>
      <p:sp>
        <p:nvSpPr>
          <p:cNvPr id="116739" name="Text Box 6"/>
          <p:cNvSpPr txBox="1">
            <a:spLocks noChangeArrowheads="1"/>
          </p:cNvSpPr>
          <p:nvPr/>
        </p:nvSpPr>
        <p:spPr bwMode="auto">
          <a:xfrm>
            <a:off x="7467600" y="6396037"/>
            <a:ext cx="3200400" cy="369332"/>
          </a:xfrm>
          <a:prstGeom prst="rect">
            <a:avLst/>
          </a:prstGeom>
          <a:noFill/>
          <a:ln w="9525">
            <a:noFill/>
            <a:miter lim="800000"/>
          </a:ln>
        </p:spPr>
        <p:txBody>
          <a:bodyPr>
            <a:spAutoFit/>
          </a:bodyPr>
          <a:lstStyle/>
          <a:p>
            <a:pPr marL="977900" indent="-977900" algn="r">
              <a:spcBef>
                <a:spcPct val="50000"/>
              </a:spcBef>
            </a:pPr>
            <a:r>
              <a:rPr lang="en-US" b="1" dirty="0"/>
              <a:t>Source</a:t>
            </a:r>
            <a:r>
              <a:rPr lang="en-US" dirty="0"/>
              <a:t>: M. </a:t>
            </a:r>
            <a:r>
              <a:rPr lang="en-US" dirty="0" err="1"/>
              <a:t>Rosegrant</a:t>
            </a:r>
            <a:r>
              <a:rPr lang="en-US" dirty="0"/>
              <a:t> 2010</a:t>
            </a:r>
          </a:p>
        </p:txBody>
      </p:sp>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normAutofit fontScale="90000"/>
          </a:bodyPr>
          <a:lstStyle/>
          <a:p>
            <a:r>
              <a:rPr lang="en-US" dirty="0"/>
              <a:t/>
            </a:r>
            <a:br>
              <a:rPr lang="en-US" dirty="0"/>
            </a:br>
            <a:r>
              <a:rPr lang="en-US" sz="4000" dirty="0" err="1"/>
              <a:t>Rainfed</a:t>
            </a:r>
            <a:r>
              <a:rPr lang="en-US" sz="4000" dirty="0"/>
              <a:t> maize yields</a:t>
            </a:r>
            <a:r>
              <a:rPr lang="en-US" dirty="0"/>
              <a:t/>
            </a:r>
            <a:br>
              <a:rPr lang="en-US" dirty="0"/>
            </a:br>
            <a:endParaRPr lang="en-US" dirty="0"/>
          </a:p>
        </p:txBody>
      </p:sp>
    </p:spTree>
    <p:extLst>
      <p:ext uri="{BB962C8B-B14F-4D97-AF65-F5344CB8AC3E}">
        <p14:creationId xmlns:p14="http://schemas.microsoft.com/office/powerpoint/2010/main" val="1963594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Trends of agricultural land area</a:t>
            </a:r>
          </a:p>
        </p:txBody>
      </p:sp>
      <p:pic>
        <p:nvPicPr>
          <p:cNvPr id="375811" name="Picture 3"/>
          <p:cNvPicPr>
            <a:picLocks noChangeAspect="1" noChangeArrowheads="1"/>
          </p:cNvPicPr>
          <p:nvPr/>
        </p:nvPicPr>
        <p:blipFill>
          <a:blip r:embed="rId3"/>
          <a:srcRect/>
          <a:stretch>
            <a:fillRect/>
          </a:stretch>
        </p:blipFill>
        <p:spPr bwMode="auto">
          <a:xfrm>
            <a:off x="1524000" y="1143001"/>
            <a:ext cx="9144000" cy="5516563"/>
          </a:xfrm>
          <a:prstGeom prst="rect">
            <a:avLst/>
          </a:prstGeom>
          <a:noFill/>
          <a:ln w="9525">
            <a:noFill/>
            <a:miter lim="800000"/>
          </a:ln>
        </p:spPr>
      </p:pic>
      <p:sp>
        <p:nvSpPr>
          <p:cNvPr id="375813" name="Line 5"/>
          <p:cNvSpPr>
            <a:spLocks noChangeShapeType="1"/>
          </p:cNvSpPr>
          <p:nvPr/>
        </p:nvSpPr>
        <p:spPr bwMode="auto">
          <a:xfrm flipV="1">
            <a:off x="2424113" y="1989139"/>
            <a:ext cx="1008062" cy="790575"/>
          </a:xfrm>
          <a:prstGeom prst="line">
            <a:avLst/>
          </a:prstGeom>
          <a:noFill/>
          <a:ln w="57150">
            <a:solidFill>
              <a:schemeClr val="accent2"/>
            </a:solidFill>
            <a:round/>
            <a:tailEnd type="triangle" w="med" len="med"/>
          </a:ln>
        </p:spPr>
        <p:txBody>
          <a:bodyPr/>
          <a:lstStyle/>
          <a:p>
            <a:endParaRPr lang="th-TH"/>
          </a:p>
        </p:txBody>
      </p:sp>
      <p:sp>
        <p:nvSpPr>
          <p:cNvPr id="375814" name="Line 6"/>
          <p:cNvSpPr>
            <a:spLocks noChangeShapeType="1"/>
          </p:cNvSpPr>
          <p:nvPr/>
        </p:nvSpPr>
        <p:spPr bwMode="auto">
          <a:xfrm>
            <a:off x="2646364" y="3694114"/>
            <a:ext cx="935037" cy="649287"/>
          </a:xfrm>
          <a:prstGeom prst="line">
            <a:avLst/>
          </a:prstGeom>
          <a:noFill/>
          <a:ln w="57150">
            <a:solidFill>
              <a:schemeClr val="accent2"/>
            </a:solidFill>
            <a:round/>
            <a:tailEnd type="triangle" w="med" len="med"/>
          </a:ln>
        </p:spPr>
        <p:txBody>
          <a:bodyPr/>
          <a:lstStyle/>
          <a:p>
            <a:endParaRPr lang="th-TH"/>
          </a:p>
        </p:txBody>
      </p:sp>
      <p:sp>
        <p:nvSpPr>
          <p:cNvPr id="220168" name="Rectangle 8"/>
          <p:cNvSpPr>
            <a:spLocks noChangeArrowheads="1"/>
          </p:cNvSpPr>
          <p:nvPr/>
        </p:nvSpPr>
        <p:spPr bwMode="auto">
          <a:xfrm>
            <a:off x="8001000" y="1371600"/>
            <a:ext cx="2362200" cy="2133600"/>
          </a:xfrm>
          <a:prstGeom prst="rect">
            <a:avLst/>
          </a:prstGeom>
          <a:noFill/>
          <a:ln w="38100">
            <a:solidFill>
              <a:srgbClr val="FF0000"/>
            </a:solidFill>
            <a:prstDash val="dash"/>
            <a:miter lim="800000"/>
          </a:ln>
        </p:spPr>
        <p:txBody>
          <a:bodyPr wrap="none" anchor="ctr"/>
          <a:lstStyle/>
          <a:p>
            <a:pPr algn="ctr"/>
            <a:endParaRPr lang="th-TH"/>
          </a:p>
        </p:txBody>
      </p:sp>
    </p:spTree>
    <p:extLst>
      <p:ext uri="{BB962C8B-B14F-4D97-AF65-F5344CB8AC3E}">
        <p14:creationId xmlns:p14="http://schemas.microsoft.com/office/powerpoint/2010/main" val="394142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0168"/>
                                        </p:tgtEl>
                                        <p:attrNameLst>
                                          <p:attrName>style.visibility</p:attrName>
                                        </p:attrNameLst>
                                      </p:cBhvr>
                                      <p:to>
                                        <p:strVal val="visible"/>
                                      </p:to>
                                    </p:set>
                                    <p:animEffect transition="in" filter="blinds(horizontal)">
                                      <p:cBhvr>
                                        <p:cTn id="7" dur="500"/>
                                        <p:tgtEl>
                                          <p:spTgt spid="220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8" grpId="0" animBg="1" advAuto="133361912"/>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tretch/>
        </p:blipFill>
        <p:spPr>
          <a:xfrm>
            <a:off x="172329" y="1288488"/>
            <a:ext cx="8423032" cy="5228502"/>
          </a:xfrm>
        </p:spPr>
      </p:pic>
      <p:sp>
        <p:nvSpPr>
          <p:cNvPr id="2" name="Title 1"/>
          <p:cNvSpPr>
            <a:spLocks noGrp="1"/>
          </p:cNvSpPr>
          <p:nvPr>
            <p:ph type="title"/>
          </p:nvPr>
        </p:nvSpPr>
        <p:spPr/>
        <p:txBody>
          <a:bodyPr>
            <a:noAutofit/>
          </a:bodyPr>
          <a:lstStyle/>
          <a:p>
            <a:r>
              <a:rPr lang="en-US" sz="2000" dirty="0"/>
              <a:t>Climate change is likely to make some fish species go extinct in the tropics. Fish predicted to be moving north.</a:t>
            </a:r>
          </a:p>
        </p:txBody>
      </p:sp>
      <p:sp>
        <p:nvSpPr>
          <p:cNvPr id="5" name="TextBox 4"/>
          <p:cNvSpPr txBox="1"/>
          <p:nvPr/>
        </p:nvSpPr>
        <p:spPr>
          <a:xfrm>
            <a:off x="8681993" y="1080001"/>
            <a:ext cx="3343782" cy="4708981"/>
          </a:xfrm>
          <a:prstGeom prst="rect">
            <a:avLst/>
          </a:prstGeom>
          <a:noFill/>
        </p:spPr>
        <p:txBody>
          <a:bodyPr wrap="square" rtlCol="0">
            <a:spAutoFit/>
          </a:bodyPr>
          <a:lstStyle/>
          <a:p>
            <a:endParaRPr lang="en-US" sz="2000" dirty="0"/>
          </a:p>
          <a:p>
            <a:r>
              <a:rPr lang="en-US" sz="2000" dirty="0"/>
              <a:t>This map shows hotspots of local extinction for fish and marine invertebrates between the years 2000 and 2050, under the worst-case climate change scenario of three degrees of warming by 2100. Red indicates the highest rates of local extinctions, and blue indicates the lowest rates. (Image credit: Jones and Cheung, 2014, ICES Journal of Marine Science)   From Yale Environment</a:t>
            </a:r>
          </a:p>
        </p:txBody>
      </p:sp>
    </p:spTree>
    <p:extLst>
      <p:ext uri="{BB962C8B-B14F-4D97-AF65-F5344CB8AC3E}">
        <p14:creationId xmlns:p14="http://schemas.microsoft.com/office/powerpoint/2010/main" val="929697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hape 1748"/>
          <p:cNvSpPr>
            <a:spLocks noGrp="1"/>
          </p:cNvSpPr>
          <p:nvPr>
            <p:ph idx="1"/>
          </p:nvPr>
        </p:nvSpPr>
        <p:spPr/>
        <p:txBody>
          <a:bodyPr vert="horz" lIns="91440" tIns="45720" rIns="91440" bIns="45720" rtlCol="0" anchor="t">
            <a:normAutofit/>
          </a:bodyPr>
          <a:lstStyle/>
          <a:p>
            <a:pPr marL="0" indent="0">
              <a:spcAft>
                <a:spcPts val="600"/>
              </a:spcAft>
              <a:buNone/>
            </a:pPr>
            <a:r>
              <a:rPr lang="en-US" sz="2300" dirty="0"/>
              <a:t>A previous slide shows Sea Level Rise Risks scenario for southern part of Vietnam. </a:t>
            </a:r>
          </a:p>
          <a:p>
            <a:pPr>
              <a:spcAft>
                <a:spcPts val="600"/>
              </a:spcAft>
            </a:pPr>
            <a:r>
              <a:rPr lang="en-US" sz="2300" dirty="0"/>
              <a:t>Can you find, or build such a map for Bangladesh? </a:t>
            </a:r>
          </a:p>
          <a:p>
            <a:pPr>
              <a:spcAft>
                <a:spcPts val="600"/>
              </a:spcAft>
            </a:pPr>
            <a:r>
              <a:rPr lang="en-US" sz="2300" dirty="0"/>
              <a:t>Tool: GIS is applicable? Can you find the data layers? How would you go about looking for them? Who would you contact? Could you produce some useful information somehow? </a:t>
            </a:r>
          </a:p>
        </p:txBody>
      </p:sp>
      <p:sp>
        <p:nvSpPr>
          <p:cNvPr id="131073" name="Shape 1747"/>
          <p:cNvSpPr>
            <a:spLocks noGrp="1"/>
          </p:cNvSpPr>
          <p:nvPr>
            <p:ph type="title"/>
          </p:nvPr>
        </p:nvSpPr>
        <p:spPr/>
        <p:txBody>
          <a:bodyPr/>
          <a:lstStyle/>
          <a:p>
            <a:r>
              <a:rPr lang="en-US">
                <a:uFillTx/>
                <a:sym typeface="Arial" charset="0"/>
              </a:rPr>
              <a:t>Exercise</a:t>
            </a:r>
          </a:p>
        </p:txBody>
      </p:sp>
    </p:spTree>
    <p:extLst>
      <p:ext uri="{BB962C8B-B14F-4D97-AF65-F5344CB8AC3E}">
        <p14:creationId xmlns:p14="http://schemas.microsoft.com/office/powerpoint/2010/main" val="88459590"/>
      </p:ext>
    </p:extLst>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a:spcAft>
                <a:spcPts val="600"/>
              </a:spcAft>
            </a:pPr>
            <a:r>
              <a:rPr lang="en-US" sz="2400" dirty="0"/>
              <a:t>ICE Case Studies. Number 265, December, 2011</a:t>
            </a:r>
          </a:p>
          <a:p>
            <a:pPr>
              <a:spcAft>
                <a:spcPts val="600"/>
              </a:spcAft>
            </a:pPr>
            <a:r>
              <a:rPr lang="en-US" sz="2400" dirty="0"/>
              <a:t>The Impacts of Climate Change on the Mekong Delta</a:t>
            </a:r>
          </a:p>
          <a:p>
            <a:pPr>
              <a:spcAft>
                <a:spcPts val="600"/>
              </a:spcAft>
            </a:pPr>
            <a:r>
              <a:rPr lang="en-US" sz="2400" dirty="0"/>
              <a:t>Katie Padilla</a:t>
            </a:r>
          </a:p>
          <a:p>
            <a:pPr>
              <a:spcAft>
                <a:spcPts val="600"/>
              </a:spcAft>
            </a:pPr>
            <a:r>
              <a:rPr lang="en-US" sz="2400" dirty="0">
                <a:hlinkClick r:id="rId2"/>
              </a:rPr>
              <a:t>http://www1.american.edu/ted/ICE/mekong-migration.html</a:t>
            </a:r>
            <a:endParaRPr lang="en-US" sz="2400" dirty="0"/>
          </a:p>
          <a:p>
            <a:pPr>
              <a:spcAft>
                <a:spcPts val="600"/>
              </a:spcAft>
            </a:pPr>
            <a:r>
              <a:rPr lang="en-US" sz="2400" dirty="0"/>
              <a:t>Discuss this paper. </a:t>
            </a:r>
          </a:p>
          <a:p>
            <a:pPr>
              <a:spcAft>
                <a:spcPts val="600"/>
              </a:spcAft>
            </a:pPr>
            <a:r>
              <a:rPr lang="en-US" sz="2400" dirty="0"/>
              <a:t>Do you agree with the concepts and conclusions?</a:t>
            </a:r>
          </a:p>
          <a:p>
            <a:pPr>
              <a:spcAft>
                <a:spcPts val="600"/>
              </a:spcAft>
            </a:pPr>
            <a:r>
              <a:rPr lang="en-US" sz="2400" dirty="0"/>
              <a:t>Are any important influences missing? </a:t>
            </a:r>
          </a:p>
          <a:p>
            <a:pPr>
              <a:spcAft>
                <a:spcPts val="600"/>
              </a:spcAft>
            </a:pPr>
            <a:r>
              <a:rPr lang="en-US" sz="2400" dirty="0"/>
              <a:t>How could this be applied to other deltas and agricultural areas? </a:t>
            </a:r>
          </a:p>
        </p:txBody>
      </p:sp>
      <p:sp>
        <p:nvSpPr>
          <p:cNvPr id="135169" name="Title 3"/>
          <p:cNvSpPr>
            <a:spLocks noGrp="1"/>
          </p:cNvSpPr>
          <p:nvPr>
            <p:ph type="title"/>
          </p:nvPr>
        </p:nvSpPr>
        <p:spPr/>
        <p:txBody>
          <a:bodyPr/>
          <a:lstStyle/>
          <a:p>
            <a:r>
              <a:rPr lang="en-US">
                <a:uFillTx/>
              </a:rPr>
              <a:t>Read and Discuss</a:t>
            </a:r>
          </a:p>
        </p:txBody>
      </p:sp>
    </p:spTree>
    <p:extLst>
      <p:ext uri="{BB962C8B-B14F-4D97-AF65-F5344CB8AC3E}">
        <p14:creationId xmlns:p14="http://schemas.microsoft.com/office/powerpoint/2010/main" val="16891163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Content Placeholder 4"/>
          <p:cNvSpPr>
            <a:spLocks noGrp="1"/>
          </p:cNvSpPr>
          <p:nvPr>
            <p:ph idx="1"/>
          </p:nvPr>
        </p:nvSpPr>
        <p:spPr/>
        <p:txBody>
          <a:bodyPr>
            <a:normAutofit/>
          </a:bodyPr>
          <a:lstStyle/>
          <a:p>
            <a:pPr>
              <a:spcAft>
                <a:spcPts val="600"/>
              </a:spcAft>
            </a:pPr>
            <a:r>
              <a:rPr lang="en-US" sz="2400" dirty="0"/>
              <a:t>Pages 105-138 in “Turn Down the Heat” World Bank 2012</a:t>
            </a:r>
          </a:p>
          <a:p>
            <a:pPr>
              <a:spcAft>
                <a:spcPts val="600"/>
              </a:spcAft>
            </a:pPr>
            <a:r>
              <a:rPr lang="en-US" sz="2400" dirty="0"/>
              <a:t>Discuss this section. </a:t>
            </a:r>
          </a:p>
          <a:p>
            <a:pPr>
              <a:spcAft>
                <a:spcPts val="600"/>
              </a:spcAft>
            </a:pPr>
            <a:r>
              <a:rPr lang="en-US" sz="2400" dirty="0"/>
              <a:t>What are the primary impacts to agriculture from climate change? </a:t>
            </a:r>
          </a:p>
          <a:p>
            <a:pPr>
              <a:spcAft>
                <a:spcPts val="600"/>
              </a:spcAft>
            </a:pPr>
            <a:r>
              <a:rPr lang="en-US" sz="2400" dirty="0"/>
              <a:t>What are the mechanisms of impact? </a:t>
            </a:r>
          </a:p>
          <a:p>
            <a:pPr>
              <a:spcAft>
                <a:spcPts val="600"/>
              </a:spcAft>
            </a:pPr>
            <a:r>
              <a:rPr lang="en-US" sz="2400" dirty="0"/>
              <a:t>What can be done to adapt? </a:t>
            </a:r>
          </a:p>
        </p:txBody>
      </p:sp>
      <p:sp>
        <p:nvSpPr>
          <p:cNvPr id="136193" name="Title 3"/>
          <p:cNvSpPr>
            <a:spLocks noGrp="1"/>
          </p:cNvSpPr>
          <p:nvPr>
            <p:ph type="title"/>
          </p:nvPr>
        </p:nvSpPr>
        <p:spPr/>
        <p:txBody>
          <a:bodyPr/>
          <a:lstStyle/>
          <a:p>
            <a:r>
              <a:rPr lang="en-US">
                <a:uFillTx/>
              </a:rPr>
              <a:t>Read and Discuss</a:t>
            </a:r>
          </a:p>
        </p:txBody>
      </p:sp>
    </p:spTree>
    <p:extLst>
      <p:ext uri="{BB962C8B-B14F-4D97-AF65-F5344CB8AC3E}">
        <p14:creationId xmlns:p14="http://schemas.microsoft.com/office/powerpoint/2010/main" val="20395296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000" b="1" dirty="0"/>
              <a:t>Potential options to mitigate or adapt to the effect of climate change on agriculture and food security</a:t>
            </a: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40395644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hape 158"/>
          <p:cNvSpPr txBox="1">
            <a:spLocks noChangeArrowheads="1"/>
          </p:cNvSpPr>
          <p:nvPr/>
        </p:nvSpPr>
        <p:spPr bwMode="auto">
          <a:xfrm>
            <a:off x="2514600" y="457200"/>
            <a:ext cx="3657600" cy="457200"/>
          </a:xfrm>
          <a:prstGeom prst="rect">
            <a:avLst/>
          </a:prstGeom>
          <a:noFill/>
          <a:ln w="9525">
            <a:noFill/>
            <a:miter lim="800000"/>
          </a:ln>
        </p:spPr>
        <p:txBody>
          <a:bodyPr lIns="91425" tIns="91425" rIns="91425" bIns="91425"/>
          <a:lstStyle/>
          <a:p>
            <a:endParaRPr lang="en-US" sz="4000">
              <a:solidFill>
                <a:schemeClr val="bg1"/>
              </a:solidFill>
            </a:endParaRPr>
          </a:p>
        </p:txBody>
      </p:sp>
      <p:sp>
        <p:nvSpPr>
          <p:cNvPr id="270339" name="Shape 159"/>
          <p:cNvSpPr txBox="1">
            <a:spLocks noChangeArrowheads="1"/>
          </p:cNvSpPr>
          <p:nvPr/>
        </p:nvSpPr>
        <p:spPr bwMode="auto">
          <a:xfrm>
            <a:off x="2133600" y="1981201"/>
            <a:ext cx="8534400" cy="4117975"/>
          </a:xfrm>
          <a:prstGeom prst="rect">
            <a:avLst/>
          </a:prstGeom>
          <a:noFill/>
          <a:ln w="9525">
            <a:noFill/>
            <a:miter lim="800000"/>
          </a:ln>
        </p:spPr>
        <p:txBody>
          <a:bodyPr lIns="91425" tIns="91425" rIns="91425" bIns="91425"/>
          <a:lstStyle/>
          <a:p>
            <a:endParaRPr lang="en-US" sz="2800">
              <a:solidFill>
                <a:schemeClr val="bg1"/>
              </a:solidFill>
            </a:endParaRPr>
          </a:p>
        </p:txBody>
      </p:sp>
      <p:sp>
        <p:nvSpPr>
          <p:cNvPr id="270341" name="Content Placeholder 2"/>
          <p:cNvSpPr>
            <a:spLocks noGrp="1"/>
          </p:cNvSpPr>
          <p:nvPr>
            <p:ph idx="1"/>
          </p:nvPr>
        </p:nvSpPr>
        <p:spPr/>
        <p:txBody>
          <a:bodyPr vert="horz" lIns="91440" tIns="45720" rIns="91440" bIns="45720" rtlCol="0" anchor="t">
            <a:normAutofit/>
          </a:bodyPr>
          <a:lstStyle/>
          <a:p>
            <a:pPr>
              <a:spcAft>
                <a:spcPts val="600"/>
              </a:spcAft>
            </a:pPr>
            <a:r>
              <a:rPr lang="en-US" sz="2400" dirty="0"/>
              <a:t>What are the major mitigation or adaptations to increase agriculture productivity under climate change stress in Bangladesh?</a:t>
            </a:r>
          </a:p>
          <a:p>
            <a:pPr>
              <a:spcAft>
                <a:spcPts val="600"/>
              </a:spcAft>
            </a:pPr>
            <a:r>
              <a:rPr lang="en-US" sz="2400" dirty="0"/>
              <a:t>What are the issues of food availability affected by climate change at both local and global levels?</a:t>
            </a:r>
          </a:p>
          <a:p>
            <a:pPr>
              <a:spcAft>
                <a:spcPts val="600"/>
              </a:spcAft>
            </a:pPr>
            <a:endParaRPr lang="en-US" sz="2400" dirty="0"/>
          </a:p>
        </p:txBody>
      </p:sp>
      <p:sp>
        <p:nvSpPr>
          <p:cNvPr id="2" name="Title 1"/>
          <p:cNvSpPr>
            <a:spLocks noGrp="1"/>
          </p:cNvSpPr>
          <p:nvPr>
            <p:ph type="title"/>
          </p:nvPr>
        </p:nvSpPr>
        <p:spPr/>
        <p:txBody>
          <a:bodyPr/>
          <a:lstStyle/>
          <a:p>
            <a:r>
              <a:rPr lang="en-US" dirty="0">
                <a:uFillTx/>
              </a:rPr>
              <a:t>Discussion Questions:</a:t>
            </a:r>
          </a:p>
        </p:txBody>
      </p:sp>
    </p:spTree>
    <p:extLst>
      <p:ext uri="{BB962C8B-B14F-4D97-AF65-F5344CB8AC3E}">
        <p14:creationId xmlns:p14="http://schemas.microsoft.com/office/powerpoint/2010/main" val="11142638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1" y="1825624"/>
            <a:ext cx="11751454" cy="4721479"/>
          </a:xfrm>
        </p:spPr>
        <p:txBody>
          <a:bodyPr>
            <a:normAutofit/>
          </a:bodyPr>
          <a:lstStyle/>
          <a:p>
            <a:pPr>
              <a:spcAft>
                <a:spcPts val="600"/>
              </a:spcAft>
            </a:pPr>
            <a:r>
              <a:rPr lang="en-US" dirty="0">
                <a:uFillTx/>
                <a:sym typeface="Calibri" pitchFamily="34" charset="0"/>
              </a:rPr>
              <a:t>What should we do to our croplands considering the changes that are expected? </a:t>
            </a:r>
          </a:p>
          <a:p>
            <a:pPr>
              <a:spcAft>
                <a:spcPts val="600"/>
              </a:spcAft>
            </a:pPr>
            <a:r>
              <a:rPr lang="en-US" dirty="0">
                <a:uFillTx/>
                <a:sym typeface="Calibri" pitchFamily="34" charset="0"/>
              </a:rPr>
              <a:t>Let it happen? Can we ignore it?</a:t>
            </a:r>
          </a:p>
          <a:p>
            <a:pPr>
              <a:spcAft>
                <a:spcPts val="600"/>
              </a:spcAft>
            </a:pPr>
            <a:r>
              <a:rPr lang="en-US" dirty="0">
                <a:uFillTx/>
                <a:sym typeface="Calibri" pitchFamily="34" charset="0"/>
              </a:rPr>
              <a:t>How do we live with it?</a:t>
            </a:r>
          </a:p>
          <a:p>
            <a:pPr>
              <a:spcAft>
                <a:spcPts val="600"/>
              </a:spcAft>
            </a:pPr>
            <a:r>
              <a:rPr lang="en-US" dirty="0">
                <a:sym typeface="Calibri" pitchFamily="34" charset="0"/>
              </a:rPr>
              <a:t>What can we do to lessen the impact to people and society?</a:t>
            </a:r>
          </a:p>
          <a:p>
            <a:pPr>
              <a:spcAft>
                <a:spcPts val="600"/>
              </a:spcAft>
            </a:pPr>
            <a:r>
              <a:rPr lang="en-US" dirty="0">
                <a:sym typeface="Calibri" pitchFamily="34" charset="0"/>
              </a:rPr>
              <a:t>Some scientists argue that genetically modification (transgenic) is the only way to address CC in agriculture.  Do you agree? </a:t>
            </a:r>
            <a:endParaRPr lang="en-US" dirty="0">
              <a:uFillTx/>
              <a:sym typeface="Calibri" pitchFamily="34" charset="0"/>
            </a:endParaRPr>
          </a:p>
          <a:p>
            <a:pPr>
              <a:spcAft>
                <a:spcPts val="600"/>
              </a:spcAft>
            </a:pPr>
            <a:endParaRPr lang="en-US" dirty="0">
              <a:uFillTx/>
            </a:endParaRPr>
          </a:p>
        </p:txBody>
      </p:sp>
      <p:sp>
        <p:nvSpPr>
          <p:cNvPr id="2" name="Title 1"/>
          <p:cNvSpPr>
            <a:spLocks noGrp="1"/>
          </p:cNvSpPr>
          <p:nvPr>
            <p:ph type="title"/>
          </p:nvPr>
        </p:nvSpPr>
        <p:spPr/>
        <p:txBody>
          <a:bodyPr>
            <a:normAutofit/>
          </a:bodyPr>
          <a:lstStyle/>
          <a:p>
            <a:r>
              <a:rPr lang="en-US" sz="3200"/>
              <a:t>Mitigation and adaptation to climate change for agriculture and food security</a:t>
            </a:r>
          </a:p>
        </p:txBody>
      </p:sp>
    </p:spTree>
    <p:extLst>
      <p:ext uri="{BB962C8B-B14F-4D97-AF65-F5344CB8AC3E}">
        <p14:creationId xmlns:p14="http://schemas.microsoft.com/office/powerpoint/2010/main" val="3477596228"/>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eaLnBrk="1" hangingPunct="1"/>
            <a:r>
              <a:rPr lang="en-US" sz="3300" dirty="0">
                <a:cs typeface="Angsana New" charset="-34"/>
              </a:rPr>
              <a:t>Adaptation to agriculture and food security</a:t>
            </a:r>
          </a:p>
        </p:txBody>
      </p:sp>
      <p:pic>
        <p:nvPicPr>
          <p:cNvPr id="363523" name="Picture 3"/>
          <p:cNvPicPr>
            <a:picLocks noChangeAspect="1" noChangeArrowheads="1"/>
          </p:cNvPicPr>
          <p:nvPr/>
        </p:nvPicPr>
        <p:blipFill>
          <a:blip r:embed="rId3"/>
          <a:srcRect l="819" r="819"/>
          <a:stretch>
            <a:fillRect/>
          </a:stretch>
        </p:blipFill>
        <p:spPr bwMode="auto">
          <a:xfrm>
            <a:off x="1524000" y="1833563"/>
            <a:ext cx="9144000" cy="3484562"/>
          </a:xfrm>
          <a:prstGeom prst="rect">
            <a:avLst/>
          </a:prstGeom>
          <a:noFill/>
          <a:ln w="9525">
            <a:noFill/>
            <a:miter lim="800000"/>
          </a:ln>
          <a:effectLst/>
        </p:spPr>
      </p:pic>
      <p:sp>
        <p:nvSpPr>
          <p:cNvPr id="363524" name="Text Box 4"/>
          <p:cNvSpPr txBox="1">
            <a:spLocks noChangeArrowheads="1"/>
          </p:cNvSpPr>
          <p:nvPr/>
        </p:nvSpPr>
        <p:spPr bwMode="auto">
          <a:xfrm>
            <a:off x="8899526" y="6335713"/>
            <a:ext cx="1408719" cy="369332"/>
          </a:xfrm>
          <a:prstGeom prst="rect">
            <a:avLst/>
          </a:prstGeom>
          <a:noFill/>
          <a:ln w="9525">
            <a:noFill/>
            <a:miter lim="800000"/>
          </a:ln>
          <a:effectLst/>
        </p:spPr>
        <p:txBody>
          <a:bodyPr wrap="none">
            <a:spAutoFit/>
          </a:bodyPr>
          <a:lstStyle/>
          <a:p>
            <a:r>
              <a:rPr lang="en-US" dirty="0"/>
              <a:t>CSIRO (2011)</a:t>
            </a:r>
            <a:endParaRPr lang="th-TH" dirty="0"/>
          </a:p>
        </p:txBody>
      </p:sp>
    </p:spTree>
    <p:extLst>
      <p:ext uri="{BB962C8B-B14F-4D97-AF65-F5344CB8AC3E}">
        <p14:creationId xmlns:p14="http://schemas.microsoft.com/office/powerpoint/2010/main" val="137954750"/>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1" name="Text Box 6"/>
          <p:cNvSpPr txBox="1">
            <a:spLocks noChangeArrowheads="1"/>
          </p:cNvSpPr>
          <p:nvPr/>
        </p:nvSpPr>
        <p:spPr bwMode="auto">
          <a:xfrm>
            <a:off x="6961597" y="6356866"/>
            <a:ext cx="3505200" cy="369332"/>
          </a:xfrm>
          <a:prstGeom prst="rect">
            <a:avLst/>
          </a:prstGeom>
          <a:noFill/>
          <a:ln w="9525">
            <a:noFill/>
            <a:miter lim="800000"/>
          </a:ln>
        </p:spPr>
        <p:txBody>
          <a:bodyPr>
            <a:spAutoFit/>
          </a:bodyPr>
          <a:lstStyle/>
          <a:p>
            <a:pPr algn="r">
              <a:spcBef>
                <a:spcPct val="50000"/>
              </a:spcBef>
            </a:pPr>
            <a:r>
              <a:rPr lang="en-US" dirty="0"/>
              <a:t>Source:  </a:t>
            </a:r>
            <a:r>
              <a:rPr lang="en-US" dirty="0" err="1"/>
              <a:t>Rosegrant</a:t>
            </a:r>
            <a:r>
              <a:rPr lang="en-US" dirty="0"/>
              <a:t> 2009</a:t>
            </a:r>
          </a:p>
        </p:txBody>
      </p:sp>
      <p:sp>
        <p:nvSpPr>
          <p:cNvPr id="2" name="Content Placeholder 1"/>
          <p:cNvSpPr>
            <a:spLocks noGrp="1"/>
          </p:cNvSpPr>
          <p:nvPr>
            <p:ph idx="1"/>
          </p:nvPr>
        </p:nvSpPr>
        <p:spPr/>
        <p:txBody>
          <a:bodyPr>
            <a:normAutofit/>
          </a:bodyPr>
          <a:lstStyle/>
          <a:p>
            <a:pPr>
              <a:spcAft>
                <a:spcPts val="600"/>
              </a:spcAft>
            </a:pPr>
            <a:r>
              <a:rPr lang="en-US" sz="2400" dirty="0"/>
              <a:t>Fund research that improves understanding of climate change and agriculture interactions </a:t>
            </a:r>
          </a:p>
          <a:p>
            <a:pPr>
              <a:spcAft>
                <a:spcPts val="600"/>
              </a:spcAft>
            </a:pPr>
            <a:r>
              <a:rPr lang="en-US" sz="2400" dirty="0"/>
              <a:t>Invest in technology, infrastructure, data collection (e.g. high resolution spatially-explicit data), and institutional innovation</a:t>
            </a:r>
          </a:p>
          <a:p>
            <a:pPr>
              <a:spcAft>
                <a:spcPts val="600"/>
              </a:spcAft>
            </a:pPr>
            <a:r>
              <a:rPr lang="en-US" sz="2400" dirty="0"/>
              <a:t>Support national and international institutions that foster resilience </a:t>
            </a:r>
          </a:p>
          <a:p>
            <a:pPr>
              <a:spcAft>
                <a:spcPts val="600"/>
              </a:spcAft>
            </a:pPr>
            <a:endParaRPr lang="en-US" sz="2400" dirty="0"/>
          </a:p>
        </p:txBody>
      </p:sp>
      <p:sp>
        <p:nvSpPr>
          <p:cNvPr id="3" name="Title 2"/>
          <p:cNvSpPr>
            <a:spLocks noGrp="1"/>
          </p:cNvSpPr>
          <p:nvPr>
            <p:ph type="title"/>
          </p:nvPr>
        </p:nvSpPr>
        <p:spPr/>
        <p:txBody>
          <a:bodyPr>
            <a:normAutofit/>
          </a:bodyPr>
          <a:lstStyle/>
          <a:p>
            <a:r>
              <a:rPr lang="en-US" dirty="0"/>
              <a:t>Agricultural adaptation policy needs</a:t>
            </a:r>
          </a:p>
        </p:txBody>
      </p:sp>
    </p:spTree>
    <p:extLst>
      <p:ext uri="{BB962C8B-B14F-4D97-AF65-F5344CB8AC3E}">
        <p14:creationId xmlns:p14="http://schemas.microsoft.com/office/powerpoint/2010/main" val="7728040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Text Box 6"/>
          <p:cNvSpPr txBox="1">
            <a:spLocks noChangeArrowheads="1"/>
          </p:cNvSpPr>
          <p:nvPr/>
        </p:nvSpPr>
        <p:spPr bwMode="auto">
          <a:xfrm>
            <a:off x="7050133" y="6312932"/>
            <a:ext cx="3505200" cy="369332"/>
          </a:xfrm>
          <a:prstGeom prst="rect">
            <a:avLst/>
          </a:prstGeom>
          <a:noFill/>
          <a:ln w="9525">
            <a:noFill/>
            <a:miter lim="800000"/>
          </a:ln>
        </p:spPr>
        <p:txBody>
          <a:bodyPr>
            <a:spAutoFit/>
          </a:bodyPr>
          <a:lstStyle/>
          <a:p>
            <a:pPr algn="r">
              <a:spcBef>
                <a:spcPct val="50000"/>
              </a:spcBef>
            </a:pPr>
            <a:r>
              <a:rPr lang="en-US" b="1" dirty="0"/>
              <a:t>Source</a:t>
            </a:r>
            <a:r>
              <a:rPr lang="en-US" dirty="0"/>
              <a:t>: </a:t>
            </a:r>
            <a:r>
              <a:rPr lang="en-US" dirty="0" err="1"/>
              <a:t>Rosegrant</a:t>
            </a:r>
            <a:r>
              <a:rPr lang="en-US" dirty="0"/>
              <a:t> 2009</a:t>
            </a:r>
          </a:p>
        </p:txBody>
      </p:sp>
      <p:sp>
        <p:nvSpPr>
          <p:cNvPr id="3" name="Content Placeholder 2"/>
          <p:cNvSpPr>
            <a:spLocks noGrp="1"/>
          </p:cNvSpPr>
          <p:nvPr>
            <p:ph idx="1"/>
          </p:nvPr>
        </p:nvSpPr>
        <p:spPr/>
        <p:txBody>
          <a:bodyPr>
            <a:normAutofit/>
          </a:bodyPr>
          <a:lstStyle/>
          <a:p>
            <a:pPr>
              <a:spcAft>
                <a:spcPts val="600"/>
              </a:spcAft>
            </a:pPr>
            <a:r>
              <a:rPr lang="en-US" sz="2400" dirty="0"/>
              <a:t>Include carbon sequestration from soil carbon in global carbon trading system</a:t>
            </a:r>
          </a:p>
          <a:p>
            <a:pPr>
              <a:spcAft>
                <a:spcPts val="600"/>
              </a:spcAft>
            </a:pPr>
            <a:r>
              <a:rPr lang="en-US" sz="2400" dirty="0"/>
              <a:t>Fund development and implementation of low-cost monitoring systems</a:t>
            </a:r>
          </a:p>
          <a:p>
            <a:pPr>
              <a:spcAft>
                <a:spcPts val="600"/>
              </a:spcAft>
            </a:pPr>
            <a:r>
              <a:rPr lang="en-US" sz="2400" dirty="0"/>
              <a:t>Allow innovative payment mechanisms and support novel institutions for agricultural mitigation</a:t>
            </a:r>
          </a:p>
          <a:p>
            <a:pPr>
              <a:spcAft>
                <a:spcPts val="600"/>
              </a:spcAft>
            </a:pPr>
            <a:r>
              <a:rPr lang="en-US" sz="2400" dirty="0"/>
              <a:t>Create institutional innovations linking communities to global markets e.g. regional centers for carbon trading</a:t>
            </a:r>
          </a:p>
          <a:p>
            <a:pPr marL="0" indent="0">
              <a:spcAft>
                <a:spcPts val="600"/>
              </a:spcAft>
              <a:buNone/>
            </a:pPr>
            <a:endParaRPr lang="en-US" sz="2400" dirty="0"/>
          </a:p>
        </p:txBody>
      </p:sp>
      <p:sp>
        <p:nvSpPr>
          <p:cNvPr id="2" name="Title 1"/>
          <p:cNvSpPr>
            <a:spLocks noGrp="1"/>
          </p:cNvSpPr>
          <p:nvPr>
            <p:ph type="title"/>
          </p:nvPr>
        </p:nvSpPr>
        <p:spPr/>
        <p:txBody>
          <a:bodyPr>
            <a:normAutofit/>
          </a:bodyPr>
          <a:lstStyle/>
          <a:p>
            <a:r>
              <a:rPr lang="en-US" dirty="0"/>
              <a:t>Agricultural mitigation policy needs</a:t>
            </a:r>
          </a:p>
        </p:txBody>
      </p:sp>
    </p:spTree>
    <p:extLst>
      <p:ext uri="{BB962C8B-B14F-4D97-AF65-F5344CB8AC3E}">
        <p14:creationId xmlns:p14="http://schemas.microsoft.com/office/powerpoint/2010/main" val="3721112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2"/>
          <p:cNvSpPr txBox="1">
            <a:spLocks noChangeArrowheads="1"/>
          </p:cNvSpPr>
          <p:nvPr/>
        </p:nvSpPr>
        <p:spPr bwMode="auto">
          <a:xfrm>
            <a:off x="1981200" y="6440137"/>
            <a:ext cx="4824412" cy="369332"/>
          </a:xfrm>
          <a:prstGeom prst="rect">
            <a:avLst/>
          </a:prstGeom>
          <a:noFill/>
          <a:ln w="9525">
            <a:noFill/>
            <a:miter lim="800000"/>
          </a:ln>
        </p:spPr>
        <p:txBody>
          <a:bodyPr>
            <a:spAutoFit/>
          </a:bodyPr>
          <a:lstStyle/>
          <a:p>
            <a:pPr>
              <a:spcBef>
                <a:spcPct val="50000"/>
              </a:spcBef>
            </a:pPr>
            <a:r>
              <a:rPr lang="en-US" b="1" dirty="0">
                <a:cs typeface="Angsana New" charset="-34"/>
              </a:rPr>
              <a:t>Source</a:t>
            </a:r>
            <a:r>
              <a:rPr lang="en-US" dirty="0">
                <a:cs typeface="Angsana New" charset="-34"/>
              </a:rPr>
              <a:t>: EPA (2004)</a:t>
            </a:r>
            <a:endParaRPr lang="th-TH" dirty="0">
              <a:cs typeface="Angsana New" charset="-34"/>
            </a:endParaRPr>
          </a:p>
        </p:txBody>
      </p:sp>
      <p:pic>
        <p:nvPicPr>
          <p:cNvPr id="29698" name="Picture 3" descr="GHGs-from-Agriculture1_preview"/>
          <p:cNvPicPr>
            <a:picLocks noChangeAspect="1" noChangeArrowheads="1"/>
          </p:cNvPicPr>
          <p:nvPr/>
        </p:nvPicPr>
        <p:blipFill>
          <a:blip r:embed="rId3"/>
          <a:srcRect/>
          <a:stretch>
            <a:fillRect/>
          </a:stretch>
        </p:blipFill>
        <p:spPr bwMode="auto">
          <a:xfrm>
            <a:off x="1658939" y="1"/>
            <a:ext cx="9525" cy="9525"/>
          </a:xfrm>
          <a:prstGeom prst="rect">
            <a:avLst/>
          </a:prstGeom>
          <a:noFill/>
          <a:ln w="9525">
            <a:noFill/>
            <a:miter lim="800000"/>
          </a:ln>
        </p:spPr>
      </p:pic>
      <p:pic>
        <p:nvPicPr>
          <p:cNvPr id="29699" name="Picture 4" descr="GHGs-from-Agriculture1_preview"/>
          <p:cNvPicPr>
            <a:picLocks noGrp="1" noChangeAspect="1" noChangeArrowheads="1"/>
          </p:cNvPicPr>
          <p:nvPr>
            <p:ph idx="1"/>
          </p:nvPr>
        </p:nvPicPr>
        <p:blipFill>
          <a:blip r:embed="rId3"/>
          <a:stretch>
            <a:fillRect/>
          </a:stretch>
        </p:blipFill>
        <p:spPr>
          <a:xfrm>
            <a:off x="1138335" y="1252332"/>
            <a:ext cx="9386596" cy="5204748"/>
          </a:xfrm>
        </p:spPr>
      </p:pic>
      <p:sp>
        <p:nvSpPr>
          <p:cNvPr id="2" name="Title 1"/>
          <p:cNvSpPr>
            <a:spLocks noGrp="1"/>
          </p:cNvSpPr>
          <p:nvPr>
            <p:ph type="title"/>
          </p:nvPr>
        </p:nvSpPr>
        <p:spPr/>
        <p:txBody>
          <a:bodyPr>
            <a:normAutofit/>
          </a:bodyPr>
          <a:lstStyle/>
          <a:p>
            <a:r>
              <a:rPr lang="en-US" dirty="0"/>
              <a:t>Agriculture and GHG emission</a:t>
            </a:r>
          </a:p>
        </p:txBody>
      </p:sp>
    </p:spTree>
    <p:extLst>
      <p:ext uri="{BB962C8B-B14F-4D97-AF65-F5344CB8AC3E}">
        <p14:creationId xmlns:p14="http://schemas.microsoft.com/office/powerpoint/2010/main" val="19897367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7" name="Shape 148"/>
          <p:cNvSpPr txBox="1">
            <a:spLocks noChangeArrowheads="1"/>
          </p:cNvSpPr>
          <p:nvPr/>
        </p:nvSpPr>
        <p:spPr bwMode="auto">
          <a:xfrm>
            <a:off x="1981200" y="5734189"/>
            <a:ext cx="8458200" cy="1138733"/>
          </a:xfrm>
          <a:prstGeom prst="rect">
            <a:avLst/>
          </a:prstGeom>
          <a:noFill/>
          <a:ln w="9525">
            <a:noFill/>
            <a:miter lim="800000"/>
          </a:ln>
        </p:spPr>
        <p:txBody>
          <a:bodyPr lIns="91425" tIns="45700" rIns="91425" bIns="45700">
            <a:spAutoFit/>
          </a:bodyPr>
          <a:lstStyle/>
          <a:p>
            <a:pPr>
              <a:buSzPct val="25000"/>
            </a:pPr>
            <a:r>
              <a:rPr lang="en-US" sz="1600" dirty="0">
                <a:latin typeface="Calibri" pitchFamily="34" charset="0"/>
                <a:sym typeface="Calibri" pitchFamily="34" charset="0"/>
              </a:rPr>
              <a:t>Citation</a:t>
            </a:r>
          </a:p>
          <a:p>
            <a:pPr>
              <a:buSzPct val="25000"/>
            </a:pPr>
            <a:r>
              <a:rPr lang="en-US" sz="1600" dirty="0" err="1">
                <a:latin typeface="Calibri" pitchFamily="34" charset="0"/>
                <a:sym typeface="Calibri" pitchFamily="34" charset="0"/>
              </a:rPr>
              <a:t>Howden</a:t>
            </a:r>
            <a:r>
              <a:rPr lang="en-US" sz="1600" dirty="0">
                <a:latin typeface="Calibri" pitchFamily="34" charset="0"/>
                <a:sym typeface="Calibri" pitchFamily="34" charset="0"/>
              </a:rPr>
              <a:t>, Mark S. et all "Adapting Agriculture to Climate Change." </a:t>
            </a:r>
            <a:r>
              <a:rPr lang="en-US" sz="1600" i="1" dirty="0">
                <a:latin typeface="Calibri" pitchFamily="34" charset="0"/>
                <a:sym typeface="Calibri" pitchFamily="34" charset="0"/>
              </a:rPr>
              <a:t>PNAS</a:t>
            </a:r>
            <a:r>
              <a:rPr lang="en-US" sz="1600" dirty="0">
                <a:latin typeface="Calibri" pitchFamily="34" charset="0"/>
                <a:sym typeface="Calibri" pitchFamily="34" charset="0"/>
              </a:rPr>
              <a:t> 104.50 11 Dec. (2007): </a:t>
            </a:r>
          </a:p>
          <a:p>
            <a:pPr>
              <a:buSzPct val="25000"/>
            </a:pPr>
            <a:r>
              <a:rPr lang="en-US" sz="1600" dirty="0">
                <a:latin typeface="Calibri" pitchFamily="34" charset="0"/>
                <a:sym typeface="Calibri" pitchFamily="34" charset="0"/>
              </a:rPr>
              <a:t>	19691-96. Web. 13 Oct. 2012.</a:t>
            </a:r>
          </a:p>
          <a:p>
            <a:pPr>
              <a:buSzPct val="25000"/>
            </a:pPr>
            <a:r>
              <a:rPr lang="en-US" sz="1000" dirty="0">
                <a:latin typeface="Calibri" pitchFamily="34" charset="0"/>
                <a:sym typeface="Calibri" pitchFamily="34" charset="0"/>
              </a:rPr>
              <a:t> </a:t>
            </a:r>
          </a:p>
          <a:p>
            <a:endParaRPr lang="en-US" sz="1000" dirty="0">
              <a:latin typeface="Calibri" pitchFamily="34" charset="0"/>
              <a:sym typeface="Calibri" pitchFamily="34" charset="0"/>
            </a:endParaRPr>
          </a:p>
        </p:txBody>
      </p:sp>
      <p:sp>
        <p:nvSpPr>
          <p:cNvPr id="3" name="Content Placeholder 2"/>
          <p:cNvSpPr>
            <a:spLocks noGrp="1"/>
          </p:cNvSpPr>
          <p:nvPr>
            <p:ph idx="1"/>
          </p:nvPr>
        </p:nvSpPr>
        <p:spPr/>
        <p:txBody>
          <a:bodyPr/>
          <a:lstStyle/>
          <a:p>
            <a:pPr>
              <a:spcAft>
                <a:spcPts val="600"/>
              </a:spcAft>
            </a:pPr>
            <a:r>
              <a:rPr lang="en-US" sz="2400" dirty="0"/>
              <a:t>Managing water (irrigation)</a:t>
            </a:r>
          </a:p>
          <a:p>
            <a:pPr>
              <a:spcAft>
                <a:spcPts val="600"/>
              </a:spcAft>
            </a:pPr>
            <a:r>
              <a:rPr lang="en-US" sz="2400" dirty="0"/>
              <a:t>Altering timing and location of cropping. </a:t>
            </a:r>
          </a:p>
          <a:p>
            <a:pPr>
              <a:spcAft>
                <a:spcPts val="600"/>
              </a:spcAft>
            </a:pPr>
            <a:r>
              <a:rPr lang="en-US" sz="2400" dirty="0"/>
              <a:t>Diversification of crops (drought resistant variety, tolerant breeds)</a:t>
            </a:r>
          </a:p>
          <a:p>
            <a:pPr>
              <a:spcAft>
                <a:spcPts val="600"/>
              </a:spcAft>
            </a:pPr>
            <a:r>
              <a:rPr lang="en-US" sz="2400" dirty="0"/>
              <a:t>Improving effectiveness of pest and disease management</a:t>
            </a:r>
          </a:p>
          <a:p>
            <a:pPr>
              <a:spcAft>
                <a:spcPts val="600"/>
              </a:spcAft>
            </a:pPr>
            <a:r>
              <a:rPr lang="en-US" sz="2400" dirty="0"/>
              <a:t>The alteration of inputs</a:t>
            </a:r>
          </a:p>
          <a:p>
            <a:pPr>
              <a:spcAft>
                <a:spcPts val="600"/>
              </a:spcAft>
            </a:pPr>
            <a:r>
              <a:rPr lang="en-US" sz="2400" dirty="0"/>
              <a:t>Wider use of technologies (less impact to CC)</a:t>
            </a:r>
          </a:p>
          <a:p>
            <a:pPr>
              <a:spcAft>
                <a:spcPts val="600"/>
              </a:spcAft>
            </a:pPr>
            <a:r>
              <a:rPr lang="en-US" sz="2400" dirty="0"/>
              <a:t>Using climate forecasting</a:t>
            </a:r>
          </a:p>
          <a:p>
            <a:pPr marL="0" indent="0">
              <a:buNone/>
            </a:pPr>
            <a:endParaRPr lang="en-US" dirty="0"/>
          </a:p>
        </p:txBody>
      </p:sp>
      <p:sp>
        <p:nvSpPr>
          <p:cNvPr id="2" name="Title 1"/>
          <p:cNvSpPr>
            <a:spLocks noGrp="1"/>
          </p:cNvSpPr>
          <p:nvPr>
            <p:ph type="title"/>
          </p:nvPr>
        </p:nvSpPr>
        <p:spPr/>
        <p:txBody>
          <a:bodyPr>
            <a:noAutofit/>
          </a:bodyPr>
          <a:lstStyle/>
          <a:p>
            <a:r>
              <a:rPr lang="en-US" sz="3000" dirty="0"/>
              <a:t>Availability Adaptations for cropping systems (examples)</a:t>
            </a:r>
          </a:p>
        </p:txBody>
      </p:sp>
    </p:spTree>
    <p:extLst>
      <p:ext uri="{BB962C8B-B14F-4D97-AF65-F5344CB8AC3E}">
        <p14:creationId xmlns:p14="http://schemas.microsoft.com/office/powerpoint/2010/main" val="4007199135"/>
      </p:ext>
    </p:extLst>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Text Box 6"/>
          <p:cNvSpPr txBox="1">
            <a:spLocks noChangeArrowheads="1"/>
          </p:cNvSpPr>
          <p:nvPr/>
        </p:nvSpPr>
        <p:spPr bwMode="auto">
          <a:xfrm>
            <a:off x="7162800" y="6324600"/>
            <a:ext cx="3505200" cy="338554"/>
          </a:xfrm>
          <a:prstGeom prst="rect">
            <a:avLst/>
          </a:prstGeom>
          <a:noFill/>
          <a:ln w="9525">
            <a:noFill/>
            <a:miter lim="800000"/>
          </a:ln>
        </p:spPr>
        <p:txBody>
          <a:bodyPr>
            <a:spAutoFit/>
          </a:bodyPr>
          <a:lstStyle/>
          <a:p>
            <a:pPr algn="r">
              <a:spcBef>
                <a:spcPct val="50000"/>
              </a:spcBef>
            </a:pPr>
            <a:r>
              <a:rPr lang="en-US" sz="1600" b="1" dirty="0"/>
              <a:t>Source</a:t>
            </a:r>
            <a:r>
              <a:rPr lang="en-US" sz="1600" dirty="0"/>
              <a:t>:  </a:t>
            </a:r>
            <a:r>
              <a:rPr lang="en-US" sz="1600" dirty="0" err="1"/>
              <a:t>Rosegrant</a:t>
            </a:r>
            <a:r>
              <a:rPr lang="en-US" sz="1600" dirty="0"/>
              <a:t> 2009</a:t>
            </a:r>
          </a:p>
        </p:txBody>
      </p:sp>
      <p:sp>
        <p:nvSpPr>
          <p:cNvPr id="2" name="Content Placeholder 1"/>
          <p:cNvSpPr>
            <a:spLocks noGrp="1"/>
          </p:cNvSpPr>
          <p:nvPr>
            <p:ph idx="1"/>
          </p:nvPr>
        </p:nvSpPr>
        <p:spPr/>
        <p:txBody>
          <a:bodyPr>
            <a:normAutofit/>
          </a:bodyPr>
          <a:lstStyle/>
          <a:p>
            <a:pPr>
              <a:spcAft>
                <a:spcPts val="600"/>
              </a:spcAft>
            </a:pPr>
            <a:r>
              <a:rPr lang="en-US" dirty="0"/>
              <a:t>Agricultural research</a:t>
            </a:r>
          </a:p>
          <a:p>
            <a:pPr lvl="1">
              <a:spcAft>
                <a:spcPts val="600"/>
              </a:spcAft>
            </a:pPr>
            <a:r>
              <a:rPr lang="en-US" dirty="0"/>
              <a:t>Crop breeding for irrigated and </a:t>
            </a:r>
            <a:r>
              <a:rPr lang="en-US" dirty="0" err="1"/>
              <a:t>rainfed</a:t>
            </a:r>
            <a:r>
              <a:rPr lang="en-US" dirty="0"/>
              <a:t> agriculture</a:t>
            </a:r>
          </a:p>
          <a:p>
            <a:pPr lvl="1">
              <a:spcAft>
                <a:spcPts val="600"/>
              </a:spcAft>
            </a:pPr>
            <a:r>
              <a:rPr lang="en-US" dirty="0"/>
              <a:t>Biotechnology for stress-tolerant planting materials</a:t>
            </a:r>
          </a:p>
          <a:p>
            <a:pPr>
              <a:spcAft>
                <a:spcPts val="600"/>
              </a:spcAft>
            </a:pPr>
            <a:r>
              <a:rPr lang="en-US" dirty="0"/>
              <a:t>Soil and water management</a:t>
            </a:r>
          </a:p>
          <a:p>
            <a:pPr lvl="1">
              <a:spcAft>
                <a:spcPts val="600"/>
              </a:spcAft>
            </a:pPr>
            <a:r>
              <a:rPr lang="en-US" dirty="0"/>
              <a:t>Minimum tillage, integrated soil fertility management, water harvesting</a:t>
            </a:r>
          </a:p>
          <a:p>
            <a:pPr>
              <a:spcAft>
                <a:spcPts val="600"/>
              </a:spcAft>
            </a:pPr>
            <a:r>
              <a:rPr lang="en-US" dirty="0"/>
              <a:t>Rural investment</a:t>
            </a:r>
          </a:p>
          <a:p>
            <a:pPr lvl="1">
              <a:spcAft>
                <a:spcPts val="600"/>
              </a:spcAft>
            </a:pPr>
            <a:r>
              <a:rPr lang="en-US" dirty="0"/>
              <a:t>Rural infrastructure investment to improve access to markets, risk insurance, credit, inputs</a:t>
            </a:r>
          </a:p>
          <a:p>
            <a:pPr>
              <a:spcAft>
                <a:spcPts val="600"/>
              </a:spcAft>
            </a:pPr>
            <a:endParaRPr lang="en-US" dirty="0"/>
          </a:p>
        </p:txBody>
      </p:sp>
      <p:sp>
        <p:nvSpPr>
          <p:cNvPr id="3" name="Title 2"/>
          <p:cNvSpPr>
            <a:spLocks noGrp="1"/>
          </p:cNvSpPr>
          <p:nvPr>
            <p:ph type="title"/>
          </p:nvPr>
        </p:nvSpPr>
        <p:spPr/>
        <p:txBody>
          <a:bodyPr>
            <a:normAutofit/>
          </a:bodyPr>
          <a:lstStyle/>
          <a:p>
            <a:r>
              <a:rPr lang="en-US" dirty="0"/>
              <a:t>Agriculture Adaptation Approaches</a:t>
            </a:r>
          </a:p>
        </p:txBody>
      </p:sp>
    </p:spTree>
    <p:extLst>
      <p:ext uri="{BB962C8B-B14F-4D97-AF65-F5344CB8AC3E}">
        <p14:creationId xmlns:p14="http://schemas.microsoft.com/office/powerpoint/2010/main" val="3767503916"/>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148"/>
          <p:cNvPicPr>
            <a:picLocks noChangeAspect="1" noChangeArrowheads="1"/>
          </p:cNvPicPr>
          <p:nvPr/>
        </p:nvPicPr>
        <p:blipFill>
          <a:blip r:embed="rId3"/>
          <a:srcRect/>
          <a:stretch>
            <a:fillRect/>
          </a:stretch>
        </p:blipFill>
        <p:spPr bwMode="auto">
          <a:xfrm>
            <a:off x="1114234" y="1261872"/>
            <a:ext cx="9895142" cy="5484269"/>
          </a:xfrm>
          <a:prstGeom prst="rect">
            <a:avLst/>
          </a:prstGeom>
          <a:noFill/>
          <a:ln w="9525">
            <a:noFill/>
            <a:miter lim="800000"/>
          </a:ln>
        </p:spPr>
      </p:pic>
      <p:sp>
        <p:nvSpPr>
          <p:cNvPr id="3" name="Title 2"/>
          <p:cNvSpPr>
            <a:spLocks noGrp="1"/>
          </p:cNvSpPr>
          <p:nvPr>
            <p:ph type="title"/>
          </p:nvPr>
        </p:nvSpPr>
        <p:spPr/>
        <p:txBody>
          <a:bodyPr>
            <a:normAutofit/>
          </a:bodyPr>
          <a:lstStyle/>
          <a:p>
            <a:r>
              <a:rPr lang="en-US" dirty="0"/>
              <a:t>Adaptation measures differ by country in Africa</a:t>
            </a:r>
          </a:p>
        </p:txBody>
      </p:sp>
    </p:spTree>
    <p:extLst>
      <p:ext uri="{BB962C8B-B14F-4D97-AF65-F5344CB8AC3E}">
        <p14:creationId xmlns:p14="http://schemas.microsoft.com/office/powerpoint/2010/main" val="564585824"/>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spcAft>
                <a:spcPts val="600"/>
              </a:spcAft>
              <a:buNone/>
            </a:pPr>
            <a:r>
              <a:rPr lang="en-US" sz="2400" dirty="0"/>
              <a:t>10 Pioneer projects have already implemented on climate change adaptation to agriculture in Thailand. </a:t>
            </a:r>
            <a:br>
              <a:rPr lang="en-US" sz="2400" dirty="0"/>
            </a:br>
            <a:r>
              <a:rPr lang="en-US" sz="2400" b="1" dirty="0"/>
              <a:t>Examples are</a:t>
            </a:r>
            <a:r>
              <a:rPr lang="en-US" sz="2400" dirty="0"/>
              <a:t>:</a:t>
            </a:r>
          </a:p>
          <a:p>
            <a:pPr lvl="1">
              <a:spcAft>
                <a:spcPts val="600"/>
              </a:spcAft>
            </a:pPr>
            <a:r>
              <a:rPr lang="en-US" dirty="0"/>
              <a:t>Develop rice cultivation practices to fit with changes in growing season (e.g., growing a short grown rice) (Southern).</a:t>
            </a:r>
          </a:p>
          <a:p>
            <a:pPr lvl="1">
              <a:spcAft>
                <a:spcPts val="600"/>
              </a:spcAft>
            </a:pPr>
            <a:r>
              <a:rPr lang="en-US" dirty="0"/>
              <a:t>Dealing with heat stress on orchard area (e.g., applying shading net) (Central)</a:t>
            </a:r>
          </a:p>
          <a:p>
            <a:pPr lvl="1">
              <a:spcAft>
                <a:spcPts val="600"/>
              </a:spcAft>
            </a:pPr>
            <a:r>
              <a:rPr lang="en-US" dirty="0"/>
              <a:t>Dealing with water deficit by having a small/village reservoir (North-eastern)</a:t>
            </a:r>
          </a:p>
          <a:p>
            <a:pPr>
              <a:spcAft>
                <a:spcPts val="600"/>
              </a:spcAft>
            </a:pPr>
            <a:endParaRPr lang="en-US" dirty="0"/>
          </a:p>
        </p:txBody>
      </p:sp>
      <p:sp>
        <p:nvSpPr>
          <p:cNvPr id="4" name="Title 3"/>
          <p:cNvSpPr>
            <a:spLocks noGrp="1"/>
          </p:cNvSpPr>
          <p:nvPr>
            <p:ph type="title"/>
          </p:nvPr>
        </p:nvSpPr>
        <p:spPr/>
        <p:txBody>
          <a:bodyPr/>
          <a:lstStyle/>
          <a:p>
            <a:r>
              <a:rPr lang="en-US" dirty="0"/>
              <a:t>Case studies on Agriculture Adaptation to CC</a:t>
            </a:r>
          </a:p>
        </p:txBody>
      </p:sp>
      <p:sp>
        <p:nvSpPr>
          <p:cNvPr id="282631" name="Text Box 7"/>
          <p:cNvSpPr txBox="1">
            <a:spLocks noChangeArrowheads="1"/>
          </p:cNvSpPr>
          <p:nvPr/>
        </p:nvSpPr>
        <p:spPr bwMode="auto">
          <a:xfrm>
            <a:off x="2214432" y="6316091"/>
            <a:ext cx="5014647" cy="369332"/>
          </a:xfrm>
          <a:prstGeom prst="rect">
            <a:avLst/>
          </a:prstGeom>
          <a:noFill/>
          <a:ln w="9525">
            <a:noFill/>
            <a:miter lim="800000"/>
          </a:ln>
          <a:effectLst/>
        </p:spPr>
        <p:txBody>
          <a:bodyPr wrap="square">
            <a:spAutoFit/>
          </a:bodyPr>
          <a:lstStyle/>
          <a:p>
            <a:r>
              <a:rPr lang="en-US" dirty="0">
                <a:hlinkClick r:id="rId3"/>
              </a:rPr>
              <a:t>http</a:t>
            </a:r>
            <a:r>
              <a:rPr lang="th-TH" dirty="0">
                <a:hlinkClick r:id="rId3"/>
              </a:rPr>
              <a:t>://</a:t>
            </a:r>
            <a:r>
              <a:rPr lang="en-US" dirty="0">
                <a:hlinkClick r:id="rId3"/>
              </a:rPr>
              <a:t>www</a:t>
            </a:r>
            <a:r>
              <a:rPr lang="th-TH" dirty="0">
                <a:hlinkClick r:id="rId3"/>
              </a:rPr>
              <a:t>.</a:t>
            </a:r>
            <a:r>
              <a:rPr lang="en-US" dirty="0" err="1">
                <a:hlinkClick r:id="rId3"/>
              </a:rPr>
              <a:t>greennet</a:t>
            </a:r>
            <a:r>
              <a:rPr lang="th-TH" dirty="0">
                <a:hlinkClick r:id="rId3"/>
              </a:rPr>
              <a:t>.</a:t>
            </a:r>
            <a:r>
              <a:rPr lang="en-US" dirty="0">
                <a:hlinkClick r:id="rId3"/>
              </a:rPr>
              <a:t>or</a:t>
            </a:r>
            <a:r>
              <a:rPr lang="th-TH" dirty="0">
                <a:hlinkClick r:id="rId3"/>
              </a:rPr>
              <a:t>.</a:t>
            </a:r>
            <a:r>
              <a:rPr lang="en-US" dirty="0" err="1">
                <a:hlinkClick r:id="rId3"/>
              </a:rPr>
              <a:t>th</a:t>
            </a:r>
            <a:r>
              <a:rPr lang="th-TH" dirty="0">
                <a:hlinkClick r:id="rId3"/>
              </a:rPr>
              <a:t>/</a:t>
            </a:r>
            <a:r>
              <a:rPr lang="en-US" dirty="0">
                <a:hlinkClick r:id="rId3"/>
              </a:rPr>
              <a:t>article</a:t>
            </a:r>
            <a:r>
              <a:rPr lang="th-TH" dirty="0">
                <a:hlinkClick r:id="rId3"/>
              </a:rPr>
              <a:t>/</a:t>
            </a:r>
            <a:r>
              <a:rPr lang="en-US" dirty="0">
                <a:hlinkClick r:id="rId3"/>
              </a:rPr>
              <a:t>1027</a:t>
            </a:r>
            <a:r>
              <a:rPr lang="en-US" dirty="0"/>
              <a:t> </a:t>
            </a:r>
            <a:endParaRPr lang="th-TH" dirty="0"/>
          </a:p>
        </p:txBody>
      </p:sp>
    </p:spTree>
    <p:extLst>
      <p:ext uri="{BB962C8B-B14F-4D97-AF65-F5344CB8AC3E}">
        <p14:creationId xmlns:p14="http://schemas.microsoft.com/office/powerpoint/2010/main" val="16065484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eaLnBrk="1" hangingPunct="1"/>
            <a:r>
              <a:rPr lang="en-US" sz="3300" dirty="0">
                <a:cs typeface="Angsana New" charset="-34"/>
              </a:rPr>
              <a:t>Adaptation to agriculture and food security</a:t>
            </a:r>
          </a:p>
        </p:txBody>
      </p:sp>
      <p:pic>
        <p:nvPicPr>
          <p:cNvPr id="361477" name="Picture 5"/>
          <p:cNvPicPr>
            <a:picLocks noChangeAspect="1" noChangeArrowheads="1"/>
          </p:cNvPicPr>
          <p:nvPr/>
        </p:nvPicPr>
        <p:blipFill>
          <a:blip r:embed="rId3"/>
          <a:srcRect/>
          <a:stretch>
            <a:fillRect/>
          </a:stretch>
        </p:blipFill>
        <p:spPr bwMode="auto">
          <a:xfrm>
            <a:off x="1981200" y="1398589"/>
            <a:ext cx="7620000" cy="4937125"/>
          </a:xfrm>
          <a:prstGeom prst="rect">
            <a:avLst/>
          </a:prstGeom>
          <a:noFill/>
          <a:ln w="9525">
            <a:noFill/>
            <a:miter lim="800000"/>
          </a:ln>
          <a:effectLst/>
        </p:spPr>
      </p:pic>
      <p:sp>
        <p:nvSpPr>
          <p:cNvPr id="361476" name="Text Box 4"/>
          <p:cNvSpPr txBox="1">
            <a:spLocks noChangeArrowheads="1"/>
          </p:cNvSpPr>
          <p:nvPr/>
        </p:nvSpPr>
        <p:spPr bwMode="auto">
          <a:xfrm>
            <a:off x="9094133" y="6335713"/>
            <a:ext cx="1408719" cy="369332"/>
          </a:xfrm>
          <a:prstGeom prst="rect">
            <a:avLst/>
          </a:prstGeom>
          <a:noFill/>
          <a:ln w="9525">
            <a:noFill/>
            <a:miter lim="800000"/>
          </a:ln>
          <a:effectLst/>
        </p:spPr>
        <p:txBody>
          <a:bodyPr wrap="none">
            <a:spAutoFit/>
          </a:bodyPr>
          <a:lstStyle/>
          <a:p>
            <a:r>
              <a:rPr lang="en-US" dirty="0"/>
              <a:t>CSIRO (2011)</a:t>
            </a:r>
            <a:endParaRPr lang="th-TH" dirty="0"/>
          </a:p>
        </p:txBody>
      </p:sp>
    </p:spTree>
    <p:extLst>
      <p:ext uri="{BB962C8B-B14F-4D97-AF65-F5344CB8AC3E}">
        <p14:creationId xmlns:p14="http://schemas.microsoft.com/office/powerpoint/2010/main" val="1880822425"/>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0256" name="Group 32"/>
          <p:cNvGraphicFramePr>
            <a:graphicFrameLocks noGrp="1"/>
          </p:cNvGraphicFramePr>
          <p:nvPr>
            <p:ph idx="1"/>
            <p:extLst>
              <p:ext uri="{D42A27DB-BD31-4B8C-83A1-F6EECF244321}">
                <p14:modId xmlns:p14="http://schemas.microsoft.com/office/powerpoint/2010/main" val="3554012317"/>
              </p:ext>
            </p:extLst>
          </p:nvPr>
        </p:nvGraphicFramePr>
        <p:xfrm>
          <a:off x="618744" y="2571460"/>
          <a:ext cx="10515600" cy="3635376"/>
        </p:xfrm>
        <a:graphic>
          <a:graphicData uri="http://schemas.openxmlformats.org/drawingml/2006/table">
            <a:tbl>
              <a:tblPr/>
              <a:tblGrid>
                <a:gridCol w="4182545">
                  <a:extLst>
                    <a:ext uri="{9D8B030D-6E8A-4147-A177-3AD203B41FA5}">
                      <a16:colId xmlns:a16="http://schemas.microsoft.com/office/drawing/2014/main" xmlns="" val="20000"/>
                    </a:ext>
                  </a:extLst>
                </a:gridCol>
                <a:gridCol w="2362879">
                  <a:extLst>
                    <a:ext uri="{9D8B030D-6E8A-4147-A177-3AD203B41FA5}">
                      <a16:colId xmlns:a16="http://schemas.microsoft.com/office/drawing/2014/main" xmlns="" val="20001"/>
                    </a:ext>
                  </a:extLst>
                </a:gridCol>
                <a:gridCol w="1683301">
                  <a:extLst>
                    <a:ext uri="{9D8B030D-6E8A-4147-A177-3AD203B41FA5}">
                      <a16:colId xmlns:a16="http://schemas.microsoft.com/office/drawing/2014/main" xmlns="" val="20002"/>
                    </a:ext>
                  </a:extLst>
                </a:gridCol>
                <a:gridCol w="2286875">
                  <a:extLst>
                    <a:ext uri="{9D8B030D-6E8A-4147-A177-3AD203B41FA5}">
                      <a16:colId xmlns:a16="http://schemas.microsoft.com/office/drawing/2014/main" xmlns="" val="20003"/>
                    </a:ext>
                  </a:extLst>
                </a:gridCol>
              </a:tblGrid>
              <a:tr h="723900">
                <a:tc>
                  <a:txBody>
                    <a:bodyPr/>
                    <a:lstStyle/>
                    <a:p>
                      <a:pPr marL="0" marR="0" lvl="0" indent="0" algn="l" defTabSz="914400" rtl="0" eaLnBrk="1" fontAlgn="base" latinLnBrk="0" hangingPunct="1">
                        <a:lnSpc>
                          <a:spcPct val="100000"/>
                        </a:lnSpc>
                        <a:spcBef>
                          <a:spcPct val="0"/>
                        </a:spcBef>
                        <a:spcAft>
                          <a:spcPct val="0"/>
                        </a:spcAft>
                        <a:buFontTx/>
                        <a:buNone/>
                      </a:pPr>
                      <a:endParaRPr kumimoji="0" lang="en-US" sz="2000" b="1" i="0" u="none" strike="noStrike" cap="none" normalizeH="0" baseline="0" dirty="0">
                        <a:ln>
                          <a:noFill/>
                        </a:ln>
                        <a:solidFill>
                          <a:srgbClr val="FFFFFF"/>
                        </a:solidFill>
                        <a:effectLst/>
                        <a:uFillTx/>
                        <a:latin typeface="Calibri"/>
                        <a:cs typeface="Calibri"/>
                        <a:sym typeface="Arial" charset="0"/>
                      </a:endParaRPr>
                    </a:p>
                  </a:txBody>
                  <a:tcPr marL="128763" marR="128763" horzOverflow="overflow">
                    <a:lnL>
                      <a:noFill/>
                    </a:lnL>
                    <a:lnR>
                      <a:noFill/>
                    </a:lnR>
                    <a:lnT>
                      <a:noFill/>
                    </a:lnT>
                    <a:lnB>
                      <a:noFill/>
                    </a:lnB>
                    <a:lnTlToBr>
                      <a:noFill/>
                    </a:lnTlToBr>
                    <a:lnBlToTr>
                      <a:noFill/>
                    </a:lnBlToTr>
                    <a:solidFill>
                      <a:srgbClr val="92D050"/>
                    </a:solidFill>
                  </a:tcPr>
                </a:tc>
                <a:tc>
                  <a:txBody>
                    <a:bodyPr/>
                    <a:lstStyle/>
                    <a:p>
                      <a:pPr marL="0" marR="0" lvl="0" indent="0" algn="r" defTabSz="914400" rtl="0" eaLnBrk="1" fontAlgn="base" latinLnBrk="0" hangingPunct="1">
                        <a:lnSpc>
                          <a:spcPct val="100000"/>
                        </a:lnSpc>
                        <a:spcBef>
                          <a:spcPct val="0"/>
                        </a:spcBef>
                        <a:spcAft>
                          <a:spcPct val="0"/>
                        </a:spcAft>
                        <a:buFontTx/>
                        <a:buNone/>
                      </a:pPr>
                      <a:r>
                        <a:rPr kumimoji="0" lang="en-US" sz="2000" b="1" i="0" u="none" strike="noStrike" cap="none" normalizeH="0" baseline="0" dirty="0">
                          <a:ln>
                            <a:noFill/>
                          </a:ln>
                          <a:solidFill>
                            <a:srgbClr val="FFFFFF"/>
                          </a:solidFill>
                          <a:effectLst/>
                          <a:uFillTx/>
                          <a:latin typeface="Calibri"/>
                          <a:cs typeface="Calibri"/>
                          <a:sym typeface="Arial" charset="0"/>
                        </a:rPr>
                        <a:t>Sub-Saharan Africa</a:t>
                      </a:r>
                    </a:p>
                  </a:txBody>
                  <a:tcPr marL="128763" marR="128763" horzOverflow="overflow">
                    <a:lnL>
                      <a:noFill/>
                    </a:lnL>
                    <a:lnR>
                      <a:noFill/>
                    </a:lnR>
                    <a:lnT>
                      <a:noFill/>
                    </a:lnT>
                    <a:lnB>
                      <a:noFill/>
                    </a:lnB>
                    <a:lnTlToBr>
                      <a:noFill/>
                    </a:lnTlToBr>
                    <a:lnBlToTr>
                      <a:noFill/>
                    </a:lnBlToTr>
                    <a:solidFill>
                      <a:srgbClr val="92D050"/>
                    </a:solidFill>
                  </a:tcPr>
                </a:tc>
                <a:tc>
                  <a:txBody>
                    <a:bodyPr/>
                    <a:lstStyle/>
                    <a:p>
                      <a:pPr marL="0" marR="0" lvl="0" indent="0" algn="r" defTabSz="914400" rtl="0" eaLnBrk="1" fontAlgn="base" latinLnBrk="0" hangingPunct="1">
                        <a:lnSpc>
                          <a:spcPct val="100000"/>
                        </a:lnSpc>
                        <a:spcBef>
                          <a:spcPct val="0"/>
                        </a:spcBef>
                        <a:spcAft>
                          <a:spcPct val="0"/>
                        </a:spcAft>
                        <a:buFontTx/>
                        <a:buNone/>
                      </a:pPr>
                      <a:r>
                        <a:rPr kumimoji="0" lang="en-US" sz="2000" b="1" i="0" u="none" strike="noStrike" cap="none" normalizeH="0" baseline="0" dirty="0">
                          <a:ln>
                            <a:noFill/>
                          </a:ln>
                          <a:solidFill>
                            <a:srgbClr val="FFFFFF"/>
                          </a:solidFill>
                          <a:effectLst/>
                          <a:uFillTx/>
                          <a:latin typeface="Calibri"/>
                          <a:cs typeface="Calibri"/>
                          <a:sym typeface="Arial" charset="0"/>
                        </a:rPr>
                        <a:t>South Asia</a:t>
                      </a:r>
                    </a:p>
                  </a:txBody>
                  <a:tcPr marL="128763" marR="128763" horzOverflow="overflow">
                    <a:lnL>
                      <a:noFill/>
                    </a:lnL>
                    <a:lnR>
                      <a:noFill/>
                    </a:lnR>
                    <a:lnT>
                      <a:noFill/>
                    </a:lnT>
                    <a:lnB>
                      <a:noFill/>
                    </a:lnB>
                    <a:lnTlToBr>
                      <a:noFill/>
                    </a:lnTlToBr>
                    <a:lnBlToTr>
                      <a:noFill/>
                    </a:lnBlToTr>
                    <a:solidFill>
                      <a:srgbClr val="92D050"/>
                    </a:solidFill>
                  </a:tcPr>
                </a:tc>
                <a:tc>
                  <a:txBody>
                    <a:bodyPr/>
                    <a:lstStyle/>
                    <a:p>
                      <a:pPr marL="0" marR="0" lvl="0" indent="0" algn="r" defTabSz="914400" rtl="0" eaLnBrk="1" fontAlgn="base" latinLnBrk="0" hangingPunct="1">
                        <a:lnSpc>
                          <a:spcPct val="100000"/>
                        </a:lnSpc>
                        <a:spcBef>
                          <a:spcPct val="0"/>
                        </a:spcBef>
                        <a:spcAft>
                          <a:spcPct val="0"/>
                        </a:spcAft>
                        <a:buFontTx/>
                        <a:buNone/>
                      </a:pPr>
                      <a:r>
                        <a:rPr kumimoji="0" lang="en-US" sz="2000" b="1" i="0" u="none" strike="noStrike" cap="none" normalizeH="0" baseline="0" dirty="0">
                          <a:ln>
                            <a:noFill/>
                          </a:ln>
                          <a:solidFill>
                            <a:srgbClr val="FFFFFF"/>
                          </a:solidFill>
                          <a:effectLst/>
                          <a:uFillTx/>
                          <a:latin typeface="Calibri"/>
                          <a:cs typeface="Calibri"/>
                          <a:sym typeface="Arial" charset="0"/>
                        </a:rPr>
                        <a:t>Developing countries</a:t>
                      </a:r>
                    </a:p>
                  </a:txBody>
                  <a:tcPr marL="128763" marR="128763" horzOverflow="overflow">
                    <a:lnL>
                      <a:noFill/>
                    </a:lnL>
                    <a:lnR>
                      <a:noFill/>
                    </a:lnR>
                    <a:lnT>
                      <a:noFill/>
                    </a:lnT>
                    <a:lnB>
                      <a:noFill/>
                    </a:lnB>
                    <a:lnTlToBr>
                      <a:noFill/>
                    </a:lnTlToBr>
                    <a:lnBlToTr>
                      <a:noFill/>
                    </a:lnBlToTr>
                    <a:solidFill>
                      <a:srgbClr val="92D050"/>
                    </a:solidFill>
                  </a:tcPr>
                </a:tc>
                <a:extLst>
                  <a:ext uri="{0D108BD9-81ED-4DB2-BD59-A6C34878D82A}">
                    <a16:rowId xmlns:a16="http://schemas.microsoft.com/office/drawing/2014/main" xmlns="" val="10000"/>
                  </a:ext>
                </a:extLst>
              </a:tr>
              <a:tr h="622300">
                <a:tc>
                  <a:txBody>
                    <a:bodyPr/>
                    <a:lstStyle/>
                    <a:p>
                      <a:pPr marL="0" marR="0" lvl="0" indent="0" algn="l" defTabSz="914400" rtl="0" eaLnBrk="1" fontAlgn="base" latinLnBrk="0" hangingPunct="1">
                        <a:lnSpc>
                          <a:spcPct val="100000"/>
                        </a:lnSpc>
                        <a:spcBef>
                          <a:spcPct val="0"/>
                        </a:spcBef>
                        <a:spcAft>
                          <a:spcPct val="0"/>
                        </a:spcAft>
                        <a:buFontTx/>
                        <a:buNone/>
                      </a:pPr>
                      <a:r>
                        <a:rPr kumimoji="0" lang="en-US" sz="2000" b="0" i="0" u="none" strike="noStrike" cap="none" normalizeH="0" baseline="0">
                          <a:ln>
                            <a:noFill/>
                          </a:ln>
                          <a:solidFill>
                            <a:schemeClr val="tx1"/>
                          </a:solidFill>
                          <a:effectLst/>
                          <a:uFillTx/>
                          <a:latin typeface="Calibri"/>
                          <a:cs typeface="Calibri"/>
                          <a:sym typeface="Arial" charset="0"/>
                        </a:rPr>
                        <a:t>Agric. research</a:t>
                      </a:r>
                    </a:p>
                  </a:txBody>
                  <a:tcPr marL="128763" marR="128763"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FontTx/>
                        <a:buNone/>
                      </a:pPr>
                      <a:r>
                        <a:rPr kumimoji="0" lang="en-US" sz="2000" b="0" i="0" u="none" strike="noStrike" cap="none" normalizeH="0" baseline="0">
                          <a:ln>
                            <a:noFill/>
                          </a:ln>
                          <a:solidFill>
                            <a:schemeClr val="tx1"/>
                          </a:solidFill>
                          <a:effectLst/>
                          <a:uFillTx/>
                          <a:latin typeface="Calibri"/>
                          <a:cs typeface="Calibri"/>
                          <a:sym typeface="Arial" charset="0"/>
                        </a:rPr>
                        <a:t>314</a:t>
                      </a:r>
                    </a:p>
                  </a:txBody>
                  <a:tcPr marL="128763" marR="128763"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FontTx/>
                        <a:buNone/>
                      </a:pPr>
                      <a:r>
                        <a:rPr kumimoji="0" lang="en-US" sz="2000" b="0" i="0" u="none" strike="noStrike" cap="none" normalizeH="0" baseline="0">
                          <a:ln>
                            <a:noFill/>
                          </a:ln>
                          <a:solidFill>
                            <a:schemeClr val="tx1"/>
                          </a:solidFill>
                          <a:effectLst/>
                          <a:uFillTx/>
                          <a:latin typeface="Calibri"/>
                          <a:cs typeface="Calibri"/>
                          <a:sym typeface="Arial" charset="0"/>
                        </a:rPr>
                        <a:t>172</a:t>
                      </a:r>
                    </a:p>
                  </a:txBody>
                  <a:tcPr marL="128763" marR="128763"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FontTx/>
                        <a:buNone/>
                      </a:pPr>
                      <a:r>
                        <a:rPr kumimoji="0" lang="en-US" sz="2000" b="0" i="0" u="none" strike="noStrike" cap="none" normalizeH="0" baseline="0">
                          <a:ln>
                            <a:noFill/>
                          </a:ln>
                          <a:solidFill>
                            <a:schemeClr val="tx1"/>
                          </a:solidFill>
                          <a:effectLst/>
                          <a:uFillTx/>
                          <a:latin typeface="Calibri"/>
                          <a:cs typeface="Calibri"/>
                          <a:sym typeface="Arial" charset="0"/>
                        </a:rPr>
                        <a:t>1,316</a:t>
                      </a:r>
                    </a:p>
                  </a:txBody>
                  <a:tcPr marL="128763" marR="128763"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1"/>
                  </a:ext>
                </a:extLst>
              </a:tr>
              <a:tr h="622300">
                <a:tc>
                  <a:txBody>
                    <a:bodyPr/>
                    <a:lstStyle/>
                    <a:p>
                      <a:pPr marL="0" marR="0" lvl="0" indent="0" algn="l" defTabSz="914400" rtl="0" eaLnBrk="1" fontAlgn="base" latinLnBrk="0" hangingPunct="1">
                        <a:lnSpc>
                          <a:spcPct val="100000"/>
                        </a:lnSpc>
                        <a:spcBef>
                          <a:spcPct val="0"/>
                        </a:spcBef>
                        <a:spcAft>
                          <a:spcPct val="0"/>
                        </a:spcAft>
                        <a:buFontTx/>
                        <a:buNone/>
                      </a:pPr>
                      <a:r>
                        <a:rPr kumimoji="0" lang="en-US" sz="2000" b="0" i="0" u="none" strike="noStrike" cap="none" normalizeH="0" baseline="0">
                          <a:ln>
                            <a:noFill/>
                          </a:ln>
                          <a:solidFill>
                            <a:schemeClr val="tx1"/>
                          </a:solidFill>
                          <a:effectLst/>
                          <a:uFillTx/>
                          <a:latin typeface="Calibri"/>
                          <a:cs typeface="Calibri"/>
                          <a:sym typeface="Arial" charset="0"/>
                        </a:rPr>
                        <a:t>Irrigation expansion</a:t>
                      </a:r>
                    </a:p>
                  </a:txBody>
                  <a:tcPr marL="128763" marR="128763"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FontTx/>
                        <a:buNone/>
                      </a:pPr>
                      <a:r>
                        <a:rPr kumimoji="0" lang="en-US" sz="2000" b="0" i="0" u="none" strike="noStrike" cap="none" normalizeH="0" baseline="0">
                          <a:ln>
                            <a:noFill/>
                          </a:ln>
                          <a:solidFill>
                            <a:schemeClr val="tx1"/>
                          </a:solidFill>
                          <a:effectLst/>
                          <a:uFillTx/>
                          <a:latin typeface="Calibri"/>
                          <a:cs typeface="Calibri"/>
                          <a:sym typeface="Arial" charset="0"/>
                        </a:rPr>
                        <a:t>537</a:t>
                      </a:r>
                    </a:p>
                  </a:txBody>
                  <a:tcPr marL="128763" marR="128763"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FontTx/>
                        <a:buNone/>
                      </a:pPr>
                      <a:r>
                        <a:rPr kumimoji="0" lang="en-US" sz="2000" b="0" i="0" u="none" strike="noStrike" cap="none" normalizeH="0" baseline="0">
                          <a:ln>
                            <a:noFill/>
                          </a:ln>
                          <a:solidFill>
                            <a:schemeClr val="tx1"/>
                          </a:solidFill>
                          <a:effectLst/>
                          <a:uFillTx/>
                          <a:latin typeface="Calibri"/>
                          <a:cs typeface="Calibri"/>
                          <a:sym typeface="Arial" charset="0"/>
                        </a:rPr>
                        <a:t>344</a:t>
                      </a:r>
                    </a:p>
                  </a:txBody>
                  <a:tcPr marL="128763" marR="128763"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FontTx/>
                        <a:buNone/>
                      </a:pPr>
                      <a:r>
                        <a:rPr kumimoji="0" lang="en-US" sz="2000" b="0" i="0" u="none" strike="noStrike" cap="none" normalizeH="0" baseline="0">
                          <a:ln>
                            <a:noFill/>
                          </a:ln>
                          <a:solidFill>
                            <a:schemeClr val="tx1"/>
                          </a:solidFill>
                          <a:effectLst/>
                          <a:uFillTx/>
                          <a:latin typeface="Calibri"/>
                          <a:cs typeface="Calibri"/>
                          <a:sym typeface="Arial" charset="0"/>
                        </a:rPr>
                        <a:t>907</a:t>
                      </a:r>
                    </a:p>
                  </a:txBody>
                  <a:tcPr marL="128763" marR="128763"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2"/>
                  </a:ext>
                </a:extLst>
              </a:tr>
              <a:tr h="622300">
                <a:tc>
                  <a:txBody>
                    <a:bodyPr/>
                    <a:lstStyle/>
                    <a:p>
                      <a:pPr marL="0" marR="0" lvl="0" indent="0" algn="l" defTabSz="914400" rtl="0" eaLnBrk="1" fontAlgn="base" latinLnBrk="0" hangingPunct="1">
                        <a:lnSpc>
                          <a:spcPct val="100000"/>
                        </a:lnSpc>
                        <a:spcBef>
                          <a:spcPct val="0"/>
                        </a:spcBef>
                        <a:spcAft>
                          <a:spcPct val="0"/>
                        </a:spcAft>
                        <a:buFontTx/>
                        <a:buNone/>
                      </a:pPr>
                      <a:r>
                        <a:rPr kumimoji="0" lang="en-US" sz="2000" b="0" i="0" u="none" strike="noStrike" cap="none" normalizeH="0" baseline="0">
                          <a:ln>
                            <a:noFill/>
                          </a:ln>
                          <a:solidFill>
                            <a:schemeClr val="tx1"/>
                          </a:solidFill>
                          <a:effectLst/>
                          <a:uFillTx/>
                          <a:latin typeface="Calibri"/>
                          <a:cs typeface="Calibri"/>
                          <a:sym typeface="Arial" charset="0"/>
                        </a:rPr>
                        <a:t>Irrigation efficiency</a:t>
                      </a:r>
                    </a:p>
                  </a:txBody>
                  <a:tcPr marL="128763" marR="128763"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FontTx/>
                        <a:buNone/>
                      </a:pPr>
                      <a:r>
                        <a:rPr kumimoji="0" lang="en-US" sz="2000" b="0" i="0" u="none" strike="noStrike" cap="none" normalizeH="0" baseline="0">
                          <a:ln>
                            <a:noFill/>
                          </a:ln>
                          <a:solidFill>
                            <a:schemeClr val="tx1"/>
                          </a:solidFill>
                          <a:effectLst/>
                          <a:uFillTx/>
                          <a:latin typeface="Calibri"/>
                          <a:cs typeface="Calibri"/>
                          <a:sym typeface="Arial" charset="0"/>
                        </a:rPr>
                        <a:t>187</a:t>
                      </a:r>
                    </a:p>
                  </a:txBody>
                  <a:tcPr marL="128763" marR="128763"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FontTx/>
                        <a:buNone/>
                      </a:pPr>
                      <a:r>
                        <a:rPr kumimoji="0" lang="en-US" sz="2000" b="0" i="0" u="none" strike="noStrike" cap="none" normalizeH="0" baseline="0">
                          <a:ln>
                            <a:noFill/>
                          </a:ln>
                          <a:solidFill>
                            <a:schemeClr val="tx1"/>
                          </a:solidFill>
                          <a:effectLst/>
                          <a:uFillTx/>
                          <a:latin typeface="Calibri"/>
                          <a:cs typeface="Calibri"/>
                          <a:sym typeface="Arial" charset="0"/>
                        </a:rPr>
                        <a:t>999</a:t>
                      </a:r>
                    </a:p>
                  </a:txBody>
                  <a:tcPr marL="128763" marR="128763"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FontTx/>
                        <a:buNone/>
                      </a:pPr>
                      <a:r>
                        <a:rPr kumimoji="0" lang="en-US" sz="2000" b="0" i="0" u="none" strike="noStrike" cap="none" normalizeH="0" baseline="0">
                          <a:ln>
                            <a:noFill/>
                          </a:ln>
                          <a:solidFill>
                            <a:schemeClr val="tx1"/>
                          </a:solidFill>
                          <a:effectLst/>
                          <a:uFillTx/>
                          <a:latin typeface="Calibri"/>
                          <a:cs typeface="Calibri"/>
                          <a:sym typeface="Arial" charset="0"/>
                        </a:rPr>
                        <a:t>2,158</a:t>
                      </a:r>
                    </a:p>
                  </a:txBody>
                  <a:tcPr marL="128763" marR="128763"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3"/>
                  </a:ext>
                </a:extLst>
              </a:tr>
              <a:tr h="566738">
                <a:tc>
                  <a:txBody>
                    <a:bodyPr/>
                    <a:lstStyle/>
                    <a:p>
                      <a:pPr marL="0" marR="0" lvl="0" indent="0" algn="l" defTabSz="914400" rtl="0" eaLnBrk="1" fontAlgn="base" latinLnBrk="0" hangingPunct="1">
                        <a:lnSpc>
                          <a:spcPct val="100000"/>
                        </a:lnSpc>
                        <a:spcBef>
                          <a:spcPct val="0"/>
                        </a:spcBef>
                        <a:spcAft>
                          <a:spcPct val="0"/>
                        </a:spcAft>
                        <a:buFontTx/>
                        <a:buNone/>
                      </a:pPr>
                      <a:r>
                        <a:rPr kumimoji="0" lang="en-US" sz="2000" b="0" i="0" u="none" strike="noStrike" cap="none" normalizeH="0" baseline="0">
                          <a:ln>
                            <a:noFill/>
                          </a:ln>
                          <a:solidFill>
                            <a:schemeClr val="tx1"/>
                          </a:solidFill>
                          <a:effectLst/>
                          <a:uFillTx/>
                          <a:latin typeface="Calibri"/>
                          <a:cs typeface="Calibri"/>
                          <a:sym typeface="Arial" charset="0"/>
                        </a:rPr>
                        <a:t>Rural roads</a:t>
                      </a:r>
                    </a:p>
                  </a:txBody>
                  <a:tcPr marL="128763" marR="128763"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FontTx/>
                        <a:buNone/>
                      </a:pPr>
                      <a:r>
                        <a:rPr kumimoji="0" lang="en-US" sz="2000" b="0" i="0" u="none" strike="noStrike" cap="none" normalizeH="0" baseline="0">
                          <a:ln>
                            <a:noFill/>
                          </a:ln>
                          <a:solidFill>
                            <a:schemeClr val="tx1"/>
                          </a:solidFill>
                          <a:effectLst/>
                          <a:uFillTx/>
                          <a:latin typeface="Calibri"/>
                          <a:cs typeface="Calibri"/>
                          <a:sym typeface="Arial" charset="0"/>
                        </a:rPr>
                        <a:t>2,015 </a:t>
                      </a:r>
                    </a:p>
                  </a:txBody>
                  <a:tcPr marL="128763" marR="128763"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FontTx/>
                        <a:buNone/>
                      </a:pPr>
                      <a:r>
                        <a:rPr kumimoji="0" lang="en-US" sz="2000" b="0" i="0" u="none" strike="noStrike" cap="none" normalizeH="0" baseline="0">
                          <a:ln>
                            <a:noFill/>
                          </a:ln>
                          <a:solidFill>
                            <a:schemeClr val="tx1"/>
                          </a:solidFill>
                          <a:effectLst/>
                          <a:uFillTx/>
                          <a:latin typeface="Calibri"/>
                          <a:cs typeface="Calibri"/>
                          <a:sym typeface="Arial" charset="0"/>
                        </a:rPr>
                        <a:t>17</a:t>
                      </a:r>
                    </a:p>
                  </a:txBody>
                  <a:tcPr marL="128763" marR="128763"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FontTx/>
                        <a:buNone/>
                      </a:pPr>
                      <a:r>
                        <a:rPr kumimoji="0" lang="en-US" sz="2000" b="0" i="0" u="none" strike="noStrike" cap="none" normalizeH="0" baseline="0">
                          <a:ln>
                            <a:noFill/>
                          </a:ln>
                          <a:solidFill>
                            <a:schemeClr val="tx1"/>
                          </a:solidFill>
                          <a:effectLst/>
                          <a:uFillTx/>
                          <a:latin typeface="Calibri"/>
                          <a:cs typeface="Calibri"/>
                          <a:sym typeface="Arial" charset="0"/>
                        </a:rPr>
                        <a:t>2,737</a:t>
                      </a:r>
                    </a:p>
                  </a:txBody>
                  <a:tcPr marL="128763" marR="128763"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4"/>
                  </a:ext>
                </a:extLst>
              </a:tr>
              <a:tr h="477838">
                <a:tc>
                  <a:txBody>
                    <a:bodyPr/>
                    <a:lstStyle/>
                    <a:p>
                      <a:pPr marL="0" marR="0" lvl="0" indent="0" algn="l" defTabSz="914400" rtl="0" eaLnBrk="1" fontAlgn="base" latinLnBrk="0" hangingPunct="1">
                        <a:lnSpc>
                          <a:spcPct val="100000"/>
                        </a:lnSpc>
                        <a:spcBef>
                          <a:spcPct val="0"/>
                        </a:spcBef>
                        <a:spcAft>
                          <a:spcPct val="0"/>
                        </a:spcAft>
                        <a:buFontTx/>
                        <a:buNone/>
                      </a:pPr>
                      <a:r>
                        <a:rPr kumimoji="0" lang="en-US" sz="2200" b="1" i="0" u="none" strike="noStrike" cap="none" normalizeH="0" baseline="0" dirty="0">
                          <a:ln>
                            <a:noFill/>
                          </a:ln>
                          <a:solidFill>
                            <a:schemeClr val="tx1"/>
                          </a:solidFill>
                          <a:effectLst/>
                          <a:uFillTx/>
                          <a:latin typeface="Calibri"/>
                          <a:cs typeface="Calibri"/>
                          <a:sym typeface="Arial" charset="0"/>
                        </a:rPr>
                        <a:t>Total</a:t>
                      </a:r>
                    </a:p>
                  </a:txBody>
                  <a:tcPr marL="128763" marR="128763"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FontTx/>
                        <a:buNone/>
                      </a:pPr>
                      <a:r>
                        <a:rPr kumimoji="0" lang="en-US" sz="2200" b="1" i="0" u="none" strike="noStrike" cap="none" normalizeH="0" baseline="0" dirty="0">
                          <a:ln>
                            <a:noFill/>
                          </a:ln>
                          <a:solidFill>
                            <a:schemeClr val="tx1"/>
                          </a:solidFill>
                          <a:effectLst/>
                          <a:uFillTx/>
                          <a:latin typeface="Calibri"/>
                          <a:cs typeface="Calibri"/>
                          <a:sym typeface="Arial" charset="0"/>
                        </a:rPr>
                        <a:t>3,053</a:t>
                      </a:r>
                    </a:p>
                  </a:txBody>
                  <a:tcPr marL="128763" marR="128763"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FontTx/>
                        <a:buNone/>
                      </a:pPr>
                      <a:r>
                        <a:rPr kumimoji="0" lang="en-US" sz="2200" b="1" i="0" u="none" strike="noStrike" cap="none" normalizeH="0" baseline="0" dirty="0">
                          <a:ln>
                            <a:noFill/>
                          </a:ln>
                          <a:solidFill>
                            <a:schemeClr val="tx1"/>
                          </a:solidFill>
                          <a:effectLst/>
                          <a:uFillTx/>
                          <a:latin typeface="Calibri"/>
                          <a:cs typeface="Calibri"/>
                          <a:sym typeface="Arial" charset="0"/>
                        </a:rPr>
                        <a:t>1,531</a:t>
                      </a:r>
                    </a:p>
                  </a:txBody>
                  <a:tcPr marL="128763" marR="128763"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FontTx/>
                        <a:buNone/>
                      </a:pPr>
                      <a:r>
                        <a:rPr kumimoji="0" lang="en-US" sz="2200" b="1" i="0" u="none" strike="noStrike" cap="none" normalizeH="0" baseline="0" dirty="0">
                          <a:ln>
                            <a:noFill/>
                          </a:ln>
                          <a:solidFill>
                            <a:schemeClr val="tx1"/>
                          </a:solidFill>
                          <a:effectLst/>
                          <a:uFillTx/>
                          <a:latin typeface="Calibri"/>
                          <a:cs typeface="Calibri"/>
                          <a:sym typeface="Arial" charset="0"/>
                        </a:rPr>
                        <a:t>7,118</a:t>
                      </a:r>
                    </a:p>
                  </a:txBody>
                  <a:tcPr marL="128763" marR="128763"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
        <p:nvSpPr>
          <p:cNvPr id="2" name="Title 1"/>
          <p:cNvSpPr>
            <a:spLocks noGrp="1"/>
          </p:cNvSpPr>
          <p:nvPr>
            <p:ph type="title"/>
          </p:nvPr>
        </p:nvSpPr>
        <p:spPr/>
        <p:txBody>
          <a:bodyPr>
            <a:normAutofit fontScale="90000"/>
          </a:bodyPr>
          <a:lstStyle/>
          <a:p>
            <a:r>
              <a:rPr lang="en-US" dirty="0"/>
              <a:t>Invest in climate change adaptation and mitigation</a:t>
            </a:r>
          </a:p>
        </p:txBody>
      </p:sp>
      <p:sp>
        <p:nvSpPr>
          <p:cNvPr id="311324" name="TextBox 4"/>
          <p:cNvSpPr txBox="1">
            <a:spLocks noChangeArrowheads="1"/>
          </p:cNvSpPr>
          <p:nvPr/>
        </p:nvSpPr>
        <p:spPr bwMode="auto">
          <a:xfrm>
            <a:off x="1981201" y="1393176"/>
            <a:ext cx="8136265" cy="865109"/>
          </a:xfrm>
          <a:prstGeom prst="rect">
            <a:avLst/>
          </a:prstGeom>
          <a:noFill/>
          <a:ln w="9525">
            <a:noFill/>
            <a:miter lim="800000"/>
          </a:ln>
        </p:spPr>
        <p:txBody>
          <a:bodyPr wrap="square">
            <a:spAutoFit/>
          </a:bodyPr>
          <a:lstStyle/>
          <a:p>
            <a:pPr>
              <a:lnSpc>
                <a:spcPct val="110000"/>
              </a:lnSpc>
              <a:spcBef>
                <a:spcPts val="300"/>
              </a:spcBef>
              <a:spcAft>
                <a:spcPts val="300"/>
              </a:spcAft>
            </a:pPr>
            <a:r>
              <a:rPr lang="en-US" sz="2300" dirty="0"/>
              <a:t>Annual expenditure to counteract climate change effects on child nutrition by 2050 (million 2000 US$)</a:t>
            </a:r>
          </a:p>
        </p:txBody>
      </p:sp>
      <p:sp>
        <p:nvSpPr>
          <p:cNvPr id="311325" name="Text Box 6"/>
          <p:cNvSpPr txBox="1">
            <a:spLocks noChangeArrowheads="1"/>
          </p:cNvSpPr>
          <p:nvPr/>
        </p:nvSpPr>
        <p:spPr bwMode="auto">
          <a:xfrm>
            <a:off x="7162800" y="5943601"/>
            <a:ext cx="3505200" cy="276225"/>
          </a:xfrm>
          <a:prstGeom prst="rect">
            <a:avLst/>
          </a:prstGeom>
          <a:noFill/>
          <a:ln w="9525">
            <a:noFill/>
            <a:miter lim="800000"/>
          </a:ln>
        </p:spPr>
        <p:txBody>
          <a:bodyPr>
            <a:spAutoFit/>
          </a:bodyPr>
          <a:lstStyle/>
          <a:p>
            <a:pPr algn="r">
              <a:spcBef>
                <a:spcPct val="50000"/>
              </a:spcBef>
            </a:pPr>
            <a:r>
              <a:rPr lang="en-US" sz="1200">
                <a:solidFill>
                  <a:srgbClr val="006600"/>
                </a:solidFill>
              </a:rPr>
              <a:t>.</a:t>
            </a:r>
          </a:p>
        </p:txBody>
      </p:sp>
      <p:sp>
        <p:nvSpPr>
          <p:cNvPr id="311326" name="Rounded Rectangle 6"/>
          <p:cNvSpPr>
            <a:spLocks noChangeArrowheads="1"/>
          </p:cNvSpPr>
          <p:nvPr/>
        </p:nvSpPr>
        <p:spPr bwMode="auto">
          <a:xfrm>
            <a:off x="9220200" y="5091405"/>
            <a:ext cx="990600" cy="457200"/>
          </a:xfrm>
          <a:prstGeom prst="roundRect">
            <a:avLst>
              <a:gd name="adj" fmla="val 16667"/>
            </a:avLst>
          </a:prstGeom>
          <a:noFill/>
          <a:ln w="19050" algn="ctr">
            <a:solidFill>
              <a:srgbClr val="FF0000"/>
            </a:solidFill>
            <a:round/>
          </a:ln>
        </p:spPr>
        <p:txBody>
          <a:bodyPr wrap="none"/>
          <a:lstStyle/>
          <a:p>
            <a:endParaRPr lang="en-US"/>
          </a:p>
        </p:txBody>
      </p:sp>
    </p:spTree>
    <p:extLst>
      <p:ext uri="{BB962C8B-B14F-4D97-AF65-F5344CB8AC3E}">
        <p14:creationId xmlns:p14="http://schemas.microsoft.com/office/powerpoint/2010/main" val="2853921197"/>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1" name="Text Box 6"/>
          <p:cNvSpPr txBox="1">
            <a:spLocks noChangeArrowheads="1"/>
          </p:cNvSpPr>
          <p:nvPr/>
        </p:nvSpPr>
        <p:spPr bwMode="auto">
          <a:xfrm>
            <a:off x="6961597" y="6356866"/>
            <a:ext cx="3505200" cy="369332"/>
          </a:xfrm>
          <a:prstGeom prst="rect">
            <a:avLst/>
          </a:prstGeom>
          <a:noFill/>
          <a:ln w="9525">
            <a:noFill/>
            <a:miter lim="800000"/>
          </a:ln>
        </p:spPr>
        <p:txBody>
          <a:bodyPr>
            <a:spAutoFit/>
          </a:bodyPr>
          <a:lstStyle/>
          <a:p>
            <a:pPr algn="r">
              <a:spcBef>
                <a:spcPct val="50000"/>
              </a:spcBef>
            </a:pPr>
            <a:r>
              <a:rPr lang="en-US" dirty="0"/>
              <a:t>Source:  </a:t>
            </a:r>
            <a:r>
              <a:rPr lang="en-US" dirty="0" err="1"/>
              <a:t>Rosegrant</a:t>
            </a:r>
            <a:r>
              <a:rPr lang="en-US" dirty="0"/>
              <a:t> 2009</a:t>
            </a:r>
          </a:p>
        </p:txBody>
      </p:sp>
      <p:sp>
        <p:nvSpPr>
          <p:cNvPr id="2" name="Content Placeholder 1"/>
          <p:cNvSpPr>
            <a:spLocks noGrp="1"/>
          </p:cNvSpPr>
          <p:nvPr>
            <p:ph idx="1"/>
          </p:nvPr>
        </p:nvSpPr>
        <p:spPr/>
        <p:txBody>
          <a:bodyPr>
            <a:normAutofit/>
          </a:bodyPr>
          <a:lstStyle/>
          <a:p>
            <a:pPr>
              <a:spcAft>
                <a:spcPts val="600"/>
              </a:spcAft>
            </a:pPr>
            <a:r>
              <a:rPr lang="en-US" sz="2400" dirty="0"/>
              <a:t>Fund research that improves understanding of climate change and agriculture interactions </a:t>
            </a:r>
          </a:p>
          <a:p>
            <a:pPr>
              <a:spcAft>
                <a:spcPts val="600"/>
              </a:spcAft>
            </a:pPr>
            <a:r>
              <a:rPr lang="en-US" sz="2400" dirty="0"/>
              <a:t>Invest in technology, infrastructure, data collection (e.g. high resolution spatially-explicit data), and institutional innovation</a:t>
            </a:r>
          </a:p>
          <a:p>
            <a:pPr>
              <a:spcAft>
                <a:spcPts val="600"/>
              </a:spcAft>
            </a:pPr>
            <a:r>
              <a:rPr lang="en-US" sz="2400" dirty="0"/>
              <a:t>Support national and international institutions that foster resilience </a:t>
            </a:r>
          </a:p>
          <a:p>
            <a:pPr>
              <a:spcAft>
                <a:spcPts val="600"/>
              </a:spcAft>
            </a:pPr>
            <a:endParaRPr lang="en-US" sz="2400" dirty="0"/>
          </a:p>
        </p:txBody>
      </p:sp>
      <p:sp>
        <p:nvSpPr>
          <p:cNvPr id="3" name="Title 2"/>
          <p:cNvSpPr>
            <a:spLocks noGrp="1"/>
          </p:cNvSpPr>
          <p:nvPr>
            <p:ph type="title"/>
          </p:nvPr>
        </p:nvSpPr>
        <p:spPr/>
        <p:txBody>
          <a:bodyPr>
            <a:normAutofit/>
          </a:bodyPr>
          <a:lstStyle/>
          <a:p>
            <a:r>
              <a:rPr lang="en-US" dirty="0"/>
              <a:t>Agricultural adaptation policy needs</a:t>
            </a:r>
          </a:p>
        </p:txBody>
      </p:sp>
    </p:spTree>
    <p:extLst>
      <p:ext uri="{BB962C8B-B14F-4D97-AF65-F5344CB8AC3E}">
        <p14:creationId xmlns:p14="http://schemas.microsoft.com/office/powerpoint/2010/main" val="344302606"/>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Text Box 6"/>
          <p:cNvSpPr txBox="1">
            <a:spLocks noChangeArrowheads="1"/>
          </p:cNvSpPr>
          <p:nvPr/>
        </p:nvSpPr>
        <p:spPr bwMode="auto">
          <a:xfrm>
            <a:off x="7050133" y="6312932"/>
            <a:ext cx="3505200" cy="369332"/>
          </a:xfrm>
          <a:prstGeom prst="rect">
            <a:avLst/>
          </a:prstGeom>
          <a:noFill/>
          <a:ln w="9525">
            <a:noFill/>
            <a:miter lim="800000"/>
          </a:ln>
        </p:spPr>
        <p:txBody>
          <a:bodyPr>
            <a:spAutoFit/>
          </a:bodyPr>
          <a:lstStyle/>
          <a:p>
            <a:pPr algn="r">
              <a:spcBef>
                <a:spcPct val="50000"/>
              </a:spcBef>
            </a:pPr>
            <a:r>
              <a:rPr lang="en-US" b="1" dirty="0"/>
              <a:t>Source</a:t>
            </a:r>
            <a:r>
              <a:rPr lang="en-US" dirty="0"/>
              <a:t>: </a:t>
            </a:r>
            <a:r>
              <a:rPr lang="en-US" dirty="0" err="1"/>
              <a:t>Rosegrant</a:t>
            </a:r>
            <a:r>
              <a:rPr lang="en-US" dirty="0"/>
              <a:t> 2009</a:t>
            </a:r>
          </a:p>
        </p:txBody>
      </p:sp>
      <p:sp>
        <p:nvSpPr>
          <p:cNvPr id="3" name="Content Placeholder 2"/>
          <p:cNvSpPr>
            <a:spLocks noGrp="1"/>
          </p:cNvSpPr>
          <p:nvPr>
            <p:ph idx="1"/>
          </p:nvPr>
        </p:nvSpPr>
        <p:spPr/>
        <p:txBody>
          <a:bodyPr>
            <a:normAutofit/>
          </a:bodyPr>
          <a:lstStyle/>
          <a:p>
            <a:pPr>
              <a:spcAft>
                <a:spcPts val="600"/>
              </a:spcAft>
            </a:pPr>
            <a:r>
              <a:rPr lang="en-US" sz="2400" dirty="0"/>
              <a:t>Include carbon sequestration from soil carbon in global carbon trading system</a:t>
            </a:r>
          </a:p>
          <a:p>
            <a:pPr>
              <a:spcAft>
                <a:spcPts val="600"/>
              </a:spcAft>
            </a:pPr>
            <a:r>
              <a:rPr lang="en-US" sz="2400" dirty="0"/>
              <a:t>Fund development and implementation of low-cost monitoring systems</a:t>
            </a:r>
          </a:p>
          <a:p>
            <a:pPr>
              <a:spcAft>
                <a:spcPts val="600"/>
              </a:spcAft>
            </a:pPr>
            <a:r>
              <a:rPr lang="en-US" sz="2400" dirty="0"/>
              <a:t>Allow innovative payment mechanisms and support novel institutions for agricultural mitigation</a:t>
            </a:r>
          </a:p>
          <a:p>
            <a:pPr>
              <a:spcAft>
                <a:spcPts val="600"/>
              </a:spcAft>
            </a:pPr>
            <a:r>
              <a:rPr lang="en-US" sz="2400" dirty="0"/>
              <a:t>Create institutional innovations linking communities to global markets e.g. regional centers for carbon trading</a:t>
            </a:r>
          </a:p>
          <a:p>
            <a:pPr marL="0" indent="0">
              <a:spcAft>
                <a:spcPts val="600"/>
              </a:spcAft>
              <a:buNone/>
            </a:pPr>
            <a:endParaRPr lang="en-US" sz="2400" dirty="0"/>
          </a:p>
        </p:txBody>
      </p:sp>
      <p:sp>
        <p:nvSpPr>
          <p:cNvPr id="2" name="Title 1"/>
          <p:cNvSpPr>
            <a:spLocks noGrp="1"/>
          </p:cNvSpPr>
          <p:nvPr>
            <p:ph type="title"/>
          </p:nvPr>
        </p:nvSpPr>
        <p:spPr/>
        <p:txBody>
          <a:bodyPr>
            <a:normAutofit/>
          </a:bodyPr>
          <a:lstStyle/>
          <a:p>
            <a:r>
              <a:rPr lang="en-US" dirty="0"/>
              <a:t>Agricultural mitigation policy needs</a:t>
            </a:r>
          </a:p>
        </p:txBody>
      </p:sp>
    </p:spTree>
    <p:extLst>
      <p:ext uri="{BB962C8B-B14F-4D97-AF65-F5344CB8AC3E}">
        <p14:creationId xmlns:p14="http://schemas.microsoft.com/office/powerpoint/2010/main" val="3477871166"/>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txBox="1">
            <a:spLocks noGrp="1"/>
          </p:cNvSpPr>
          <p:nvPr>
            <p:ph idx="1"/>
          </p:nvPr>
        </p:nvSpPr>
        <p:spPr/>
        <p:txBody>
          <a:bodyPr vert="horz" wrap="square" lIns="91425" tIns="45700" rIns="91425" bIns="45700" rtlCol="0">
            <a:spAutoFit/>
          </a:bodyPr>
          <a:lstStyle/>
          <a:p>
            <a:pPr marL="482600">
              <a:spcAft>
                <a:spcPts val="0"/>
              </a:spcAft>
              <a:buClr>
                <a:schemeClr val="dk1"/>
              </a:buClr>
              <a:buSzPct val="72916"/>
              <a:defRPr>
                <a:uFillTx/>
              </a:defRPr>
            </a:pPr>
            <a:r>
              <a:rPr lang="en-US" sz="2400" b="1" dirty="0"/>
              <a:t>Increase production and exports</a:t>
            </a:r>
            <a:r>
              <a:rPr lang="en-US" sz="2400" dirty="0"/>
              <a:t> of food from temperate areas</a:t>
            </a:r>
          </a:p>
          <a:p>
            <a:pPr>
              <a:spcAft>
                <a:spcPts val="0"/>
              </a:spcAft>
              <a:defRPr>
                <a:uFillTx/>
              </a:defRPr>
            </a:pPr>
            <a:endParaRPr lang="en-US" sz="2400" dirty="0"/>
          </a:p>
          <a:p>
            <a:pPr marL="482600">
              <a:spcAft>
                <a:spcPts val="0"/>
              </a:spcAft>
              <a:buClr>
                <a:schemeClr val="dk1"/>
              </a:buClr>
              <a:buSzPct val="72916"/>
              <a:defRPr>
                <a:uFillTx/>
              </a:defRPr>
            </a:pPr>
            <a:r>
              <a:rPr lang="en-US" sz="2400" b="1" dirty="0"/>
              <a:t>Reduce current loss and waste of food</a:t>
            </a:r>
          </a:p>
          <a:p>
            <a:pPr marL="939800" lvl="1" indent="-342900">
              <a:spcAft>
                <a:spcPts val="0"/>
              </a:spcAft>
              <a:buClr>
                <a:schemeClr val="dk1"/>
              </a:buClr>
              <a:buSzPct val="69000"/>
              <a:defRPr>
                <a:uFillTx/>
              </a:defRPr>
            </a:pPr>
            <a:r>
              <a:rPr lang="en-US" sz="2200" dirty="0"/>
              <a:t>improve technology and investment in food production and processing systems</a:t>
            </a:r>
          </a:p>
          <a:p>
            <a:pPr>
              <a:spcAft>
                <a:spcPts val="0"/>
              </a:spcAft>
              <a:buFont typeface="Arial" pitchFamily="34" charset="0"/>
              <a:buChar char="•"/>
              <a:defRPr>
                <a:uFillTx/>
              </a:defRPr>
            </a:pPr>
            <a:endParaRPr lang="en-US" sz="2400" dirty="0"/>
          </a:p>
        </p:txBody>
      </p:sp>
      <p:sp>
        <p:nvSpPr>
          <p:cNvPr id="2" name="Title 1"/>
          <p:cNvSpPr>
            <a:spLocks noGrp="1"/>
          </p:cNvSpPr>
          <p:nvPr>
            <p:ph type="title"/>
          </p:nvPr>
        </p:nvSpPr>
        <p:spPr/>
        <p:txBody>
          <a:bodyPr/>
          <a:lstStyle/>
          <a:p>
            <a:r>
              <a:rPr lang="en-US" dirty="0"/>
              <a:t>Global Accessibility Adaptations </a:t>
            </a:r>
          </a:p>
        </p:txBody>
      </p:sp>
    </p:spTree>
    <p:extLst>
      <p:ext uri="{BB962C8B-B14F-4D97-AF65-F5344CB8AC3E}">
        <p14:creationId xmlns:p14="http://schemas.microsoft.com/office/powerpoint/2010/main" val="2656703155"/>
      </p:ext>
    </p:extLst>
  </p:cSld>
  <p:clrMapOvr>
    <a:masterClrMapping/>
  </p:clrMapOvr>
  <p:transition spd="slow">
    <p:cu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hape 183"/>
          <p:cNvSpPr>
            <a:spLocks noGrp="1"/>
          </p:cNvSpPr>
          <p:nvPr>
            <p:ph idx="1"/>
          </p:nvPr>
        </p:nvSpPr>
        <p:spPr>
          <a:xfrm>
            <a:off x="440349" y="1442102"/>
            <a:ext cx="11290852" cy="5191134"/>
          </a:xfrm>
        </p:spPr>
        <p:txBody>
          <a:bodyPr vert="horz" wrap="square" lIns="91425" tIns="91425" rIns="91425" bIns="91425" rtlCol="0">
            <a:spAutoFit/>
          </a:bodyPr>
          <a:lstStyle/>
          <a:p>
            <a:pPr marL="482600">
              <a:spcAft>
                <a:spcPts val="500"/>
              </a:spcAft>
              <a:buClr>
                <a:srgbClr val="000000"/>
              </a:buClr>
            </a:pPr>
            <a:r>
              <a:rPr lang="en-US" sz="2800" b="1" dirty="0">
                <a:cs typeface="Cordia New" pitchFamily="34" charset="-34"/>
              </a:rPr>
              <a:t>Physical Access:</a:t>
            </a:r>
          </a:p>
          <a:p>
            <a:pPr marL="939800" lvl="1" indent="-342900">
              <a:spcAft>
                <a:spcPts val="500"/>
              </a:spcAft>
              <a:buClr>
                <a:srgbClr val="000000"/>
              </a:buClr>
            </a:pPr>
            <a:r>
              <a:rPr lang="en-US" dirty="0">
                <a:cs typeface="Cordia New" pitchFamily="34" charset="-34"/>
              </a:rPr>
              <a:t>Shift your diet</a:t>
            </a:r>
          </a:p>
          <a:p>
            <a:pPr marL="939800" lvl="1" indent="-342900">
              <a:spcAft>
                <a:spcPts val="500"/>
              </a:spcAft>
              <a:buClr>
                <a:srgbClr val="000000"/>
              </a:buClr>
            </a:pPr>
            <a:r>
              <a:rPr lang="en-US" dirty="0">
                <a:cs typeface="Cordia New" pitchFamily="34" charset="-34"/>
              </a:rPr>
              <a:t>Grow your own food</a:t>
            </a:r>
          </a:p>
          <a:p>
            <a:pPr marL="939800" lvl="1" indent="-342900">
              <a:spcAft>
                <a:spcPts val="500"/>
              </a:spcAft>
              <a:buClr>
                <a:srgbClr val="000000"/>
              </a:buClr>
            </a:pPr>
            <a:r>
              <a:rPr lang="en-US" dirty="0">
                <a:cs typeface="Cordia New" pitchFamily="34" charset="-34"/>
              </a:rPr>
              <a:t>Buy locally sustainably grown foods</a:t>
            </a:r>
          </a:p>
          <a:p>
            <a:pPr marL="482600">
              <a:spcAft>
                <a:spcPts val="500"/>
              </a:spcAft>
              <a:buClr>
                <a:srgbClr val="000000"/>
              </a:buClr>
            </a:pPr>
            <a:r>
              <a:rPr lang="en-US" sz="2800" b="1" dirty="0">
                <a:cs typeface="Cordia New" pitchFamily="34" charset="-34"/>
              </a:rPr>
              <a:t>Economic Access:</a:t>
            </a:r>
          </a:p>
          <a:p>
            <a:pPr marL="939800" lvl="1" indent="-342900">
              <a:spcAft>
                <a:spcPts val="500"/>
              </a:spcAft>
              <a:buClr>
                <a:srgbClr val="000000"/>
              </a:buClr>
            </a:pPr>
            <a:r>
              <a:rPr lang="en-US" dirty="0">
                <a:cs typeface="Cordia New" pitchFamily="34" charset="-34"/>
              </a:rPr>
              <a:t>Increase government programs</a:t>
            </a:r>
          </a:p>
          <a:p>
            <a:pPr marL="939800" lvl="1" indent="-342900">
              <a:spcAft>
                <a:spcPts val="500"/>
              </a:spcAft>
              <a:buClr>
                <a:srgbClr val="000000"/>
              </a:buClr>
            </a:pPr>
            <a:r>
              <a:rPr lang="en-US" dirty="0">
                <a:cs typeface="Cordia New" pitchFamily="34" charset="-34"/>
              </a:rPr>
              <a:t>Food assistance, school meals</a:t>
            </a:r>
          </a:p>
          <a:p>
            <a:pPr marL="939800" lvl="1" indent="-342900">
              <a:spcAft>
                <a:spcPts val="500"/>
              </a:spcAft>
              <a:buClr>
                <a:srgbClr val="000000"/>
              </a:buClr>
            </a:pPr>
            <a:r>
              <a:rPr lang="en-US" dirty="0">
                <a:cs typeface="Cordia New" pitchFamily="34" charset="-34"/>
              </a:rPr>
              <a:t>Increase donations to food charities </a:t>
            </a:r>
          </a:p>
          <a:p>
            <a:pPr marL="939800" lvl="1" indent="-342900">
              <a:spcAft>
                <a:spcPts val="500"/>
              </a:spcAft>
              <a:buClr>
                <a:srgbClr val="000000"/>
              </a:buClr>
            </a:pPr>
            <a:r>
              <a:rPr lang="en-US" dirty="0">
                <a:cs typeface="Cordia New" pitchFamily="34" charset="-34"/>
              </a:rPr>
              <a:t>Reduce loss and waste of food</a:t>
            </a:r>
          </a:p>
        </p:txBody>
      </p:sp>
      <p:sp>
        <p:nvSpPr>
          <p:cNvPr id="2" name="Title 1"/>
          <p:cNvSpPr>
            <a:spLocks noGrp="1"/>
          </p:cNvSpPr>
          <p:nvPr>
            <p:ph type="title"/>
          </p:nvPr>
        </p:nvSpPr>
        <p:spPr/>
        <p:txBody>
          <a:bodyPr/>
          <a:lstStyle/>
          <a:p>
            <a:r>
              <a:rPr lang="en-US" dirty="0"/>
              <a:t>Local Accessibility Adaptations </a:t>
            </a:r>
          </a:p>
        </p:txBody>
      </p:sp>
    </p:spTree>
    <p:extLst>
      <p:ext uri="{BB962C8B-B14F-4D97-AF65-F5344CB8AC3E}">
        <p14:creationId xmlns:p14="http://schemas.microsoft.com/office/powerpoint/2010/main" val="16505196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1736</TotalTime>
  <Words>9766</Words>
  <Application>Microsoft Office PowerPoint</Application>
  <PresentationFormat>Widescreen</PresentationFormat>
  <Paragraphs>913</Paragraphs>
  <Slides>110</Slides>
  <Notes>103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0</vt:i4>
      </vt:variant>
      <vt:variant>
        <vt:lpstr>Slide Titles</vt:lpstr>
      </vt:variant>
      <vt:variant>
        <vt:i4>110</vt:i4>
      </vt:variant>
    </vt:vector>
  </HeadingPairs>
  <TitlesOfParts>
    <vt:vector size="119" baseType="lpstr">
      <vt:lpstr>Angsana New</vt:lpstr>
      <vt:lpstr>Arial</vt:lpstr>
      <vt:lpstr>Calibri</vt:lpstr>
      <vt:lpstr>Calibri Light</vt:lpstr>
      <vt:lpstr>Cordia New</vt:lpstr>
      <vt:lpstr>Times New Roman</vt:lpstr>
      <vt:lpstr>Verdana</vt:lpstr>
      <vt:lpstr>Wingdings</vt:lpstr>
      <vt:lpstr>Office Theme</vt:lpstr>
      <vt:lpstr>Bangladesh Climate-Resilient Ecosystem Curriculum (BACUM)</vt:lpstr>
      <vt:lpstr>Module 1: Introduction to Climate Change</vt:lpstr>
      <vt:lpstr>Introduction to Climate Change (ICC)</vt:lpstr>
      <vt:lpstr>Acknowledgements</vt:lpstr>
      <vt:lpstr>Learning Objectives</vt:lpstr>
      <vt:lpstr>Outline</vt:lpstr>
      <vt:lpstr>Agriculture role on GHG emission and climate change</vt:lpstr>
      <vt:lpstr>Trends of agricultural land area</vt:lpstr>
      <vt:lpstr>Agriculture and GHG emission</vt:lpstr>
      <vt:lpstr>Thailand’s agriculture GHG emmissions</vt:lpstr>
      <vt:lpstr>Agriculture sector: GHG emissions </vt:lpstr>
      <vt:lpstr>Greenhouse gas emission from rice field</vt:lpstr>
      <vt:lpstr>GHG Emissions from livestock supply chains</vt:lpstr>
      <vt:lpstr>GHG Emissions from livestock</vt:lpstr>
      <vt:lpstr>Greenhouse gas emission from agricultural soils</vt:lpstr>
      <vt:lpstr>Effects of Agricultural Practices on GHG Emissions</vt:lpstr>
      <vt:lpstr>Agriculture sector: carbon sequestration</vt:lpstr>
      <vt:lpstr>Effect of nitrification inhibitors on GHG emission in upland crops</vt:lpstr>
      <vt:lpstr>Potential options to mitigate GHG emission by agriculture</vt:lpstr>
      <vt:lpstr>GHG mitigations in agriculture sector</vt:lpstr>
      <vt:lpstr>Restoring organic resources</vt:lpstr>
      <vt:lpstr>GHG mitigation options</vt:lpstr>
      <vt:lpstr>GHG mitigation options</vt:lpstr>
      <vt:lpstr>Aerobic rice</vt:lpstr>
      <vt:lpstr>No Till Agriculture Reduces CO2 emissions</vt:lpstr>
      <vt:lpstr>GHG mitigation options</vt:lpstr>
      <vt:lpstr>Water management affected GHG emission in rice field</vt:lpstr>
      <vt:lpstr>Water management affected GHG emission in rice field</vt:lpstr>
      <vt:lpstr>Examples of GHG mitigation in agricultural lands</vt:lpstr>
      <vt:lpstr>Restoring organic resources</vt:lpstr>
      <vt:lpstr> Discussion questions</vt:lpstr>
      <vt:lpstr>Food security and climate change</vt:lpstr>
      <vt:lpstr>Assigned Reading</vt:lpstr>
      <vt:lpstr>Exercises Group discussion</vt:lpstr>
      <vt:lpstr>The concept of food security </vt:lpstr>
      <vt:lpstr>Four main dimensions of food security</vt:lpstr>
      <vt:lpstr>Exercise: work in groups – Defining food security</vt:lpstr>
      <vt:lpstr>Answers</vt:lpstr>
      <vt:lpstr>Exercise: work in groups</vt:lpstr>
      <vt:lpstr>The number of hungry people needs to fall by 73 mil. per year to meet MDG</vt:lpstr>
      <vt:lpstr>29 countries have “alarming“ or “extremely alarming” levels of hunger (2009 GHI)</vt:lpstr>
      <vt:lpstr>Food security index, 2010</vt:lpstr>
      <vt:lpstr>Exercise</vt:lpstr>
      <vt:lpstr>Summary of the concept of food security</vt:lpstr>
      <vt:lpstr>Online Resources:</vt:lpstr>
      <vt:lpstr>Additional Reading</vt:lpstr>
      <vt:lpstr>Stress Factors to Food Security</vt:lpstr>
      <vt:lpstr>Global Population</vt:lpstr>
      <vt:lpstr>Global food demand</vt:lpstr>
      <vt:lpstr>Population and land-use changes: major stressors </vt:lpstr>
      <vt:lpstr>IPCC &amp; World Bank projection for tropical regions</vt:lpstr>
      <vt:lpstr>Climate change is likely to make some fish species go extinct in the tropics. Fish predicted to be moving north.</vt:lpstr>
      <vt:lpstr>Local Availability Issues</vt:lpstr>
      <vt:lpstr>Discussion on Small Group Questions</vt:lpstr>
      <vt:lpstr>Climate change impacts on agriculture</vt:lpstr>
      <vt:lpstr>Climate change will affect or is affecting agriculture</vt:lpstr>
      <vt:lpstr>How climate change affects agriculture</vt:lpstr>
      <vt:lpstr>How climate change affects agriculture</vt:lpstr>
      <vt:lpstr>How climate change affects agriculture</vt:lpstr>
      <vt:lpstr>Impacts on crops</vt:lpstr>
      <vt:lpstr>PowerPoint Presentation</vt:lpstr>
      <vt:lpstr>Projected changes in crop yield</vt:lpstr>
      <vt:lpstr>Climate change impact: change in average yields</vt:lpstr>
      <vt:lpstr>Physiology - temperature stress</vt:lpstr>
      <vt:lpstr>Physiology – Plant functional types (e.g. C3 vs. C4) respond differently</vt:lpstr>
      <vt:lpstr>Climate intensification, variability &amp; extreme events</vt:lpstr>
      <vt:lpstr>Changes in seasonality</vt:lpstr>
      <vt:lpstr>Weeds, pests and pathogens</vt:lpstr>
      <vt:lpstr>Positive and negative impacts</vt:lpstr>
      <vt:lpstr>Lost agricultural area from sea level rise</vt:lpstr>
      <vt:lpstr>Bangladesh:  Worst Affected by Sea Level Rise</vt:lpstr>
      <vt:lpstr>Lower availability of agriculture land</vt:lpstr>
      <vt:lpstr>Local Stability Issues</vt:lpstr>
      <vt:lpstr>Global Availability Issues</vt:lpstr>
      <vt:lpstr>Key points – Climate change impacts on agriculture</vt:lpstr>
      <vt:lpstr>What are the “projected” crop yield changes by the end of the 21st Century ?</vt:lpstr>
      <vt:lpstr>Irrigated rice yields</vt:lpstr>
      <vt:lpstr>Rainfed rice yields</vt:lpstr>
      <vt:lpstr> Rainfed maize yields </vt:lpstr>
      <vt:lpstr>Climate change is likely to make some fish species go extinct in the tropics. Fish predicted to be moving north.</vt:lpstr>
      <vt:lpstr>Exercise</vt:lpstr>
      <vt:lpstr>Read and Discuss</vt:lpstr>
      <vt:lpstr>Read and Discuss</vt:lpstr>
      <vt:lpstr>Potential options to mitigate or adapt to the effect of climate change on agriculture and food security</vt:lpstr>
      <vt:lpstr>Discussion Questions:</vt:lpstr>
      <vt:lpstr>Mitigation and adaptation to climate change for agriculture and food security</vt:lpstr>
      <vt:lpstr>Adaptation to agriculture and food security</vt:lpstr>
      <vt:lpstr>Agricultural adaptation policy needs</vt:lpstr>
      <vt:lpstr>Agricultural mitigation policy needs</vt:lpstr>
      <vt:lpstr>Availability Adaptations for cropping systems (examples)</vt:lpstr>
      <vt:lpstr>Agriculture Adaptation Approaches</vt:lpstr>
      <vt:lpstr>Adaptation measures differ by country in Africa</vt:lpstr>
      <vt:lpstr>Case studies on Agriculture Adaptation to CC</vt:lpstr>
      <vt:lpstr>Adaptation to agriculture and food security</vt:lpstr>
      <vt:lpstr>Invest in climate change adaptation and mitigation</vt:lpstr>
      <vt:lpstr>Agricultural adaptation policy needs</vt:lpstr>
      <vt:lpstr>Agricultural mitigation policy needs</vt:lpstr>
      <vt:lpstr>Global Accessibility Adaptations </vt:lpstr>
      <vt:lpstr>Local Accessibility Adaptations </vt:lpstr>
      <vt:lpstr>Local Utilization Adaptations </vt:lpstr>
      <vt:lpstr>Review of primary concepts in food security and climate change</vt:lpstr>
      <vt:lpstr>Exercise:  Discussion </vt:lpstr>
      <vt:lpstr>Sample Test Questions</vt:lpstr>
      <vt:lpstr>Case Study</vt:lpstr>
      <vt:lpstr>Instructor Review of Materials</vt:lpstr>
      <vt:lpstr>Key Reference</vt:lpstr>
      <vt:lpstr>References and Reading</vt:lpstr>
      <vt:lpstr>References and Reading</vt:lpstr>
      <vt:lpstr>References and Resources</vt:lpstr>
      <vt:lpstr>USAID's Climate-Resilient Ecosystems and Livelihoods (CREL) Project Winrock International  House 13/B, Road 54, Gulshan 2, Dhaka 1212 Bangladesh  Tel: +880-2-9848401   www.winrock.org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 Pham</dc:creator>
  <cp:lastModifiedBy>jalal</cp:lastModifiedBy>
  <cp:revision>307</cp:revision>
  <dcterms:created xsi:type="dcterms:W3CDTF">2016-05-20T10:07:21Z</dcterms:created>
  <dcterms:modified xsi:type="dcterms:W3CDTF">2017-01-10T04:08:04Z</dcterms:modified>
</cp:coreProperties>
</file>