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767" r:id="rId3"/>
    <p:sldId id="768" r:id="rId4"/>
    <p:sldId id="820" r:id="rId5"/>
    <p:sldId id="769" r:id="rId6"/>
    <p:sldId id="770" r:id="rId7"/>
    <p:sldId id="771" r:id="rId8"/>
    <p:sldId id="772" r:id="rId9"/>
    <p:sldId id="773" r:id="rId10"/>
    <p:sldId id="774" r:id="rId11"/>
    <p:sldId id="775" r:id="rId12"/>
    <p:sldId id="776" r:id="rId13"/>
    <p:sldId id="777" r:id="rId14"/>
    <p:sldId id="778" r:id="rId15"/>
    <p:sldId id="779" r:id="rId16"/>
    <p:sldId id="780" r:id="rId17"/>
    <p:sldId id="814" r:id="rId18"/>
    <p:sldId id="781" r:id="rId19"/>
    <p:sldId id="782" r:id="rId20"/>
    <p:sldId id="783" r:id="rId21"/>
    <p:sldId id="784" r:id="rId22"/>
    <p:sldId id="785" r:id="rId23"/>
    <p:sldId id="786" r:id="rId24"/>
    <p:sldId id="787" r:id="rId25"/>
    <p:sldId id="788" r:id="rId26"/>
    <p:sldId id="789" r:id="rId27"/>
    <p:sldId id="790" r:id="rId28"/>
    <p:sldId id="791" r:id="rId29"/>
    <p:sldId id="792" r:id="rId30"/>
    <p:sldId id="821" r:id="rId31"/>
    <p:sldId id="793" r:id="rId32"/>
    <p:sldId id="794" r:id="rId33"/>
    <p:sldId id="795" r:id="rId34"/>
    <p:sldId id="796" r:id="rId35"/>
    <p:sldId id="797" r:id="rId36"/>
    <p:sldId id="798" r:id="rId37"/>
    <p:sldId id="799" r:id="rId38"/>
    <p:sldId id="800" r:id="rId39"/>
    <p:sldId id="801" r:id="rId40"/>
    <p:sldId id="802" r:id="rId41"/>
    <p:sldId id="804" r:id="rId42"/>
    <p:sldId id="805" r:id="rId43"/>
    <p:sldId id="806" r:id="rId44"/>
    <p:sldId id="807" r:id="rId45"/>
    <p:sldId id="808" r:id="rId46"/>
    <p:sldId id="809" r:id="rId47"/>
    <p:sldId id="810" r:id="rId48"/>
    <p:sldId id="811" r:id="rId49"/>
    <p:sldId id="817" r:id="rId50"/>
    <p:sldId id="813" r:id="rId51"/>
    <p:sldId id="812" r:id="rId52"/>
    <p:sldId id="818" r:id="rId53"/>
    <p:sldId id="81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300" autoAdjust="0"/>
  </p:normalViewPr>
  <p:slideViewPr>
    <p:cSldViewPr snapToGrid="0">
      <p:cViewPr varScale="1">
        <p:scale>
          <a:sx n="50" d="100"/>
          <a:sy n="50" d="100"/>
        </p:scale>
        <p:origin x="1500" y="48"/>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12/22/2016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unicef.org.uk/campaigns/publications/pub_detail.asp?pub_id=16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dirty="0"/>
          </a:p>
        </p:txBody>
      </p:sp>
    </p:spTree>
    <p:extLst>
      <p:ext uri="{BB962C8B-B14F-4D97-AF65-F5344CB8AC3E}">
        <p14:creationId xmlns:p14="http://schemas.microsoft.com/office/powerpoint/2010/main" val="335667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indent="-171450">
              <a:buFont typeface="Arial" panose="020B0604020202020204" pitchFamily="34" charset="0"/>
              <a:buChar char="•"/>
            </a:pPr>
            <a:r>
              <a:rPr lang="en-US" dirty="0"/>
              <a:t>Climate changes influence vegetation, water, and disturbance frequencies, and these changes, in turn, influence one another. A change in one aspect causes a cascade of responses that in some cases counteract and in others magnify the initial change. Such interactions make prediction of the likely effects of climate change difficult at particular locations even if the nature of the climate change is known.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Ordinarily we rely on the past for evidence needed to predict the future, but when the context for a change is unprecedented, we must instead use our basic understanding of physical, ecological, and sociological processes and their interactions. At this point we can be certain that changes will occur, but we do not yet know the mode, timing, or magnitude of changes or environmental responses even at a regional scale. </a:t>
            </a:r>
          </a:p>
          <a:p>
            <a:pPr marL="171450" indent="-171450">
              <a:buFont typeface="Arial" panose="020B0604020202020204" pitchFamily="34" charset="0"/>
              <a:buChar char="•"/>
            </a:pP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Natural resource students and professionals will be required to assess and understand how effects occur, and this entails complexity and sophisticated analysis. </a:t>
            </a:r>
          </a:p>
          <a:p>
            <a:endParaRPr lang="en-US" dirty="0"/>
          </a:p>
          <a:p>
            <a:r>
              <a:rPr lang="en-US" dirty="0"/>
              <a:t>See</a:t>
            </a:r>
            <a:r>
              <a:rPr lang="en-US" baseline="0" dirty="0"/>
              <a:t> Reid, CCRC</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13</a:t>
            </a:fld>
            <a:endParaRPr lang="en-US"/>
          </a:p>
        </p:txBody>
      </p:sp>
    </p:spTree>
    <p:extLst>
      <p:ext uri="{BB962C8B-B14F-4D97-AF65-F5344CB8AC3E}">
        <p14:creationId xmlns:p14="http://schemas.microsoft.com/office/powerpoint/2010/main" val="168199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16" name="Shape 216"/>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200" dirty="0">
                <a:sym typeface="Calibri"/>
              </a:rPr>
              <a:t>Climate changes are cumulative effects and all changes of concern must be viewed in the context of cumulative effects.</a:t>
            </a:r>
          </a:p>
          <a:p>
            <a:pPr marL="171450" indent="-171450">
              <a:buFont typeface="Arial" panose="020B0604020202020204" pitchFamily="34" charset="0"/>
              <a:buChar char="•"/>
            </a:pPr>
            <a:r>
              <a:rPr lang="en-US" dirty="0"/>
              <a:t>Climate change can impact to and changing any concerns such as evapotranspiration</a:t>
            </a:r>
            <a:r>
              <a:rPr lang="en-US" baseline="0" dirty="0"/>
              <a:t>, increasing drought, fire, flooding, vegetation structure, pattern and type, and snow melting rate.</a:t>
            </a:r>
          </a:p>
          <a:p>
            <a:endParaRPr lang="de-DE" baseline="0" dirty="0"/>
          </a:p>
          <a:p>
            <a:r>
              <a:rPr lang="de-DE" b="1" baseline="0" dirty="0"/>
              <a:t>Exercises:</a:t>
            </a:r>
            <a:endParaRPr lang="en-US" b="1" baseline="0" dirty="0"/>
          </a:p>
          <a:p>
            <a:r>
              <a:rPr lang="en-US" baseline="0" dirty="0"/>
              <a:t>Form groups of 4-6 students and study and discuss this and the next slides.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a:t>
            </a:r>
            <a:r>
              <a:rPr lang="en-US" sz="1200" b="0" i="0" u="none" strike="noStrike" cap="none" baseline="0" dirty="0">
                <a:solidFill>
                  <a:srgbClr val="000000"/>
                </a:solidFill>
                <a:latin typeface="+mn-lt"/>
                <a:ea typeface="Arial"/>
                <a:cs typeface="Arial"/>
                <a:sym typeface="Arial"/>
              </a:rPr>
              <a:t>Michael </a:t>
            </a:r>
            <a:r>
              <a:rPr lang="en-US" sz="1200" b="0" i="0" u="none" strike="noStrike" cap="none" baseline="0" dirty="0" err="1">
                <a:solidFill>
                  <a:srgbClr val="000000"/>
                </a:solidFill>
                <a:latin typeface="+mn-lt"/>
                <a:ea typeface="Arial"/>
                <a:cs typeface="Arial"/>
                <a:sym typeface="Arial"/>
              </a:rPr>
              <a:t>Furniss</a:t>
            </a:r>
            <a:r>
              <a:rPr lang="en-US" sz="1200" b="0" i="0" u="none" strike="noStrike" cap="none" baseline="0" dirty="0">
                <a:solidFill>
                  <a:srgbClr val="000000"/>
                </a:solidFill>
                <a:latin typeface="+mn-lt"/>
                <a:ea typeface="Arial"/>
                <a:cs typeface="Arial"/>
                <a:sym typeface="Arial"/>
              </a:rPr>
              <a:t>, US Forest Service.</a:t>
            </a:r>
          </a:p>
          <a:p>
            <a:endParaRPr dirty="0"/>
          </a:p>
        </p:txBody>
      </p:sp>
    </p:spTree>
    <p:extLst>
      <p:ext uri="{BB962C8B-B14F-4D97-AF65-F5344CB8AC3E}">
        <p14:creationId xmlns:p14="http://schemas.microsoft.com/office/powerpoint/2010/main" val="241429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Processes and feedback to climate impacts triggered by extreme climate events</a:t>
            </a:r>
            <a:endParaRPr lang="en-US" dirty="0"/>
          </a:p>
          <a:p>
            <a:pPr marL="171450" indent="-171450">
              <a:buFont typeface="Arial" panose="020B0604020202020204" pitchFamily="34" charset="0"/>
              <a:buChar char="•"/>
            </a:pPr>
            <a:r>
              <a:rPr lang="en-US" dirty="0"/>
              <a:t>The extreme events considered are droughts and heatwaves, heavy storms, heavy precipitation and extreme frost. Solid arrows show direct impacts; dashed arrows show indirect impacts. The relative importance of the impact relationship is shown by arrow width (broader arrows are more important).</a:t>
            </a:r>
            <a:endParaRPr lang="de-DE" b="1" dirty="0"/>
          </a:p>
          <a:p>
            <a:pPr marL="171450" indent="-171450">
              <a:buFont typeface="Arial" panose="020B0604020202020204" pitchFamily="34" charset="0"/>
              <a:buChar char="•"/>
            </a:pPr>
            <a:r>
              <a:rPr lang="en-US" dirty="0"/>
              <a:t>Things</a:t>
            </a:r>
            <a:r>
              <a:rPr lang="en-US" baseline="0" dirty="0"/>
              <a:t> get complicated, but must be considered. That is why you are in the University, to help the world sort out the complexity and inform our future decisions.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Reference: </a:t>
            </a:r>
            <a:r>
              <a:rPr lang="en-US" sz="1200" kern="1200" dirty="0">
                <a:solidFill>
                  <a:schemeClr val="tx1"/>
                </a:solidFill>
                <a:effectLst/>
                <a:latin typeface="+mn-lt"/>
                <a:ea typeface="+mn-ea"/>
                <a:cs typeface="+mn-cs"/>
              </a:rPr>
              <a:t>Reichstein, M. et al. 2013. Climate extremes and the carbon cycle. Nature.</a:t>
            </a:r>
            <a:r>
              <a:rPr lang="en-US" sz="1200" kern="1200" baseline="0" dirty="0">
                <a:solidFill>
                  <a:schemeClr val="tx1"/>
                </a:solidFill>
                <a:effectLst/>
                <a:latin typeface="+mn-lt"/>
                <a:ea typeface="+mn-ea"/>
                <a:cs typeface="+mn-cs"/>
              </a:rPr>
              <a:t> Vol </a:t>
            </a:r>
            <a:r>
              <a:rPr lang="en-US" sz="1200" kern="1200" dirty="0">
                <a:solidFill>
                  <a:schemeClr val="tx1"/>
                </a:solidFill>
                <a:effectLst/>
                <a:latin typeface="+mn-lt"/>
                <a:ea typeface="+mn-ea"/>
                <a:cs typeface="+mn-cs"/>
              </a:rPr>
              <a:t>500: 287-295.</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15</a:t>
            </a:fld>
            <a:endParaRPr lang="en-US"/>
          </a:p>
        </p:txBody>
      </p:sp>
    </p:spTree>
    <p:extLst>
      <p:ext uri="{BB962C8B-B14F-4D97-AF65-F5344CB8AC3E}">
        <p14:creationId xmlns:p14="http://schemas.microsoft.com/office/powerpoint/2010/main" val="406994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r>
              <a:rPr lang="de-DE" dirty="0"/>
              <a:t>The</a:t>
            </a:r>
            <a:r>
              <a:rPr lang="de-DE" baseline="0" dirty="0"/>
              <a:t> same explanation as in the slide.</a:t>
            </a:r>
          </a:p>
          <a:p>
            <a:endParaRPr lang="de-DE" baseline="0" dirty="0"/>
          </a:p>
          <a:p>
            <a:r>
              <a:rPr lang="de-DE" b="1" baseline="0" dirty="0"/>
              <a:t>Image source:  </a:t>
            </a:r>
            <a:r>
              <a:rPr lang="de-DE" baseline="0" dirty="0"/>
              <a:t>https://www.google.com/search?q=high+tide+damage&amp;hl=en&amp;gl=us&amp;authuser=0&amp;biw=1438&amp;bih=631&amp;tbm=isch&amp;source=lnms&amp;sa=X&amp;ved=0ahUKEwj7mqyLl4fRAhUHvI8KHZZtD3cQ_AUIBigB&amp;dpr=1#imgrc=P4E9CNzsceWugM%3A</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16</a:t>
            </a:fld>
            <a:endParaRPr lang="en-US"/>
          </a:p>
        </p:txBody>
      </p:sp>
    </p:spTree>
    <p:extLst>
      <p:ext uri="{BB962C8B-B14F-4D97-AF65-F5344CB8AC3E}">
        <p14:creationId xmlns:p14="http://schemas.microsoft.com/office/powerpoint/2010/main" val="255363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indent="-171450">
              <a:lnSpc>
                <a:spcPct val="110000"/>
              </a:lnSpc>
              <a:spcBef>
                <a:spcPts val="300"/>
              </a:spcBef>
              <a:spcAft>
                <a:spcPts val="300"/>
              </a:spcAft>
              <a:buFont typeface="Arial" panose="020B0604020202020204" pitchFamily="34" charset="0"/>
              <a:buChar char="•"/>
            </a:pPr>
            <a:r>
              <a:rPr lang="en-US" sz="1200" dirty="0"/>
              <a:t>How ecosystems and watersheds can respond to driving variables</a:t>
            </a:r>
          </a:p>
          <a:p>
            <a:pPr marL="171450" indent="-171450">
              <a:buFont typeface="Arial" panose="020B0604020202020204" pitchFamily="34" charset="0"/>
              <a:buChar char="•"/>
            </a:pPr>
            <a:r>
              <a:rPr lang="en-US" dirty="0"/>
              <a:t>“Response” can be</a:t>
            </a:r>
            <a:r>
              <a:rPr lang="en-US" baseline="0" dirty="0"/>
              <a:t>, for example, proportion of channels gullied, fish population, water treatment costs, and so on.  </a:t>
            </a:r>
          </a:p>
          <a:p>
            <a:pPr marL="171450" indent="-171450">
              <a:buFont typeface="Arial" panose="020B0604020202020204" pitchFamily="34" charset="0"/>
              <a:buChar char="•"/>
            </a:pPr>
            <a:r>
              <a:rPr lang="en-US" baseline="0" dirty="0"/>
              <a:t>“Driving variable” can be sediment input, peak flow discharge, length of active roads, or some other parameter. </a:t>
            </a:r>
          </a:p>
          <a:p>
            <a:pPr marL="171450" indent="-171450">
              <a:buFont typeface="Arial" panose="020B0604020202020204" pitchFamily="34" charset="0"/>
              <a:buChar char="•"/>
            </a:pPr>
            <a:endParaRPr lang="de-DE" baseline="0" dirty="0"/>
          </a:p>
          <a:p>
            <a:pPr marL="171450" indent="-171450">
              <a:buFont typeface="Arial" panose="020B0604020202020204" pitchFamily="34" charset="0"/>
              <a:buChar char="•"/>
            </a:pPr>
            <a:r>
              <a:rPr lang="en-US" dirty="0"/>
              <a:t>Impact significance is sometimes evaluated against a “threshold of concern,” where levels of impact below a certain value are considered acceptable and higher levels are not. However, physical and biological systems usually respond incrementally to change (Fig.</a:t>
            </a:r>
            <a:r>
              <a:rPr lang="en-US" baseline="0" dirty="0"/>
              <a:t> A</a:t>
            </a:r>
            <a:r>
              <a:rPr lang="en-US" dirty="0"/>
              <a:t>) rather than experiencing true thresholds (Fig. B).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when a response involves a dramatic change in state, factors causing the change rarely exhibit a simple threshold. For example, an abrupt shift in channel pattern rarely results from a single year’s sediment input; annual variation in sediment input under undisturbed conditions would likely have included values characteristic of the altered input rate (Fig.</a:t>
            </a:r>
            <a:r>
              <a:rPr lang="en-US" baseline="0" dirty="0"/>
              <a:t> C</a:t>
            </a:r>
            <a:r>
              <a:rPr lang="en-US" dirty="0"/>
              <a:t>). Chronically increased inputs can increase the probability of channel disruption, but there is rarely a definable value at which response is certain.</a:t>
            </a:r>
            <a:endParaRPr lang="en-US" baseline="0" dirty="0"/>
          </a:p>
          <a:p>
            <a:endParaRPr lang="en-US" baseline="0" dirty="0"/>
          </a:p>
          <a:p>
            <a:r>
              <a:rPr lang="en-US" b="1" baseline="0" dirty="0"/>
              <a:t>Reference: </a:t>
            </a:r>
            <a:r>
              <a:rPr lang="en-US" dirty="0"/>
              <a:t>Reid, Leslie M. 1993. Research and cumulative watershed effects. Gen. Tech. Rep. PSW-GTR-141. Albany, CA: Pacific Southwest Research Station, Forest Service, U.S. Department of</a:t>
            </a:r>
            <a:r>
              <a:rPr lang="en-US" baseline="0" dirty="0"/>
              <a:t> </a:t>
            </a:r>
            <a:r>
              <a:rPr lang="en-US" dirty="0"/>
              <a:t>Agriculture; 118 p.</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18</a:t>
            </a:fld>
            <a:endParaRPr lang="en-US"/>
          </a:p>
        </p:txBody>
      </p:sp>
    </p:spTree>
    <p:extLst>
      <p:ext uri="{BB962C8B-B14F-4D97-AF65-F5344CB8AC3E}">
        <p14:creationId xmlns:p14="http://schemas.microsoft.com/office/powerpoint/2010/main" val="401688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Messages:</a:t>
            </a:r>
          </a:p>
          <a:p>
            <a:pPr marL="171450" indent="-171450">
              <a:buFont typeface="Arial" panose="020B0604020202020204" pitchFamily="34" charset="0"/>
              <a:buChar char="•"/>
            </a:pPr>
            <a:r>
              <a:rPr lang="en-US" dirty="0"/>
              <a:t>Combinations</a:t>
            </a:r>
            <a:r>
              <a:rPr lang="en-US" baseline="0" dirty="0"/>
              <a:t> of influences that can generate cumulative effects.  </a:t>
            </a:r>
          </a:p>
          <a:p>
            <a:pPr marL="171450" indent="-171450">
              <a:buFont typeface="Arial" panose="020B0604020202020204" pitchFamily="34" charset="0"/>
              <a:buChar char="•"/>
            </a:pPr>
            <a:r>
              <a:rPr lang="en-US" dirty="0"/>
              <a:t>Description:</a:t>
            </a:r>
            <a:r>
              <a:rPr lang="en-US" baseline="0" dirty="0"/>
              <a:t> </a:t>
            </a:r>
            <a:r>
              <a:rPr lang="en-US" dirty="0"/>
              <a:t>A and B are activities, Y is an environmental parameter, and Z is an impact.</a:t>
            </a:r>
            <a:endParaRPr lang="en-US" baseline="0" dirty="0"/>
          </a:p>
          <a:p>
            <a:endParaRPr lang="en-US" baseline="0" dirty="0"/>
          </a:p>
          <a:p>
            <a:r>
              <a:rPr lang="en-US" b="1" baseline="0" dirty="0"/>
              <a:t>Reference</a:t>
            </a:r>
            <a:r>
              <a:rPr lang="en-US" baseline="0" dirty="0"/>
              <a:t>:  </a:t>
            </a:r>
            <a:r>
              <a:rPr lang="en-US" dirty="0"/>
              <a:t>Reid, Leslie M. 1993. Research and cumulative watershed effects. Gen. Tech. Rep. PSW-GTR-141. Albany, CA: Pacific Southwest Research Station, Forest Service, U.S. Department of</a:t>
            </a:r>
            <a:r>
              <a:rPr lang="en-US" baseline="0" dirty="0"/>
              <a:t> </a:t>
            </a:r>
            <a:r>
              <a:rPr lang="en-US" dirty="0"/>
              <a:t>Agriculture; 118 p.</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5709E05-5D77-8F45-AAB1-F3DEF1A7B15F}" type="slidenum">
              <a:rPr lang="en-US" smtClean="0"/>
              <a:t>19</a:t>
            </a:fld>
            <a:endParaRPr lang="en-US"/>
          </a:p>
        </p:txBody>
      </p:sp>
    </p:spTree>
    <p:extLst>
      <p:ext uri="{BB962C8B-B14F-4D97-AF65-F5344CB8AC3E}">
        <p14:creationId xmlns:p14="http://schemas.microsoft.com/office/powerpoint/2010/main" val="2183218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a:t>Key Messages:</a:t>
            </a:r>
            <a:endParaRPr lang="en-US" baseline="0" dirty="0"/>
          </a:p>
          <a:p>
            <a:pPr marL="171450" indent="-171450">
              <a:buFont typeface="Arial" panose="020B0604020202020204" pitchFamily="34" charset="0"/>
              <a:buChar char="•"/>
            </a:pPr>
            <a:r>
              <a:rPr lang="en-US" baseline="0" dirty="0"/>
              <a:t>This image shows that it takes time for impacts to propagate and show up in the environment. </a:t>
            </a:r>
          </a:p>
          <a:p>
            <a:pPr marL="171450" indent="-171450">
              <a:buFont typeface="Arial" panose="020B0604020202020204" pitchFamily="34" charset="0"/>
              <a:buChar char="•"/>
            </a:pPr>
            <a:r>
              <a:rPr lang="en-US" baseline="0" dirty="0"/>
              <a:t>There is a time component to impacts and it can be very important to know this, to anticipate effects and to discern changes. </a:t>
            </a:r>
          </a:p>
          <a:p>
            <a:pPr marL="171450" indent="-171450">
              <a:buFont typeface="Arial" panose="020B0604020202020204" pitchFamily="34" charset="0"/>
              <a:buChar char="•"/>
            </a:pPr>
            <a:endParaRPr lang="de-DE" baseline="0" dirty="0"/>
          </a:p>
          <a:p>
            <a:pPr fontAlgn="base"/>
            <a:r>
              <a:rPr lang="en-US" b="1" dirty="0"/>
              <a:t>Reference</a:t>
            </a:r>
            <a:r>
              <a:rPr lang="en-US" dirty="0"/>
              <a:t>:  Images copyright</a:t>
            </a:r>
            <a:r>
              <a:rPr lang="en-US" baseline="0" dirty="0"/>
              <a:t> and courtesy of </a:t>
            </a:r>
            <a:r>
              <a:rPr lang="en-US" sz="1200" b="0" i="0" kern="1200" dirty="0">
                <a:solidFill>
                  <a:schemeClr val="tx1"/>
                </a:solidFill>
                <a:effectLst/>
                <a:latin typeface="+mn-lt"/>
                <a:ea typeface="+mn-ea"/>
                <a:cs typeface="+mn-cs"/>
              </a:rPr>
              <a:t>the Commonwealth Scientific and Industrial Research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(CSIRO)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http://www.cmar.csiro.au/climateimpacts</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20</a:t>
            </a:fld>
            <a:endParaRPr lang="en-US"/>
          </a:p>
        </p:txBody>
      </p:sp>
    </p:spTree>
    <p:extLst>
      <p:ext uri="{BB962C8B-B14F-4D97-AF65-F5344CB8AC3E}">
        <p14:creationId xmlns:p14="http://schemas.microsoft.com/office/powerpoint/2010/main" val="326194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a:lstStyle/>
          <a:p>
            <a:pPr eaLnBrk="1" hangingPunct="1">
              <a:spcBef>
                <a:spcPct val="0"/>
              </a:spcBef>
            </a:pPr>
            <a:r>
              <a:rPr lang="de-DE" b="1" dirty="0"/>
              <a:t>Key Messages: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t>Effects interact in complex ways that must be appreciated and considered.</a:t>
            </a:r>
          </a:p>
          <a:p>
            <a:pPr marL="171450" indent="-171450" eaLnBrk="1" hangingPunct="1">
              <a:spcBef>
                <a:spcPct val="0"/>
              </a:spcBef>
              <a:buFont typeface="Arial" panose="020B0604020202020204" pitchFamily="34" charset="0"/>
              <a:buChar char="•"/>
            </a:pPr>
            <a:r>
              <a:rPr lang="en-US" dirty="0"/>
              <a:t>Many effects</a:t>
            </a:r>
            <a:r>
              <a:rPr lang="en-US" baseline="0" dirty="0"/>
              <a:t> cascade, have pathways of impact.  </a:t>
            </a:r>
            <a:endParaRPr lang="en-US" dirty="0"/>
          </a:p>
        </p:txBody>
      </p:sp>
      <p:sp>
        <p:nvSpPr>
          <p:cNvPr id="126980" name="Slide Number Placeholder 3"/>
          <p:cNvSpPr>
            <a:spLocks noGrp="1"/>
          </p:cNvSpPr>
          <p:nvPr>
            <p:ph type="sldNum" sz="quarter" idx="5"/>
          </p:nvPr>
        </p:nvSpPr>
        <p:spPr bwMode="auto">
          <a:ln>
            <a:miter lim="800000"/>
            <a:headEnd/>
            <a:tailEnd/>
          </a:ln>
        </p:spPr>
        <p:txBody>
          <a:bodyPr/>
          <a:lstStyle/>
          <a:p>
            <a:fld id="{4340E79B-D46A-BD47-93FF-23818E7F6CAB}" type="slidenum">
              <a:rPr lang="en-US"/>
              <a:pPr/>
              <a:t>21</a:t>
            </a:fld>
            <a:endParaRPr lang="en-US"/>
          </a:p>
        </p:txBody>
      </p:sp>
    </p:spTree>
    <p:extLst>
      <p:ext uri="{BB962C8B-B14F-4D97-AF65-F5344CB8AC3E}">
        <p14:creationId xmlns:p14="http://schemas.microsoft.com/office/powerpoint/2010/main" val="245058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a:lstStyle/>
          <a:p>
            <a:endParaRPr lang="en-US"/>
          </a:p>
        </p:txBody>
      </p:sp>
      <p:sp>
        <p:nvSpPr>
          <p:cNvPr id="4" name="Slide Number Placeholder 3"/>
          <p:cNvSpPr>
            <a:spLocks noGrp="1"/>
          </p:cNvSpPr>
          <p:nvPr>
            <p:ph type="sldNum" sz="quarter" idx="5"/>
          </p:nvPr>
        </p:nvSpPr>
        <p:spPr/>
        <p:txBody>
          <a:bodyPr/>
          <a:lstStyle/>
          <a:p>
            <a:fld id="{1DA22664-3BBB-8040-8C3E-595A6192CE48}" type="slidenum">
              <a:rPr lang="en-US"/>
              <a:pPr/>
              <a:t>22</a:t>
            </a:fld>
            <a:endParaRPr lang="en-US"/>
          </a:p>
        </p:txBody>
      </p:sp>
    </p:spTree>
    <p:extLst>
      <p:ext uri="{BB962C8B-B14F-4D97-AF65-F5344CB8AC3E}">
        <p14:creationId xmlns:p14="http://schemas.microsoft.com/office/powerpoint/2010/main" val="217877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23</a:t>
            </a:fld>
            <a:endParaRPr lang="en-US"/>
          </a:p>
        </p:txBody>
      </p:sp>
    </p:spTree>
    <p:extLst>
      <p:ext uri="{BB962C8B-B14F-4D97-AF65-F5344CB8AC3E}">
        <p14:creationId xmlns:p14="http://schemas.microsoft.com/office/powerpoint/2010/main" val="248385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7706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Reference: </a:t>
            </a:r>
            <a:r>
              <a:rPr lang="en-US" dirty="0"/>
              <a:t>Image copyright by and courtesy of CSIRO.</a:t>
            </a:r>
            <a:r>
              <a:rPr lang="en-US" baseline="0" dirty="0"/>
              <a:t> http://</a:t>
            </a:r>
            <a:r>
              <a:rPr lang="en-US" baseline="0" dirty="0" err="1"/>
              <a:t>www.cmar.csiro.au</a:t>
            </a:r>
            <a:r>
              <a:rPr lang="en-US" baseline="0" dirty="0"/>
              <a:t>/</a:t>
            </a:r>
            <a:r>
              <a:rPr lang="en-US" baseline="0" dirty="0" err="1"/>
              <a:t>climateimpacts</a:t>
            </a:r>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24</a:t>
            </a:fld>
            <a:endParaRPr lang="en-US"/>
          </a:p>
        </p:txBody>
      </p:sp>
    </p:spTree>
    <p:extLst>
      <p:ext uri="{BB962C8B-B14F-4D97-AF65-F5344CB8AC3E}">
        <p14:creationId xmlns:p14="http://schemas.microsoft.com/office/powerpoint/2010/main" val="238766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a:lstStyle/>
          <a:p>
            <a:pPr eaLnBrk="1" hangingPunct="1">
              <a:spcBef>
                <a:spcPct val="0"/>
              </a:spcBef>
            </a:pPr>
            <a:endParaRPr lang="en-US"/>
          </a:p>
        </p:txBody>
      </p:sp>
      <p:sp>
        <p:nvSpPr>
          <p:cNvPr id="126980" name="Slide Number Placeholder 3"/>
          <p:cNvSpPr>
            <a:spLocks noGrp="1"/>
          </p:cNvSpPr>
          <p:nvPr>
            <p:ph type="sldNum" sz="quarter" idx="5"/>
          </p:nvPr>
        </p:nvSpPr>
        <p:spPr bwMode="auto">
          <a:ln>
            <a:miter lim="800000"/>
            <a:headEnd/>
            <a:tailEnd/>
          </a:ln>
        </p:spPr>
        <p:txBody>
          <a:bodyPr/>
          <a:lstStyle/>
          <a:p>
            <a:fld id="{4340E79B-D46A-BD47-93FF-23818E7F6CAB}" type="slidenum">
              <a:rPr lang="en-US"/>
              <a:pPr/>
              <a:t>25</a:t>
            </a:fld>
            <a:endParaRPr lang="en-US"/>
          </a:p>
        </p:txBody>
      </p:sp>
    </p:spTree>
    <p:extLst>
      <p:ext uri="{BB962C8B-B14F-4D97-AF65-F5344CB8AC3E}">
        <p14:creationId xmlns:p14="http://schemas.microsoft.com/office/powerpoint/2010/main" val="241729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 http://</a:t>
            </a:r>
            <a:r>
              <a:rPr lang="en-US" dirty="0" err="1"/>
              <a:t>climatekids.nasa.gov</a:t>
            </a:r>
            <a:r>
              <a:rPr lang="en-US" dirty="0"/>
              <a:t>/arctic-animals/</a:t>
            </a:r>
          </a:p>
        </p:txBody>
      </p:sp>
      <p:sp>
        <p:nvSpPr>
          <p:cNvPr id="4" name="Slide Number Placeholder 3"/>
          <p:cNvSpPr>
            <a:spLocks noGrp="1"/>
          </p:cNvSpPr>
          <p:nvPr>
            <p:ph type="sldNum" sz="quarter" idx="10"/>
          </p:nvPr>
        </p:nvSpPr>
        <p:spPr/>
        <p:txBody>
          <a:bodyPr/>
          <a:lstStyle/>
          <a:p>
            <a:fld id="{25709E05-5D77-8F45-AAB1-F3DEF1A7B15F}" type="slidenum">
              <a:rPr lang="en-US" smtClean="0"/>
              <a:t>26</a:t>
            </a:fld>
            <a:endParaRPr lang="en-US"/>
          </a:p>
        </p:txBody>
      </p:sp>
    </p:spTree>
    <p:extLst>
      <p:ext uri="{BB962C8B-B14F-4D97-AF65-F5344CB8AC3E}">
        <p14:creationId xmlns:p14="http://schemas.microsoft.com/office/powerpoint/2010/main" val="1690580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27</a:t>
            </a:fld>
            <a:endParaRPr lang="en-US"/>
          </a:p>
        </p:txBody>
      </p:sp>
    </p:spTree>
    <p:extLst>
      <p:ext uri="{BB962C8B-B14F-4D97-AF65-F5344CB8AC3E}">
        <p14:creationId xmlns:p14="http://schemas.microsoft.com/office/powerpoint/2010/main" val="1162364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b="1" baseline="0" dirty="0"/>
              <a:t>  </a:t>
            </a:r>
            <a:r>
              <a:rPr lang="en-US" b="0" baseline="0" dirty="0"/>
              <a:t>This graph shows the distribution of ponderosa pine trees, at the present time and predicting their distribution given a certain climate change (temperature) prediction.</a:t>
            </a:r>
            <a:endParaRPr lang="en-US" b="1" dirty="0"/>
          </a:p>
          <a:p>
            <a:endParaRPr lang="en-US" b="1" dirty="0"/>
          </a:p>
          <a:p>
            <a:r>
              <a:rPr lang="en-US" b="1" dirty="0"/>
              <a:t>Reference</a:t>
            </a:r>
            <a:r>
              <a:rPr lang="en-US" dirty="0"/>
              <a:t>:</a:t>
            </a:r>
            <a:r>
              <a:rPr lang="en-US" baseline="0" dirty="0"/>
              <a:t> </a:t>
            </a:r>
          </a:p>
          <a:p>
            <a:r>
              <a:rPr lang="en-US" baseline="0" dirty="0" err="1"/>
              <a:t>Rehfeldt</a:t>
            </a:r>
            <a:r>
              <a:rPr lang="en-US" baseline="0" dirty="0"/>
              <a:t> et al. 2006. Empirical analyses of plant-climate relationships for the western United States. Int. J. Plant </a:t>
            </a:r>
            <a:r>
              <a:rPr lang="en-US" baseline="0" dirty="0" err="1"/>
              <a:t>Sci</a:t>
            </a:r>
            <a:r>
              <a:rPr lang="en-US" baseline="0" dirty="0"/>
              <a:t> 167(6): 1123-1150</a:t>
            </a:r>
          </a:p>
          <a:p>
            <a:r>
              <a:rPr lang="en-US" dirty="0"/>
              <a:t>http://www.fs.fed.us/rm/pubs_other/rmrs_2006_rehfeldt_g001.pdf </a:t>
            </a:r>
          </a:p>
        </p:txBody>
      </p:sp>
      <p:sp>
        <p:nvSpPr>
          <p:cNvPr id="4" name="Slide Number Placeholder 3"/>
          <p:cNvSpPr>
            <a:spLocks noGrp="1"/>
          </p:cNvSpPr>
          <p:nvPr>
            <p:ph type="sldNum" sz="quarter" idx="10"/>
          </p:nvPr>
        </p:nvSpPr>
        <p:spPr/>
        <p:txBody>
          <a:bodyPr/>
          <a:lstStyle/>
          <a:p>
            <a:fld id="{CFC0BFBD-3EFA-4943-9035-EB69CB5A88B1}" type="slidenum">
              <a:rPr lang="en-US" smtClean="0"/>
              <a:t>29</a:t>
            </a:fld>
            <a:endParaRPr lang="en-US"/>
          </a:p>
        </p:txBody>
      </p:sp>
    </p:spTree>
    <p:extLst>
      <p:ext uri="{BB962C8B-B14F-4D97-AF65-F5344CB8AC3E}">
        <p14:creationId xmlns:p14="http://schemas.microsoft.com/office/powerpoint/2010/main" val="7614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a:t>
            </a:r>
            <a:r>
              <a:rPr lang="en-US" baseline="0" dirty="0"/>
              <a:t>  British Columbia Forest Service, Canada:  http://www.for.gov.bc.ca/HRE/becweb/resources/classificationreports/provincial/index.html</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30</a:t>
            </a:fld>
            <a:endParaRPr lang="en-US"/>
          </a:p>
        </p:txBody>
      </p:sp>
    </p:spTree>
    <p:extLst>
      <p:ext uri="{BB962C8B-B14F-4D97-AF65-F5344CB8AC3E}">
        <p14:creationId xmlns:p14="http://schemas.microsoft.com/office/powerpoint/2010/main" val="1593647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b="1" baseline="0" dirty="0"/>
              <a:t> Point</a:t>
            </a:r>
            <a:r>
              <a:rPr lang="en-US" b="1" dirty="0"/>
              <a:t>: </a:t>
            </a:r>
            <a:r>
              <a:rPr lang="en-US" b="1" baseline="0" dirty="0"/>
              <a:t> </a:t>
            </a:r>
            <a:r>
              <a:rPr lang="en-US" baseline="0" dirty="0"/>
              <a:t>h</a:t>
            </a:r>
            <a:r>
              <a:rPr lang="en-US" dirty="0"/>
              <a:t>ow does</a:t>
            </a:r>
            <a:r>
              <a:rPr lang="en-US" baseline="0" dirty="0"/>
              <a:t> this diagram indicate impact modeling?  Given the example on the previous slide on Ponderosa Pine trees, the model relates the changes in 80 tree species (habitat for birds) as a result of climate change with the incidence of birds under a future scenario. </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Forest Service:  http://www.nrs.fs.fed.us/disturbance/climate_change/landscape_ecological_modeling/distrib_bird/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31</a:t>
            </a:fld>
            <a:endParaRPr lang="en-US"/>
          </a:p>
        </p:txBody>
      </p:sp>
    </p:spTree>
    <p:extLst>
      <p:ext uri="{BB962C8B-B14F-4D97-AF65-F5344CB8AC3E}">
        <p14:creationId xmlns:p14="http://schemas.microsoft.com/office/powerpoint/2010/main" val="28960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Messages:</a:t>
            </a:r>
            <a:endParaRPr lang="en-US" b="1" dirty="0"/>
          </a:p>
          <a:p>
            <a:pPr marL="171450" indent="-171450">
              <a:buFont typeface="Arial" panose="020B0604020202020204" pitchFamily="34" charset="0"/>
              <a:buChar char="•"/>
            </a:pPr>
            <a:r>
              <a:rPr lang="en-US" dirty="0"/>
              <a:t>These two terms are</a:t>
            </a:r>
            <a:r>
              <a:rPr lang="en-US" baseline="0" dirty="0"/>
              <a:t> the opposites of each other. </a:t>
            </a:r>
          </a:p>
          <a:p>
            <a:pPr marL="171450" indent="-171450">
              <a:buFont typeface="Arial" panose="020B0604020202020204" pitchFamily="34" charset="0"/>
              <a:buChar char="•"/>
            </a:pPr>
            <a:r>
              <a:rPr lang="en-US" baseline="0" dirty="0"/>
              <a:t>Two sides of the same coin.  </a:t>
            </a:r>
          </a:p>
          <a:p>
            <a:pPr marL="171450" indent="-171450">
              <a:buFont typeface="Arial" panose="020B0604020202020204" pitchFamily="34" charset="0"/>
              <a:buChar char="•"/>
            </a:pPr>
            <a:r>
              <a:rPr lang="en-US" baseline="0" dirty="0"/>
              <a:t>What is vulnerable is not resilient, what is resilient is not vulnerable. </a:t>
            </a:r>
          </a:p>
          <a:p>
            <a:pPr marL="171450" indent="-171450">
              <a:buFont typeface="Arial" panose="020B0604020202020204" pitchFamily="34" charset="0"/>
              <a:buChar char="•"/>
            </a:pPr>
            <a:r>
              <a:rPr lang="en-US" baseline="0" dirty="0"/>
              <a:t>The build resilience in systems, we should first know their vulnerabilities. </a:t>
            </a:r>
          </a:p>
          <a:p>
            <a:pPr marL="171450" indent="-171450">
              <a:buFont typeface="Arial" panose="020B0604020202020204" pitchFamily="34" charset="0"/>
              <a:buChar char="•"/>
            </a:pPr>
            <a:r>
              <a:rPr lang="en-US" baseline="0" dirty="0"/>
              <a:t>Vulnerabilities are much easier to detect and discern than resilience. </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32</a:t>
            </a:fld>
            <a:endParaRPr lang="en-US"/>
          </a:p>
        </p:txBody>
      </p:sp>
    </p:spTree>
    <p:extLst>
      <p:ext uri="{BB962C8B-B14F-4D97-AF65-F5344CB8AC3E}">
        <p14:creationId xmlns:p14="http://schemas.microsoft.com/office/powerpoint/2010/main" val="3041307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a:t>
            </a:r>
            <a:r>
              <a:rPr lang="en-US" baseline="0" dirty="0"/>
              <a:t>  This is a logical model.  The greater the adaptive capacity (the denominator) the lower the vulnerability.  The greater the exposure and the greater the sensitivity (the numerator) the greater the sensitivity.  Therefore, even with high exposure or high sensitivity, if the adaptive capacity is also high then the vulnerability might not be so high.  But when adaptive capacity is low, species with are highly sensitive or have significant exposure are highly  vulnerable to climate change.</a:t>
            </a:r>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33</a:t>
            </a:fld>
            <a:endParaRPr lang="en-US"/>
          </a:p>
        </p:txBody>
      </p:sp>
    </p:spTree>
    <p:extLst>
      <p:ext uri="{BB962C8B-B14F-4D97-AF65-F5344CB8AC3E}">
        <p14:creationId xmlns:p14="http://schemas.microsoft.com/office/powerpoint/2010/main" val="68415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a:lstStyle/>
          <a:p>
            <a:pPr eaLnBrk="1" hangingPunct="1">
              <a:spcBef>
                <a:spcPct val="0"/>
              </a:spcBef>
            </a:pPr>
            <a:r>
              <a:rPr lang="en-US" b="1" dirty="0"/>
              <a:t>Reference</a:t>
            </a:r>
            <a:r>
              <a:rPr lang="en-US" dirty="0"/>
              <a:t>: MJ Furniss</a:t>
            </a:r>
          </a:p>
          <a:p>
            <a:pPr eaLnBrk="1" hangingPunct="1">
              <a:spcBef>
                <a:spcPct val="0"/>
              </a:spcBef>
            </a:pPr>
            <a:endParaRPr lang="en-US" dirty="0"/>
          </a:p>
          <a:p>
            <a:pPr eaLnBrk="1" hangingPunct="1">
              <a:spcBef>
                <a:spcPct val="0"/>
              </a:spcBef>
            </a:pPr>
            <a:r>
              <a:rPr lang="en-US" dirty="0"/>
              <a:t>As a result,</a:t>
            </a:r>
            <a:r>
              <a:rPr lang="en-US" baseline="0" dirty="0"/>
              <a:t> impact models and predictions based on these changes also carry these uncertainties. </a:t>
            </a:r>
            <a:endParaRPr lang="en-US" dirty="0"/>
          </a:p>
        </p:txBody>
      </p:sp>
      <p:sp>
        <p:nvSpPr>
          <p:cNvPr id="121860" name="Slide Number Placeholder 3"/>
          <p:cNvSpPr>
            <a:spLocks noGrp="1"/>
          </p:cNvSpPr>
          <p:nvPr>
            <p:ph type="sldNum" sz="quarter" idx="5"/>
          </p:nvPr>
        </p:nvSpPr>
        <p:spPr bwMode="auto">
          <a:ln>
            <a:miter lim="800000"/>
            <a:headEnd/>
            <a:tailEnd/>
          </a:ln>
        </p:spPr>
        <p:txBody>
          <a:bodyPr/>
          <a:lstStyle/>
          <a:p>
            <a:fld id="{66ADB5B0-9106-5243-B3E6-3BF0ED2C7464}" type="slidenum">
              <a:rPr lang="en-AU"/>
              <a:pPr/>
              <a:t>35</a:t>
            </a:fld>
            <a:endParaRPr lang="en-AU"/>
          </a:p>
        </p:txBody>
      </p:sp>
    </p:spTree>
    <p:extLst>
      <p:ext uri="{BB962C8B-B14F-4D97-AF65-F5344CB8AC3E}">
        <p14:creationId xmlns:p14="http://schemas.microsoft.com/office/powerpoint/2010/main" val="293309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Discussion – guided open discussion, try to give everyone a chance to speak:</a:t>
            </a:r>
          </a:p>
          <a:p>
            <a:pPr eaLnBrk="1" hangingPunct="1">
              <a:spcBef>
                <a:spcPct val="0"/>
              </a:spcBef>
            </a:pPr>
            <a:r>
              <a:rPr lang="en-US" altLang="en-US" dirty="0"/>
              <a:t>Prompts/questions to raise for students to respond to – </a:t>
            </a:r>
          </a:p>
          <a:p>
            <a:pPr eaLnBrk="1" hangingPunct="1">
              <a:spcBef>
                <a:spcPct val="0"/>
              </a:spcBef>
            </a:pPr>
            <a:r>
              <a:rPr lang="en-US" altLang="en-US" dirty="0"/>
              <a:t>Within a game what decisions face the captain; between games what decisions face management (coach, captain, </a:t>
            </a:r>
            <a:r>
              <a:rPr lang="en-US" altLang="en-US" dirty="0" err="1"/>
              <a:t>etc</a:t>
            </a:r>
            <a:r>
              <a:rPr lang="en-US" altLang="en-US" dirty="0"/>
              <a:t>)?</a:t>
            </a:r>
          </a:p>
          <a:p>
            <a:pPr eaLnBrk="1" hangingPunct="1">
              <a:spcBef>
                <a:spcPct val="0"/>
              </a:spcBef>
            </a:pPr>
            <a:r>
              <a:rPr lang="en-US" altLang="en-US" dirty="0"/>
              <a:t>What might they consider?</a:t>
            </a:r>
          </a:p>
          <a:p>
            <a:pPr eaLnBrk="1" hangingPunct="1">
              <a:spcBef>
                <a:spcPct val="0"/>
              </a:spcBef>
            </a:pPr>
            <a:r>
              <a:rPr lang="en-US" altLang="en-US" dirty="0"/>
              <a:t>What are the uncertainties they face?</a:t>
            </a:r>
          </a:p>
          <a:p>
            <a:pPr eaLnBrk="1" hangingPunct="1">
              <a:spcBef>
                <a:spcPct val="0"/>
              </a:spcBef>
            </a:pPr>
            <a:r>
              <a:rPr lang="en-US" altLang="en-US" dirty="0"/>
              <a:t>What are the complexities?</a:t>
            </a:r>
          </a:p>
          <a:p>
            <a:pPr eaLnBrk="1" hangingPunct="1">
              <a:spcBef>
                <a:spcPct val="0"/>
              </a:spcBef>
            </a:pPr>
            <a:r>
              <a:rPr lang="en-US" altLang="en-US" dirty="0"/>
              <a:t>Do they experiment?</a:t>
            </a:r>
          </a:p>
          <a:p>
            <a:pPr eaLnBrk="1" hangingPunct="1">
              <a:spcBef>
                <a:spcPct val="0"/>
              </a:spcBef>
            </a:pPr>
            <a:r>
              <a:rPr lang="en-US" altLang="en-US" dirty="0"/>
              <a:t>Is there incremental learning? – does what happened in one game or series influence future decisions?</a:t>
            </a:r>
          </a:p>
          <a:p>
            <a:pPr eaLnBrk="1" hangingPunct="1">
              <a:spcBef>
                <a:spcPct val="0"/>
              </a:spcBef>
            </a:pPr>
            <a:r>
              <a:rPr lang="en-US" altLang="en-US" dirty="0"/>
              <a:t>Is this learning by chance or do they follow a method or process?</a:t>
            </a:r>
          </a:p>
          <a:p>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5</a:t>
            </a:fld>
            <a:endParaRPr lang="en-US"/>
          </a:p>
        </p:txBody>
      </p:sp>
    </p:spTree>
    <p:extLst>
      <p:ext uri="{BB962C8B-B14F-4D97-AF65-F5344CB8AC3E}">
        <p14:creationId xmlns:p14="http://schemas.microsoft.com/office/powerpoint/2010/main" val="1361016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a:lstStyle/>
          <a:p>
            <a:pPr eaLnBrk="1" hangingPunct="1">
              <a:spcBef>
                <a:spcPct val="0"/>
              </a:spcBef>
            </a:pPr>
            <a:endParaRPr lang="en-US"/>
          </a:p>
        </p:txBody>
      </p:sp>
      <p:sp>
        <p:nvSpPr>
          <p:cNvPr id="122884" name="Slide Number Placeholder 3"/>
          <p:cNvSpPr>
            <a:spLocks noGrp="1"/>
          </p:cNvSpPr>
          <p:nvPr>
            <p:ph type="sldNum" sz="quarter" idx="5"/>
          </p:nvPr>
        </p:nvSpPr>
        <p:spPr bwMode="auto">
          <a:ln>
            <a:miter lim="800000"/>
            <a:headEnd/>
            <a:tailEnd/>
          </a:ln>
        </p:spPr>
        <p:txBody>
          <a:bodyPr/>
          <a:lstStyle/>
          <a:p>
            <a:fld id="{46689594-EC21-C147-BFE9-87C76D7D4A4D}" type="slidenum">
              <a:rPr lang="en-AU"/>
              <a:pPr/>
              <a:t>36</a:t>
            </a:fld>
            <a:endParaRPr lang="en-AU"/>
          </a:p>
        </p:txBody>
      </p:sp>
    </p:spTree>
    <p:extLst>
      <p:ext uri="{BB962C8B-B14F-4D97-AF65-F5344CB8AC3E}">
        <p14:creationId xmlns:p14="http://schemas.microsoft.com/office/powerpoint/2010/main" val="1918890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NOT a</a:t>
            </a:r>
            <a:r>
              <a:rPr lang="en-US" baseline="0" dirty="0"/>
              <a:t> comprehensive listing of climate impacts, but is included to show some of what is occurring and projected.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37</a:t>
            </a:fld>
            <a:endParaRPr lang="en-US"/>
          </a:p>
        </p:txBody>
      </p:sp>
    </p:spTree>
    <p:extLst>
      <p:ext uri="{BB962C8B-B14F-4D97-AF65-F5344CB8AC3E}">
        <p14:creationId xmlns:p14="http://schemas.microsoft.com/office/powerpoint/2010/main" val="3072224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Question: </a:t>
            </a:r>
            <a:r>
              <a:rPr lang="en-US" sz="1200" b="0" dirty="0"/>
              <a:t>What differences between the images do you notice?</a:t>
            </a:r>
          </a:p>
          <a:p>
            <a:r>
              <a:rPr lang="de-DE" b="1" dirty="0"/>
              <a:t>Exercise</a:t>
            </a:r>
            <a:r>
              <a:rPr lang="de-DE" b="1" baseline="0" dirty="0"/>
              <a:t> </a:t>
            </a:r>
            <a:r>
              <a:rPr lang="de-DE" b="1" dirty="0"/>
              <a:t>Procedure:</a:t>
            </a:r>
          </a:p>
          <a:p>
            <a:pPr marL="0" indent="0">
              <a:buNone/>
            </a:pPr>
            <a:r>
              <a:rPr lang="en-US" sz="1200" dirty="0"/>
              <a:t>Pair up and compare. </a:t>
            </a:r>
          </a:p>
          <a:p>
            <a:pPr marL="0" indent="0">
              <a:buNone/>
            </a:pPr>
            <a:r>
              <a:rPr lang="en-US" sz="1200" dirty="0"/>
              <a:t>Then share with the class. </a:t>
            </a:r>
          </a:p>
          <a:p>
            <a:endParaRPr lang="en-US" b="1" dirty="0"/>
          </a:p>
          <a:p>
            <a:r>
              <a:rPr lang="en-US" b="1" dirty="0"/>
              <a:t>Reference</a:t>
            </a:r>
            <a:r>
              <a:rPr lang="en-US" dirty="0"/>
              <a:t>:</a:t>
            </a:r>
            <a:r>
              <a:rPr lang="en-US" baseline="0" dirty="0"/>
              <a:t> USFS Pacific Northwest Research Station</a:t>
            </a:r>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38</a:t>
            </a:fld>
            <a:endParaRPr lang="en-US"/>
          </a:p>
        </p:txBody>
      </p:sp>
    </p:spTree>
    <p:extLst>
      <p:ext uri="{BB962C8B-B14F-4D97-AF65-F5344CB8AC3E}">
        <p14:creationId xmlns:p14="http://schemas.microsoft.com/office/powerpoint/2010/main" val="2977738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a:t>
            </a:r>
            <a:r>
              <a:rPr lang="de-DE" b="1" baseline="0" dirty="0"/>
              <a:t> Message:</a:t>
            </a:r>
            <a:endParaRPr lang="de-DE" b="1" dirty="0"/>
          </a:p>
          <a:p>
            <a:r>
              <a:rPr lang="en-US" dirty="0"/>
              <a:t>Freshwater will be strongly affected by climate</a:t>
            </a:r>
            <a:r>
              <a:rPr lang="en-US" baseline="0" dirty="0"/>
              <a:t> change in many but not all parts of the world. </a:t>
            </a:r>
            <a:endParaRPr lang="en-US" dirty="0"/>
          </a:p>
          <a:p>
            <a:endParaRPr lang="en-US" b="1" dirty="0"/>
          </a:p>
          <a:p>
            <a:r>
              <a:rPr lang="en-US" b="1" dirty="0"/>
              <a:t>Reference</a:t>
            </a:r>
            <a:r>
              <a:rPr lang="en-US" dirty="0"/>
              <a:t>: IPCC AR4</a:t>
            </a:r>
            <a:r>
              <a:rPr lang="en-US" baseline="0" dirty="0"/>
              <a:t> </a:t>
            </a:r>
            <a:r>
              <a:rPr lang="en-US" dirty="0"/>
              <a:t>2007  https://www.ipcc.ch/publications_and_data/publications_and_data_reports.shtml</a:t>
            </a:r>
          </a:p>
        </p:txBody>
      </p:sp>
      <p:sp>
        <p:nvSpPr>
          <p:cNvPr id="4" name="Slide Number Placeholder 3"/>
          <p:cNvSpPr>
            <a:spLocks noGrp="1"/>
          </p:cNvSpPr>
          <p:nvPr>
            <p:ph type="sldNum" sz="quarter" idx="10"/>
          </p:nvPr>
        </p:nvSpPr>
        <p:spPr/>
        <p:txBody>
          <a:bodyPr/>
          <a:lstStyle/>
          <a:p>
            <a:fld id="{CFC0BFBD-3EFA-4943-9035-EB69CB5A88B1}" type="slidenum">
              <a:rPr lang="en-US" smtClean="0"/>
              <a:t>39</a:t>
            </a:fld>
            <a:endParaRPr lang="en-US"/>
          </a:p>
        </p:txBody>
      </p:sp>
    </p:spTree>
    <p:extLst>
      <p:ext uri="{BB962C8B-B14F-4D97-AF65-F5344CB8AC3E}">
        <p14:creationId xmlns:p14="http://schemas.microsoft.com/office/powerpoint/2010/main" val="3670648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a:defRPr/>
            </a:pPr>
            <a:r>
              <a:rPr lang="en-AU" sz="1100" b="1" dirty="0"/>
              <a:t>Key</a:t>
            </a:r>
            <a:r>
              <a:rPr lang="en-AU" sz="1100" b="1" baseline="0" dirty="0"/>
              <a:t> Message: </a:t>
            </a:r>
          </a:p>
          <a:p>
            <a:pPr defTabSz="864931">
              <a:defRPr/>
            </a:pPr>
            <a:r>
              <a:rPr lang="en-AU" sz="1100" baseline="0" dirty="0"/>
              <a:t>The image shows the possible </a:t>
            </a:r>
            <a:r>
              <a:rPr lang="en-AU" sz="1100" dirty="0"/>
              <a:t>impacts of climate change on water resources</a:t>
            </a:r>
          </a:p>
          <a:p>
            <a:pPr defTabSz="864931">
              <a:defRPr/>
            </a:pPr>
            <a:endParaRPr lang="en-AU" sz="1100" dirty="0"/>
          </a:p>
          <a:p>
            <a:pPr defTabSz="864931">
              <a:defRPr/>
            </a:pPr>
            <a:r>
              <a:rPr lang="en-AU" sz="1100" b="1" dirty="0"/>
              <a:t>Reference</a:t>
            </a:r>
            <a:r>
              <a:rPr lang="en-AU" sz="1100" dirty="0"/>
              <a:t>: https://www.e-education.psu.edu/geog438w/node/240</a:t>
            </a:r>
          </a:p>
        </p:txBody>
      </p:sp>
      <p:sp>
        <p:nvSpPr>
          <p:cNvPr id="4" name="Slide Number Placeholder 3"/>
          <p:cNvSpPr>
            <a:spLocks noGrp="1"/>
          </p:cNvSpPr>
          <p:nvPr>
            <p:ph type="sldNum" sz="quarter" idx="10"/>
          </p:nvPr>
        </p:nvSpPr>
        <p:spPr/>
        <p:txBody>
          <a:bodyPr/>
          <a:lstStyle/>
          <a:p>
            <a:fld id="{7C856FE2-00DB-4CC5-B5E6-7AAEDFD5DBB5}" type="slidenum">
              <a:rPr lang="en-US" smtClean="0"/>
              <a:pPr/>
              <a:t>40</a:t>
            </a:fld>
            <a:endParaRPr lang="en-US"/>
          </a:p>
        </p:txBody>
      </p:sp>
    </p:spTree>
    <p:extLst>
      <p:ext uri="{BB962C8B-B14F-4D97-AF65-F5344CB8AC3E}">
        <p14:creationId xmlns:p14="http://schemas.microsoft.com/office/powerpoint/2010/main" val="185532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baseline="0" dirty="0"/>
              <a:t> Cline W. 2007 Global Warming and Agriculture   https://www.imf.org/external/pubs/ft/fandd/2008/03/pdf/cline.pdf</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42</a:t>
            </a:fld>
            <a:endParaRPr lang="en-US" dirty="0"/>
          </a:p>
        </p:txBody>
      </p:sp>
    </p:spTree>
    <p:extLst>
      <p:ext uri="{BB962C8B-B14F-4D97-AF65-F5344CB8AC3E}">
        <p14:creationId xmlns:p14="http://schemas.microsoft.com/office/powerpoint/2010/main" val="2323653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a:t>
            </a:r>
            <a:r>
              <a:rPr lang="en-US" baseline="0" dirty="0"/>
              <a:t> Asia Development Bank. 2010. </a:t>
            </a:r>
            <a:r>
              <a:rPr lang="en-US" dirty="0">
                <a:effectLst/>
              </a:rPr>
              <a:t>Addressing Climate Change in Asia and the Pacific: Impacts on Food, Fuel, and People  </a:t>
            </a:r>
          </a:p>
          <a:p>
            <a:r>
              <a:rPr lang="en-US" baseline="0" dirty="0"/>
              <a:t>http://www.adb.org/publications/addressing-climate-change-asia-and-pacific-impacts-food-fuel-and-people</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43</a:t>
            </a:fld>
            <a:endParaRPr lang="en-US" dirty="0"/>
          </a:p>
        </p:txBody>
      </p:sp>
    </p:spTree>
    <p:extLst>
      <p:ext uri="{BB962C8B-B14F-4D97-AF65-F5344CB8AC3E}">
        <p14:creationId xmlns:p14="http://schemas.microsoft.com/office/powerpoint/2010/main" val="2921960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b="1" baseline="0" dirty="0"/>
              <a:t> </a:t>
            </a:r>
            <a:r>
              <a:rPr lang="en-US" b="0" baseline="0" dirty="0"/>
              <a:t>These prices changes are of a much greater magnitude than the crop reductions.  A 20% reduction in wheat production (2020) would result in a 40% increase in wheat prices, according to this model.</a:t>
            </a:r>
            <a:endParaRPr lang="en-US" b="1" dirty="0"/>
          </a:p>
          <a:p>
            <a:endParaRPr lang="en-US" b="1" dirty="0"/>
          </a:p>
          <a:p>
            <a:r>
              <a:rPr lang="en-US" b="1" dirty="0"/>
              <a:t>Reference</a:t>
            </a:r>
            <a:r>
              <a:rPr lang="en-US" dirty="0"/>
              <a:t>:</a:t>
            </a:r>
            <a:r>
              <a:rPr lang="en-US" baseline="0" dirty="0"/>
              <a:t> Asia Development Bank. 2010. </a:t>
            </a:r>
            <a:r>
              <a:rPr lang="en-US" dirty="0">
                <a:effectLst/>
              </a:rPr>
              <a:t>Addressing Climate Change in Asia and the Pacific: Impacts on Food, Fuel, and People  </a:t>
            </a:r>
          </a:p>
          <a:p>
            <a:r>
              <a:rPr lang="en-US" baseline="0" dirty="0"/>
              <a:t>http://www.adb.org/publications/addressing-climate-change-asia-and-pacific-impacts-food-fuel-and-people</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44</a:t>
            </a:fld>
            <a:endParaRPr lang="en-US" dirty="0"/>
          </a:p>
        </p:txBody>
      </p:sp>
    </p:spTree>
    <p:extLst>
      <p:ext uri="{BB962C8B-B14F-4D97-AF65-F5344CB8AC3E}">
        <p14:creationId xmlns:p14="http://schemas.microsoft.com/office/powerpoint/2010/main" val="4142359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u="none" strike="noStrike" cap="none" baseline="0" dirty="0">
                <a:solidFill>
                  <a:srgbClr val="000000"/>
                </a:solidFill>
                <a:latin typeface="+mn-lt"/>
                <a:ea typeface="Arial"/>
                <a:cs typeface="Arial"/>
                <a:sym typeface="Arial"/>
              </a:rPr>
              <a:t>Key Message: </a:t>
            </a:r>
          </a:p>
          <a:p>
            <a:r>
              <a:rPr lang="en-AU" sz="1100" dirty="0"/>
              <a:t>A recently released UNICEF UK report titled</a:t>
            </a:r>
            <a:r>
              <a:rPr lang="en-AU" sz="1100" baseline="0" dirty="0"/>
              <a:t> </a:t>
            </a:r>
            <a:r>
              <a:rPr lang="en-AU" sz="1100" i="1" dirty="0">
                <a:hlinkClick r:id="rId3"/>
              </a:rPr>
              <a:t>Our Climate, Our Children, Our Responsibility: The Implications of Climate Change for the World’s Children</a:t>
            </a:r>
            <a:r>
              <a:rPr lang="en-AU" sz="1100" dirty="0"/>
              <a:t> recognizes the same reality that our two most recent resources have. Reading, “For the vast majority of people the impact of climate change means an increased risk of losing their homes and livelihoods, more disease, less security and sometimes death. Children in the world’s poorest communities are the most vulnerable. They are already seeing the impacts of climate change through malnutrition, disease, poverty, inequality and increasing risk of conflict – and ultimately an increase in child mortality rates”, the report puts into focus the reality that those bearing the least responsibility for the changing climate are those feeling the greatest impact.</a:t>
            </a:r>
          </a:p>
          <a:p>
            <a:endParaRPr lang="en-AU"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dirty="0"/>
              <a:t>Reference</a:t>
            </a:r>
            <a:r>
              <a:rPr lang="en-AU" sz="1100" dirty="0"/>
              <a:t>: United Nations</a:t>
            </a:r>
            <a:r>
              <a:rPr lang="en-AU" sz="1100" baseline="0" dirty="0"/>
              <a:t>  </a:t>
            </a:r>
            <a:r>
              <a:rPr lang="en-AU" sz="1100" dirty="0"/>
              <a:t>http://ecojustice.wordpress.com/2008/04/29/children-poverty-and-climate-change/</a:t>
            </a:r>
          </a:p>
        </p:txBody>
      </p:sp>
      <p:sp>
        <p:nvSpPr>
          <p:cNvPr id="4" name="Slide Number Placeholder 3"/>
          <p:cNvSpPr>
            <a:spLocks noGrp="1"/>
          </p:cNvSpPr>
          <p:nvPr>
            <p:ph type="sldNum" sz="quarter" idx="10"/>
          </p:nvPr>
        </p:nvSpPr>
        <p:spPr/>
        <p:txBody>
          <a:bodyPr/>
          <a:lstStyle/>
          <a:p>
            <a:fld id="{7C856FE2-00DB-4CC5-B5E6-7AAEDFD5DBB5}" type="slidenum">
              <a:rPr lang="en-US" smtClean="0"/>
              <a:pPr/>
              <a:t>45</a:t>
            </a:fld>
            <a:endParaRPr lang="en-US"/>
          </a:p>
        </p:txBody>
      </p:sp>
    </p:spTree>
    <p:extLst>
      <p:ext uri="{BB962C8B-B14F-4D97-AF65-F5344CB8AC3E}">
        <p14:creationId xmlns:p14="http://schemas.microsoft.com/office/powerpoint/2010/main" val="2653692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a:t>Key Message:</a:t>
            </a:r>
            <a:r>
              <a:rPr lang="de-DE" b="1" baseline="0" dirty="0"/>
              <a:t> </a:t>
            </a:r>
            <a:r>
              <a:rPr lang="en-US" b="0" baseline="0" dirty="0"/>
              <a:t>M</a:t>
            </a:r>
            <a:r>
              <a:rPr lang="en-US" dirty="0"/>
              <a:t>osquito-borne disease t</a:t>
            </a:r>
            <a:r>
              <a:rPr lang="en-AU" altLang="en-US" sz="1200" dirty="0">
                <a:solidFill>
                  <a:srgbClr val="000000"/>
                </a:solidFill>
                <a:cs typeface="Arial" pitchFamily="34" charset="0"/>
              </a:rPr>
              <a:t>end to increase in range and incidence … actual occurrence strongly influenced by local conditions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a:t>
            </a:r>
            <a:r>
              <a:rPr lang="en-US" dirty="0"/>
              <a:t>IPCC AR4</a:t>
            </a:r>
            <a:r>
              <a:rPr lang="en-US" baseline="0" dirty="0"/>
              <a:t> </a:t>
            </a:r>
            <a:r>
              <a:rPr lang="en-US" dirty="0"/>
              <a:t>2007  https://www.ipcc.ch/publications_and_data/publications_and_data_reports.shtml</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46</a:t>
            </a:fld>
            <a:endParaRPr lang="en-US"/>
          </a:p>
        </p:txBody>
      </p:sp>
    </p:spTree>
    <p:extLst>
      <p:ext uri="{BB962C8B-B14F-4D97-AF65-F5344CB8AC3E}">
        <p14:creationId xmlns:p14="http://schemas.microsoft.com/office/powerpoint/2010/main" val="21911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Discussion – guided open discussion, try to give everyone a chance to speak:</a:t>
            </a:r>
          </a:p>
          <a:p>
            <a:pPr eaLnBrk="1" hangingPunct="1">
              <a:spcBef>
                <a:spcPct val="0"/>
              </a:spcBef>
            </a:pPr>
            <a:r>
              <a:rPr lang="en-US" altLang="en-US" dirty="0"/>
              <a:t>Prompts/questions to raise for students to respond to – </a:t>
            </a:r>
          </a:p>
          <a:p>
            <a:pPr eaLnBrk="1" hangingPunct="1">
              <a:spcBef>
                <a:spcPct val="0"/>
              </a:spcBef>
            </a:pPr>
            <a:r>
              <a:rPr lang="en-US" altLang="en-US" dirty="0"/>
              <a:t>Within a game what decisions face the captain; between games what decisions face management (coach, captain, </a:t>
            </a:r>
            <a:r>
              <a:rPr lang="en-US" altLang="en-US" dirty="0" err="1"/>
              <a:t>etc</a:t>
            </a:r>
            <a:r>
              <a:rPr lang="en-US" altLang="en-US" dirty="0"/>
              <a:t>)?</a:t>
            </a:r>
          </a:p>
          <a:p>
            <a:pPr eaLnBrk="1" hangingPunct="1">
              <a:spcBef>
                <a:spcPct val="0"/>
              </a:spcBef>
            </a:pPr>
            <a:r>
              <a:rPr lang="en-US" altLang="en-US" dirty="0"/>
              <a:t>What might they consider?</a:t>
            </a:r>
          </a:p>
          <a:p>
            <a:pPr eaLnBrk="1" hangingPunct="1">
              <a:spcBef>
                <a:spcPct val="0"/>
              </a:spcBef>
            </a:pPr>
            <a:r>
              <a:rPr lang="en-US" altLang="en-US" dirty="0"/>
              <a:t>What are the uncertainties they face?</a:t>
            </a:r>
          </a:p>
          <a:p>
            <a:pPr eaLnBrk="1" hangingPunct="1">
              <a:spcBef>
                <a:spcPct val="0"/>
              </a:spcBef>
            </a:pPr>
            <a:r>
              <a:rPr lang="en-US" altLang="en-US" dirty="0"/>
              <a:t>What are the complexities?</a:t>
            </a:r>
          </a:p>
          <a:p>
            <a:pPr eaLnBrk="1" hangingPunct="1">
              <a:spcBef>
                <a:spcPct val="0"/>
              </a:spcBef>
            </a:pPr>
            <a:r>
              <a:rPr lang="en-US" altLang="en-US" dirty="0"/>
              <a:t>Do they experiment?</a:t>
            </a:r>
          </a:p>
          <a:p>
            <a:pPr eaLnBrk="1" hangingPunct="1">
              <a:spcBef>
                <a:spcPct val="0"/>
              </a:spcBef>
            </a:pPr>
            <a:r>
              <a:rPr lang="en-US" altLang="en-US" dirty="0"/>
              <a:t>Is there incremental learning? – does what happened in one game or series influence future decisions?</a:t>
            </a:r>
          </a:p>
          <a:p>
            <a:pPr eaLnBrk="1" hangingPunct="1">
              <a:spcBef>
                <a:spcPct val="0"/>
              </a:spcBef>
            </a:pPr>
            <a:r>
              <a:rPr lang="en-US" altLang="en-US" dirty="0"/>
              <a:t>Is this learning by chance or do they follow a method or process?</a:t>
            </a:r>
          </a:p>
          <a:p>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6</a:t>
            </a:fld>
            <a:endParaRPr lang="en-US"/>
          </a:p>
        </p:txBody>
      </p:sp>
    </p:spTree>
    <p:extLst>
      <p:ext uri="{BB962C8B-B14F-4D97-AF65-F5344CB8AC3E}">
        <p14:creationId xmlns:p14="http://schemas.microsoft.com/office/powerpoint/2010/main" val="968547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63D4E-76EA-4A1E-8A7F-75B52506A2B3}" type="slidenum">
              <a:rPr lang="en-AU" altLang="en-US"/>
              <a:pPr/>
              <a:t>47</a:t>
            </a:fld>
            <a:endParaRPr lang="en-AU" altLang="en-US"/>
          </a:p>
        </p:txBody>
      </p:sp>
      <p:sp>
        <p:nvSpPr>
          <p:cNvPr id="21506" name="Rectangle 2"/>
          <p:cNvSpPr>
            <a:spLocks noGrp="1" noRot="1" noChangeAspect="1" noChangeArrowheads="1" noTextEdit="1"/>
          </p:cNvSpPr>
          <p:nvPr>
            <p:ph type="sldImg"/>
          </p:nvPr>
        </p:nvSpPr>
        <p:spPr>
          <a:xfrm>
            <a:off x="581025" y="795338"/>
            <a:ext cx="5697538" cy="3205162"/>
          </a:xfrm>
          <a:ln w="12700" cap="flat">
            <a:solidFill>
              <a:schemeClr val="tx1"/>
            </a:solidFill>
          </a:ln>
        </p:spPr>
      </p:sp>
      <p:sp>
        <p:nvSpPr>
          <p:cNvPr id="21507" name="Rectangle 3"/>
          <p:cNvSpPr>
            <a:spLocks noGrp="1" noChangeArrowheads="1"/>
          </p:cNvSpPr>
          <p:nvPr>
            <p:ph type="body" idx="1"/>
          </p:nvPr>
        </p:nvSpPr>
        <p:spPr>
          <a:xfrm>
            <a:off x="914400" y="4343400"/>
            <a:ext cx="5029200" cy="3848100"/>
          </a:xfrm>
          <a:ln/>
        </p:spPr>
        <p:txBody>
          <a:bodyPr lIns="92066" tIns="46034" rIns="92066" bIns="46034"/>
          <a:lstStyle/>
          <a:p>
            <a:r>
              <a:rPr lang="nl-NL" altLang="en-US" b="1" dirty="0"/>
              <a:t>Reference</a:t>
            </a:r>
            <a:r>
              <a:rPr lang="nl-NL" altLang="en-US" dirty="0"/>
              <a:t>: </a:t>
            </a:r>
            <a:r>
              <a:rPr lang="en-US" dirty="0"/>
              <a:t>IPCC AR4</a:t>
            </a:r>
            <a:r>
              <a:rPr lang="en-US" baseline="0" dirty="0"/>
              <a:t> </a:t>
            </a:r>
            <a:r>
              <a:rPr lang="en-US" dirty="0"/>
              <a:t>2007  https://www.ipcc.ch/publications_and_data/publications_and_data_reports.shtml</a:t>
            </a:r>
          </a:p>
          <a:p>
            <a:endParaRPr lang="nl-NL" altLang="en-US" dirty="0"/>
          </a:p>
        </p:txBody>
      </p:sp>
    </p:spTree>
    <p:extLst>
      <p:ext uri="{BB962C8B-B14F-4D97-AF65-F5344CB8AC3E}">
        <p14:creationId xmlns:p14="http://schemas.microsoft.com/office/powerpoint/2010/main" val="1407851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48</a:t>
            </a:fld>
            <a:endParaRPr lang="en-US"/>
          </a:p>
        </p:txBody>
      </p:sp>
    </p:spTree>
    <p:extLst>
      <p:ext uri="{BB962C8B-B14F-4D97-AF65-F5344CB8AC3E}">
        <p14:creationId xmlns:p14="http://schemas.microsoft.com/office/powerpoint/2010/main" val="3472237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NOTE:</a:t>
            </a:r>
          </a:p>
          <a:p>
            <a:r>
              <a:rPr lang="de-DE" dirty="0"/>
              <a:t>Teachers</a:t>
            </a:r>
            <a:r>
              <a:rPr lang="de-DE" baseline="0" dirty="0"/>
              <a:t> can use the group results and add on other possible impacts that he/she has already prepared.</a:t>
            </a:r>
            <a:endParaRPr lang="de-DE" dirty="0"/>
          </a:p>
        </p:txBody>
      </p:sp>
      <p:sp>
        <p:nvSpPr>
          <p:cNvPr id="4" name="Slide Number Placeholder 3"/>
          <p:cNvSpPr>
            <a:spLocks noGrp="1"/>
          </p:cNvSpPr>
          <p:nvPr>
            <p:ph type="sldNum" sz="quarter" idx="10"/>
          </p:nvPr>
        </p:nvSpPr>
        <p:spPr/>
        <p:txBody>
          <a:bodyPr/>
          <a:lstStyle/>
          <a:p>
            <a:fld id="{910C63BA-FD1A-4882-8BB0-8C8D1EBA163D}" type="slidenum">
              <a:rPr lang="en-US" smtClean="0"/>
              <a:t>49</a:t>
            </a:fld>
            <a:endParaRPr lang="en-US"/>
          </a:p>
        </p:txBody>
      </p:sp>
    </p:spTree>
    <p:extLst>
      <p:ext uri="{BB962C8B-B14F-4D97-AF65-F5344CB8AC3E}">
        <p14:creationId xmlns:p14="http://schemas.microsoft.com/office/powerpoint/2010/main" val="211618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pPr marL="171450" indent="-171450">
              <a:buFont typeface="Arial" panose="020B0604020202020204" pitchFamily="34" charset="0"/>
              <a:buChar char="•"/>
            </a:pPr>
            <a:r>
              <a:rPr lang="en-US" sz="1200" dirty="0"/>
              <a:t>There are many listings and illustrations of climate impacts in the literature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But local differences can be great and highly significant </a:t>
            </a:r>
          </a:p>
          <a:p>
            <a:pPr marL="171450" indent="-171450">
              <a:buFont typeface="Arial" panose="020B0604020202020204" pitchFamily="34" charset="0"/>
              <a:buChar char="•"/>
            </a:pPr>
            <a:r>
              <a:rPr lang="en-US" dirty="0"/>
              <a:t>For a good listing of South Asian and South East Asian Impacts,</a:t>
            </a:r>
            <a:r>
              <a:rPr lang="en-US" baseline="0" dirty="0"/>
              <a:t> see “Turn Down the Heat” publications by the World Bank, 2012.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NOTE: </a:t>
            </a:r>
            <a:r>
              <a:rPr lang="en-US" baseline="0" dirty="0"/>
              <a:t>“climate impacts” is the same as “climate change impacts” – no difference.  You may use either term, but try to be consistent. </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Image from: http://africagreenmedia.co.za/south-africa-to-store-co2-underground/</a:t>
            </a:r>
          </a:p>
          <a:p>
            <a:endParaRPr lang="en-US" b="1" dirty="0"/>
          </a:p>
        </p:txBody>
      </p:sp>
      <p:sp>
        <p:nvSpPr>
          <p:cNvPr id="4" name="Slide Number Placeholder 3"/>
          <p:cNvSpPr>
            <a:spLocks noGrp="1"/>
          </p:cNvSpPr>
          <p:nvPr>
            <p:ph type="sldNum" sz="quarter" idx="10"/>
          </p:nvPr>
        </p:nvSpPr>
        <p:spPr/>
        <p:txBody>
          <a:bodyPr/>
          <a:lstStyle/>
          <a:p>
            <a:fld id="{25709E05-5D77-8F45-AAB1-F3DEF1A7B15F}" type="slidenum">
              <a:rPr lang="en-US" smtClean="0"/>
              <a:t>7</a:t>
            </a:fld>
            <a:endParaRPr lang="en-US"/>
          </a:p>
        </p:txBody>
      </p:sp>
    </p:spTree>
    <p:extLst>
      <p:ext uri="{BB962C8B-B14F-4D97-AF65-F5344CB8AC3E}">
        <p14:creationId xmlns:p14="http://schemas.microsoft.com/office/powerpoint/2010/main" val="170009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Messages:</a:t>
            </a:r>
          </a:p>
          <a:p>
            <a:pPr marL="171450" indent="-171450">
              <a:buFont typeface="Arial" panose="020B0604020202020204" pitchFamily="34" charset="0"/>
              <a:buChar char="•"/>
            </a:pPr>
            <a:r>
              <a:rPr lang="en-US" dirty="0"/>
              <a:t>Here is an example</a:t>
            </a:r>
            <a:r>
              <a:rPr lang="en-US" baseline="0" dirty="0"/>
              <a:t> of a graphical depiction of climate change impacts. </a:t>
            </a:r>
          </a:p>
          <a:p>
            <a:pPr marL="171450" indent="-171450">
              <a:buFont typeface="Arial" panose="020B0604020202020204" pitchFamily="34" charset="0"/>
              <a:buChar char="•"/>
            </a:pPr>
            <a:r>
              <a:rPr lang="en-US" baseline="0" dirty="0"/>
              <a:t>There are 5 key areas of impact on this graphic.  On the left side the top Blue Line  depicts a change in 4-6 degrees and the significant impacts, including mass extinction!  The Red Line on the bottom left shows impacts expected for a 1-3 degree increase in global temperature with significant, but less impacts.  The Blue Line on the right bottom shows a 0.8 degree rise in temperature.  The top right Red Line is a general outcome of the impact of global climate change.</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Source:  http://www.mindmapart.com/climate-impacts-mind-map-jane-genovese/</a:t>
            </a: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8</a:t>
            </a:fld>
            <a:endParaRPr lang="en-US"/>
          </a:p>
        </p:txBody>
      </p:sp>
    </p:spTree>
    <p:extLst>
      <p:ext uri="{BB962C8B-B14F-4D97-AF65-F5344CB8AC3E}">
        <p14:creationId xmlns:p14="http://schemas.microsoft.com/office/powerpoint/2010/main" val="34480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7E48A5-BEBF-4604-9599-3064AEEEA4C5}" type="slidenum">
              <a:rPr lang="zh-CN" altLang="en-US"/>
              <a:pPr/>
              <a:t>10</a:t>
            </a:fld>
            <a:endParaRPr lang="en-US" altLang="zh-CN"/>
          </a:p>
        </p:txBody>
      </p:sp>
      <p:sp>
        <p:nvSpPr>
          <p:cNvPr id="419842" name="Rectangle 2"/>
          <p:cNvSpPr>
            <a:spLocks noGrp="1" noRot="1" noChangeAspect="1" noChangeArrowheads="1" noTextEdit="1"/>
          </p:cNvSpPr>
          <p:nvPr>
            <p:ph type="sldImg"/>
          </p:nvPr>
        </p:nvSpPr>
        <p:spPr>
          <a:xfrm>
            <a:off x="382588" y="685800"/>
            <a:ext cx="6094412" cy="3429000"/>
          </a:xfrm>
          <a:ln/>
        </p:spPr>
      </p:sp>
      <p:sp>
        <p:nvSpPr>
          <p:cNvPr id="419843" name="Rectangle 3"/>
          <p:cNvSpPr>
            <a:spLocks noGrp="1" noChangeArrowheads="1"/>
          </p:cNvSpPr>
          <p:nvPr>
            <p:ph type="body" idx="1"/>
          </p:nvPr>
        </p:nvSpPr>
        <p:spPr>
          <a:xfrm>
            <a:off x="684836" y="4343327"/>
            <a:ext cx="5488329" cy="411465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cap="none" baseline="0" dirty="0">
                <a:solidFill>
                  <a:srgbClr val="000000"/>
                </a:solidFill>
                <a:latin typeface="+mn-lt"/>
                <a:ea typeface="Arial"/>
                <a:cs typeface="Arial"/>
                <a:sym typeface="Arial"/>
              </a:rPr>
              <a:t>Key Message: </a:t>
            </a:r>
          </a:p>
          <a:p>
            <a:pPr marL="285750" indent="-285750">
              <a:buFont typeface="Arial" panose="020B0604020202020204" pitchFamily="34" charset="0"/>
              <a:buChar char="•"/>
            </a:pPr>
            <a:r>
              <a:rPr lang="en-US" sz="1300" dirty="0"/>
              <a:t>Have students suggest</a:t>
            </a:r>
            <a:r>
              <a:rPr lang="en-US" sz="1300" baseline="0" dirty="0"/>
              <a:t> </a:t>
            </a:r>
            <a:r>
              <a:rPr lang="en-US" sz="1300" dirty="0"/>
              <a:t>more examples of the impact of climate change on the environment and society.</a:t>
            </a:r>
          </a:p>
          <a:p>
            <a:pPr marL="285750" indent="-285750">
              <a:buFont typeface="Arial" panose="020B0604020202020204" pitchFamily="34" charset="0"/>
              <a:buChar char="•"/>
            </a:pPr>
            <a:r>
              <a:rPr lang="en-US" sz="1300" dirty="0"/>
              <a:t>It is important to note that not all effects are negative, and in some areas climate change would have a positive impact, such as extended growing seasons in agriculture.</a:t>
            </a:r>
          </a:p>
          <a:p>
            <a:pPr marL="285750" indent="-285750">
              <a:buFont typeface="Arial" panose="020B0604020202020204" pitchFamily="34" charset="0"/>
              <a:buChar char="•"/>
            </a:pPr>
            <a:r>
              <a:rPr lang="en-US" sz="1300" dirty="0"/>
              <a:t>However, in most cases and on a global scale the results are overwhelmingly negative. </a:t>
            </a:r>
          </a:p>
          <a:p>
            <a:pPr>
              <a:buFontTx/>
              <a:buChar char="-"/>
            </a:pPr>
            <a:endParaRPr lang="en-US" sz="1300" dirty="0"/>
          </a:p>
          <a:p>
            <a:pPr marL="285750" indent="-285750">
              <a:buFont typeface="Arial" panose="020B0604020202020204" pitchFamily="34" charset="0"/>
              <a:buChar char="•"/>
            </a:pPr>
            <a:r>
              <a:rPr lang="en-GB" sz="1300" dirty="0"/>
              <a:t>If greenhouse gas concentrations keep rising, climatic changes are likely to result. Those changes will potentially have wide-ranging effects on the environment and socio-economic and related sectors, such as health, agriculture, forests, water resources, coastal areas and biodiversity. </a:t>
            </a:r>
          </a:p>
          <a:p>
            <a:endParaRPr lang="en-GB" sz="1300" dirty="0"/>
          </a:p>
          <a:p>
            <a:r>
              <a:rPr lang="en-GB" sz="1400" b="1" dirty="0"/>
              <a:t>Reference</a:t>
            </a:r>
            <a:r>
              <a:rPr lang="en-GB" sz="1400" dirty="0"/>
              <a:t>:</a:t>
            </a:r>
            <a:r>
              <a:rPr lang="en-GB" sz="1400" baseline="0" dirty="0"/>
              <a:t>  </a:t>
            </a:r>
            <a:r>
              <a:rPr lang="en-GB" sz="1400" dirty="0"/>
              <a:t>http://www.globalchange.umich.edu/globalchange2/current/lectures/climate_change/climate_impacts.jpg</a:t>
            </a:r>
            <a:endParaRPr lang="en-GB" sz="1300" dirty="0"/>
          </a:p>
        </p:txBody>
      </p:sp>
    </p:spTree>
    <p:extLst>
      <p:ext uri="{BB962C8B-B14F-4D97-AF65-F5344CB8AC3E}">
        <p14:creationId xmlns:p14="http://schemas.microsoft.com/office/powerpoint/2010/main" val="110957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indent="-171450">
              <a:buFont typeface="Arial" panose="020B0604020202020204" pitchFamily="34" charset="0"/>
              <a:buChar char="•"/>
            </a:pPr>
            <a:r>
              <a:rPr lang="en-US" dirty="0"/>
              <a:t>The</a:t>
            </a:r>
            <a:r>
              <a:rPr lang="en-US" baseline="0" dirty="0"/>
              <a:t> types of risks are not new (with a few exceptions). </a:t>
            </a:r>
          </a:p>
          <a:p>
            <a:pPr marL="171450" indent="-171450">
              <a:buFont typeface="Arial" panose="020B0604020202020204" pitchFamily="34" charset="0"/>
              <a:buChar char="•"/>
            </a:pPr>
            <a:r>
              <a:rPr lang="en-US" baseline="0" dirty="0"/>
              <a:t>We have had them all along. </a:t>
            </a:r>
          </a:p>
          <a:p>
            <a:pPr marL="171450" indent="-171450">
              <a:buFont typeface="Arial" panose="020B0604020202020204" pitchFamily="34" charset="0"/>
              <a:buChar char="•"/>
            </a:pPr>
            <a:r>
              <a:rPr lang="en-US" baseline="0" dirty="0"/>
              <a:t>Most risks are intensified, and the values at risk are under greater threat due to climate change.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11</a:t>
            </a:fld>
            <a:endParaRPr lang="en-US"/>
          </a:p>
        </p:txBody>
      </p:sp>
    </p:spTree>
    <p:extLst>
      <p:ext uri="{BB962C8B-B14F-4D97-AF65-F5344CB8AC3E}">
        <p14:creationId xmlns:p14="http://schemas.microsoft.com/office/powerpoint/2010/main" val="154249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indent="-171450">
              <a:buFont typeface="Arial" panose="020B0604020202020204" pitchFamily="34" charset="0"/>
              <a:buChar char="•"/>
            </a:pPr>
            <a:r>
              <a:rPr lang="en-US" dirty="0"/>
              <a:t>Changes to the environment take a variety</a:t>
            </a:r>
            <a:r>
              <a:rPr lang="en-US" baseline="0" dirty="0"/>
              <a:t> of forms. </a:t>
            </a:r>
          </a:p>
          <a:p>
            <a:pPr marL="171450" indent="-171450">
              <a:buFont typeface="Arial" panose="020B0604020202020204" pitchFamily="34" charset="0"/>
              <a:buChar char="•"/>
            </a:pPr>
            <a:r>
              <a:rPr lang="en-US" baseline="0" dirty="0"/>
              <a:t>It is important to know what mode or type of changes are occurring or projected. </a:t>
            </a:r>
          </a:p>
          <a:p>
            <a:pPr marL="171450" indent="-171450">
              <a:buFont typeface="Arial" panose="020B0604020202020204" pitchFamily="34" charset="0"/>
              <a:buChar char="•"/>
            </a:pPr>
            <a:r>
              <a:rPr lang="en-US" baseline="0" dirty="0"/>
              <a:t>For example, for flooding, the frequency (how often they occur), the timing (when they occur), Duration (how long they last), and intensity (how severe they are) all need to be defined.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a:t>
            </a:r>
            <a:r>
              <a:rPr lang="en-US" sz="1200" dirty="0">
                <a:latin typeface="+mn-lt"/>
                <a:cs typeface="Calibri"/>
              </a:rPr>
              <a:t>Ma</a:t>
            </a:r>
            <a:r>
              <a:rPr lang="en-US" sz="1200" spc="-15" dirty="0">
                <a:latin typeface="+mn-lt"/>
                <a:cs typeface="Calibri"/>
              </a:rPr>
              <a:t>t</a:t>
            </a:r>
            <a:r>
              <a:rPr lang="en-US" sz="1200" spc="0" dirty="0">
                <a:latin typeface="+mn-lt"/>
                <a:cs typeface="Calibri"/>
              </a:rPr>
              <a:t>th</a:t>
            </a:r>
            <a:r>
              <a:rPr lang="en-US" sz="1200" spc="-10" dirty="0">
                <a:latin typeface="+mn-lt"/>
                <a:cs typeface="Calibri"/>
              </a:rPr>
              <a:t>ews</a:t>
            </a:r>
            <a:r>
              <a:rPr lang="en-US" sz="1200" spc="5" dirty="0">
                <a:latin typeface="+mn-lt"/>
                <a:cs typeface="Calibri"/>
              </a:rPr>
              <a:t> </a:t>
            </a:r>
            <a:r>
              <a:rPr lang="en-US" sz="1200" spc="-15" dirty="0">
                <a:latin typeface="+mn-lt"/>
                <a:cs typeface="Calibri"/>
              </a:rPr>
              <a:t>&amp;</a:t>
            </a:r>
            <a:r>
              <a:rPr lang="en-US" sz="1200" spc="-5" dirty="0">
                <a:latin typeface="+mn-lt"/>
                <a:cs typeface="Calibri"/>
              </a:rPr>
              <a:t> </a:t>
            </a:r>
            <a:r>
              <a:rPr lang="en-US" sz="1200" spc="0" dirty="0">
                <a:latin typeface="+mn-lt"/>
                <a:cs typeface="Calibri"/>
              </a:rPr>
              <a:t>Ma</a:t>
            </a:r>
            <a:r>
              <a:rPr lang="en-US" sz="1200" spc="-15" dirty="0">
                <a:latin typeface="+mn-lt"/>
                <a:cs typeface="Calibri"/>
              </a:rPr>
              <a:t>t</a:t>
            </a:r>
            <a:r>
              <a:rPr lang="en-US" sz="1200" spc="0" dirty="0">
                <a:latin typeface="+mn-lt"/>
                <a:cs typeface="Calibri"/>
              </a:rPr>
              <a:t>th</a:t>
            </a:r>
            <a:r>
              <a:rPr lang="en-US" sz="1200" spc="-10" dirty="0">
                <a:latin typeface="+mn-lt"/>
                <a:cs typeface="Calibri"/>
              </a:rPr>
              <a:t>ews</a:t>
            </a:r>
            <a:r>
              <a:rPr lang="en-US" sz="1200" spc="20" dirty="0">
                <a:latin typeface="+mn-lt"/>
                <a:cs typeface="Calibri"/>
              </a:rPr>
              <a:t> </a:t>
            </a:r>
            <a:r>
              <a:rPr lang="en-US" sz="1200" spc="0" dirty="0">
                <a:latin typeface="+mn-lt"/>
                <a:cs typeface="Calibri"/>
              </a:rPr>
              <a:t>,</a:t>
            </a:r>
            <a:r>
              <a:rPr lang="en-US" sz="1200" spc="-5" dirty="0">
                <a:latin typeface="+mn-lt"/>
                <a:cs typeface="Calibri"/>
              </a:rPr>
              <a:t> </a:t>
            </a:r>
            <a:r>
              <a:rPr lang="en-US" sz="1200" spc="-10" dirty="0">
                <a:latin typeface="+mn-lt"/>
                <a:cs typeface="Calibri"/>
              </a:rPr>
              <a:t>201</a:t>
            </a:r>
            <a:r>
              <a:rPr lang="en-US" sz="1200" spc="0" dirty="0">
                <a:latin typeface="+mn-lt"/>
                <a:cs typeface="Calibri"/>
              </a:rPr>
              <a:t>2</a:t>
            </a:r>
            <a:r>
              <a:rPr lang="en-US" sz="1200" spc="30" dirty="0">
                <a:latin typeface="+mn-lt"/>
                <a:cs typeface="Calibri"/>
              </a:rPr>
              <a:t> </a:t>
            </a:r>
            <a:r>
              <a:rPr lang="en-US" sz="1200" spc="-10" dirty="0">
                <a:latin typeface="+mn-lt"/>
                <a:cs typeface="Calibri"/>
              </a:rPr>
              <a:t>–</a:t>
            </a:r>
            <a:r>
              <a:rPr lang="en-US" sz="1200" spc="5" dirty="0">
                <a:latin typeface="+mn-lt"/>
                <a:cs typeface="Calibri"/>
              </a:rPr>
              <a:t> </a:t>
            </a:r>
            <a:r>
              <a:rPr lang="en-US" sz="1200" spc="-65" dirty="0">
                <a:latin typeface="+mn-lt"/>
                <a:cs typeface="Calibri"/>
              </a:rPr>
              <a:t>V</a:t>
            </a:r>
            <a:r>
              <a:rPr lang="en-US" sz="1200" spc="-15" dirty="0">
                <a:latin typeface="+mn-lt"/>
                <a:cs typeface="Calibri"/>
              </a:rPr>
              <a:t>u</a:t>
            </a:r>
            <a:r>
              <a:rPr lang="en-US" sz="1200" spc="0" dirty="0">
                <a:latin typeface="+mn-lt"/>
                <a:cs typeface="Calibri"/>
              </a:rPr>
              <a:t>lne</a:t>
            </a:r>
            <a:r>
              <a:rPr lang="en-US" sz="1200" spc="5" dirty="0">
                <a:latin typeface="+mn-lt"/>
                <a:cs typeface="Calibri"/>
              </a:rPr>
              <a:t>r</a:t>
            </a:r>
            <a:r>
              <a:rPr lang="en-US" sz="1200" spc="-15" dirty="0">
                <a:latin typeface="+mn-lt"/>
                <a:cs typeface="Calibri"/>
              </a:rPr>
              <a:t>ab</a:t>
            </a:r>
            <a:r>
              <a:rPr lang="en-US" sz="1200" spc="0" dirty="0">
                <a:latin typeface="+mn-lt"/>
                <a:cs typeface="Calibri"/>
              </a:rPr>
              <a:t>i</a:t>
            </a:r>
            <a:r>
              <a:rPr lang="en-US" sz="1200" spc="5" dirty="0">
                <a:latin typeface="+mn-lt"/>
                <a:cs typeface="Calibri"/>
              </a:rPr>
              <a:t>l</a:t>
            </a:r>
            <a:r>
              <a:rPr lang="en-US" sz="1200" spc="0" dirty="0">
                <a:latin typeface="+mn-lt"/>
                <a:cs typeface="Calibri"/>
              </a:rPr>
              <a:t>i</a:t>
            </a:r>
            <a:r>
              <a:rPr lang="en-US" sz="1200" spc="5" dirty="0">
                <a:latin typeface="+mn-lt"/>
                <a:cs typeface="Calibri"/>
              </a:rPr>
              <a:t>t</a:t>
            </a:r>
            <a:r>
              <a:rPr lang="en-US" sz="1200" spc="-10" dirty="0">
                <a:latin typeface="+mn-lt"/>
                <a:cs typeface="Calibri"/>
              </a:rPr>
              <a:t>y </a:t>
            </a:r>
            <a:r>
              <a:rPr lang="en-US" sz="1200" spc="-20" dirty="0">
                <a:latin typeface="+mn-lt"/>
                <a:cs typeface="Calibri"/>
              </a:rPr>
              <a:t>t</a:t>
            </a:r>
            <a:r>
              <a:rPr lang="en-US" sz="1200" spc="-10" dirty="0">
                <a:latin typeface="+mn-lt"/>
                <a:cs typeface="Calibri"/>
              </a:rPr>
              <a:t>o </a:t>
            </a:r>
            <a:r>
              <a:rPr lang="en-US" sz="1200" spc="-15" dirty="0">
                <a:latin typeface="+mn-lt"/>
                <a:cs typeface="Calibri"/>
              </a:rPr>
              <a:t>w</a:t>
            </a:r>
            <a:r>
              <a:rPr lang="en-US" sz="1200" spc="-20" dirty="0">
                <a:latin typeface="+mn-lt"/>
                <a:cs typeface="Calibri"/>
              </a:rPr>
              <a:t>h</a:t>
            </a:r>
            <a:r>
              <a:rPr lang="en-US" sz="1200" spc="-15" dirty="0">
                <a:latin typeface="+mn-lt"/>
                <a:cs typeface="Calibri"/>
              </a:rPr>
              <a:t>a</a:t>
            </a:r>
            <a:r>
              <a:rPr lang="en-US" sz="1200" spc="0" dirty="0">
                <a:latin typeface="+mn-lt"/>
                <a:cs typeface="Calibri"/>
              </a:rPr>
              <a:t>t</a:t>
            </a:r>
            <a:r>
              <a:rPr lang="en-US" sz="1200" spc="25" dirty="0">
                <a:latin typeface="+mn-lt"/>
                <a:cs typeface="Calibri"/>
              </a:rPr>
              <a:t> </a:t>
            </a:r>
            <a:r>
              <a:rPr lang="en-US" sz="1200" spc="-15" dirty="0">
                <a:latin typeface="+mn-lt"/>
                <a:cs typeface="Calibri"/>
              </a:rPr>
              <a:t>chang</a:t>
            </a:r>
            <a:r>
              <a:rPr lang="en-US" sz="1200" spc="-10" dirty="0">
                <a:latin typeface="+mn-lt"/>
                <a:cs typeface="Calibri"/>
              </a:rPr>
              <a:t>e?</a:t>
            </a:r>
            <a:r>
              <a:rPr lang="en-US" sz="1200" spc="35" dirty="0">
                <a:latin typeface="+mn-lt"/>
                <a:cs typeface="Calibri"/>
              </a:rPr>
              <a:t> </a:t>
            </a:r>
            <a:r>
              <a:rPr lang="en-US" sz="1200" spc="-25" dirty="0">
                <a:latin typeface="+mn-lt"/>
                <a:cs typeface="Calibri"/>
              </a:rPr>
              <a:t>U</a:t>
            </a:r>
            <a:r>
              <a:rPr lang="en-US" sz="1200" spc="-15" dirty="0">
                <a:latin typeface="+mn-lt"/>
                <a:cs typeface="Calibri"/>
              </a:rPr>
              <a:t>N</a:t>
            </a:r>
            <a:r>
              <a:rPr lang="en-US" sz="1200" spc="-25" dirty="0">
                <a:latin typeface="+mn-lt"/>
                <a:cs typeface="Calibri"/>
              </a:rPr>
              <a:t>F</a:t>
            </a:r>
            <a:r>
              <a:rPr lang="en-US" sz="1200" spc="-20" dirty="0">
                <a:latin typeface="+mn-lt"/>
                <a:cs typeface="Calibri"/>
              </a:rPr>
              <a:t>C</a:t>
            </a:r>
            <a:r>
              <a:rPr lang="en-US" sz="1200" spc="-10" dirty="0">
                <a:latin typeface="+mn-lt"/>
                <a:cs typeface="Calibri"/>
              </a:rPr>
              <a:t>CC Technical</a:t>
            </a:r>
            <a:r>
              <a:rPr lang="en-US" sz="1200" spc="-10" baseline="0" dirty="0">
                <a:latin typeface="+mn-lt"/>
                <a:cs typeface="Calibri"/>
              </a:rPr>
              <a:t> Workshop on Water, Climate Change Impacts, and Adaptation Strategies, Mexico City, Mexico 18-20 July, 2012.</a:t>
            </a:r>
            <a:endParaRPr lang="en-US" sz="1200" spc="-10" dirty="0">
              <a:latin typeface="+mn-l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spc="-10" baseline="0" dirty="0">
              <a:solidFill>
                <a:srgbClr val="000000"/>
              </a:solidFill>
              <a:latin typeface="+mn-lt"/>
              <a:ea typeface="Arial"/>
              <a:cs typeface="Calibri"/>
              <a:sym typeface="Arial"/>
            </a:endParaRPr>
          </a:p>
          <a:p>
            <a:endParaRPr lang="en-US" dirty="0"/>
          </a:p>
        </p:txBody>
      </p:sp>
      <p:sp>
        <p:nvSpPr>
          <p:cNvPr id="4" name="Slide Number Placeholder 3"/>
          <p:cNvSpPr>
            <a:spLocks noGrp="1"/>
          </p:cNvSpPr>
          <p:nvPr>
            <p:ph type="sldNum" sz="quarter" idx="10"/>
          </p:nvPr>
        </p:nvSpPr>
        <p:spPr/>
        <p:txBody>
          <a:bodyPr/>
          <a:lstStyle/>
          <a:p>
            <a:fld id="{25709E05-5D77-8F45-AAB1-F3DEF1A7B15F}" type="slidenum">
              <a:rPr lang="en-US" smtClean="0"/>
              <a:t>12</a:t>
            </a:fld>
            <a:endParaRPr lang="en-US"/>
          </a:p>
        </p:txBody>
      </p:sp>
    </p:spTree>
    <p:extLst>
      <p:ext uri="{BB962C8B-B14F-4D97-AF65-F5344CB8AC3E}">
        <p14:creationId xmlns:p14="http://schemas.microsoft.com/office/powerpoint/2010/main" val="598101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r>
              <a:rPr lang="en-US"/>
              <a:t>1/25/14</a:t>
            </a:r>
          </a:p>
        </p:txBody>
      </p:sp>
      <p:sp>
        <p:nvSpPr>
          <p:cNvPr id="4" name="Footer Placeholder 3"/>
          <p:cNvSpPr>
            <a:spLocks noGrp="1"/>
          </p:cNvSpPr>
          <p:nvPr>
            <p:ph type="ftr" sz="quarter" idx="11"/>
          </p:nvPr>
        </p:nvSpPr>
        <p:spPr/>
        <p:txBody>
          <a:bodyPr/>
          <a:lstStyle/>
          <a:p>
            <a:r>
              <a:rPr lang="en-US"/>
              <a:t>BCC_2.1</a:t>
            </a:r>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1/25/14</a:t>
            </a:r>
          </a:p>
        </p:txBody>
      </p:sp>
      <p:sp>
        <p:nvSpPr>
          <p:cNvPr id="6" name="Footer Placeholder 5"/>
          <p:cNvSpPr>
            <a:spLocks noGrp="1"/>
          </p:cNvSpPr>
          <p:nvPr>
            <p:ph type="ftr" sz="quarter" idx="11"/>
          </p:nvPr>
        </p:nvSpPr>
        <p:spPr/>
        <p:txBody>
          <a:bodyPr/>
          <a:lstStyle/>
          <a:p>
            <a:r>
              <a:rPr lang="en-US"/>
              <a:t>BCC_2.1</a:t>
            </a:r>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1/25/14</a:t>
            </a:r>
          </a:p>
        </p:txBody>
      </p:sp>
      <p:sp>
        <p:nvSpPr>
          <p:cNvPr id="6" name="Footer Placeholder 5"/>
          <p:cNvSpPr>
            <a:spLocks noGrp="1"/>
          </p:cNvSpPr>
          <p:nvPr>
            <p:ph type="ftr" sz="quarter" idx="11"/>
          </p:nvPr>
        </p:nvSpPr>
        <p:spPr/>
        <p:txBody>
          <a:bodyPr/>
          <a:lstStyle/>
          <a:p>
            <a:r>
              <a:rPr lang="en-US"/>
              <a:t>BCC_2.1</a:t>
            </a:r>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1/25/14</a:t>
            </a:r>
          </a:p>
        </p:txBody>
      </p:sp>
      <p:sp>
        <p:nvSpPr>
          <p:cNvPr id="5" name="Footer Placeholder 4"/>
          <p:cNvSpPr>
            <a:spLocks noGrp="1"/>
          </p:cNvSpPr>
          <p:nvPr>
            <p:ph type="ftr" sz="quarter" idx="11"/>
          </p:nvPr>
        </p:nvSpPr>
        <p:spPr/>
        <p:txBody>
          <a:bodyPr/>
          <a:lstStyle/>
          <a:p>
            <a:r>
              <a:rPr lang="en-US"/>
              <a:t>BCC_2.1</a:t>
            </a:r>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1/25/14</a:t>
            </a:r>
          </a:p>
        </p:txBody>
      </p:sp>
      <p:sp>
        <p:nvSpPr>
          <p:cNvPr id="6" name="Footer Placeholder 5"/>
          <p:cNvSpPr>
            <a:spLocks noGrp="1"/>
          </p:cNvSpPr>
          <p:nvPr>
            <p:ph type="ftr" sz="quarter" idx="11"/>
          </p:nvPr>
        </p:nvSpPr>
        <p:spPr/>
        <p:txBody>
          <a:bodyPr/>
          <a:lstStyle/>
          <a:p>
            <a:r>
              <a:rPr lang="en-US"/>
              <a:t>BCC_2.1</a:t>
            </a:r>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r>
              <a:rPr lang="en-US"/>
              <a:t>1/25/14</a:t>
            </a:r>
          </a:p>
        </p:txBody>
      </p:sp>
      <p:sp>
        <p:nvSpPr>
          <p:cNvPr id="8" name="Footer Placeholder 7"/>
          <p:cNvSpPr>
            <a:spLocks noGrp="1"/>
          </p:cNvSpPr>
          <p:nvPr>
            <p:ph type="ftr" sz="quarter" idx="11"/>
          </p:nvPr>
        </p:nvSpPr>
        <p:spPr/>
        <p:txBody>
          <a:bodyPr/>
          <a:lstStyle/>
          <a:p>
            <a:r>
              <a:rPr lang="en-US"/>
              <a:t>BCC_2.1</a:t>
            </a:r>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1/25/14</a:t>
            </a:r>
          </a:p>
        </p:txBody>
      </p:sp>
      <p:sp>
        <p:nvSpPr>
          <p:cNvPr id="6" name="Footer Placeholder 5"/>
          <p:cNvSpPr>
            <a:spLocks noGrp="1"/>
          </p:cNvSpPr>
          <p:nvPr>
            <p:ph type="ftr" sz="quarter" idx="11"/>
          </p:nvPr>
        </p:nvSpPr>
        <p:spPr/>
        <p:txBody>
          <a:bodyPr/>
          <a:lstStyle/>
          <a:p>
            <a:r>
              <a:rPr lang="en-US"/>
              <a:t>BCC_2.1</a:t>
            </a:r>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r>
              <a:rPr lang="en-US"/>
              <a:t>1/25/14</a:t>
            </a:r>
          </a:p>
        </p:txBody>
      </p:sp>
      <p:sp>
        <p:nvSpPr>
          <p:cNvPr id="4" name="Footer Placeholder 3"/>
          <p:cNvSpPr>
            <a:spLocks noGrp="1"/>
          </p:cNvSpPr>
          <p:nvPr>
            <p:ph type="ftr" sz="quarter" idx="11"/>
          </p:nvPr>
        </p:nvSpPr>
        <p:spPr/>
        <p:txBody>
          <a:bodyPr/>
          <a:lstStyle/>
          <a:p>
            <a:r>
              <a:rPr lang="en-US"/>
              <a:t>BCC_2.1</a:t>
            </a:r>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1/25/14</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BCC_2.1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3" r:id="rId20"/>
    <p:sldLayoutId id="2147483692" r:id="rId21"/>
    <p:sldLayoutId id="2147483663"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mailto:climatecurriculum@googlegroups.com"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hyperlink" Target="http://www.ipcc.ch/report/ar5/" TargetMode="Externa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Impacts of Climate Change</a:t>
            </a:r>
          </a:p>
        </p:txBody>
      </p:sp>
      <p:pic>
        <p:nvPicPr>
          <p:cNvPr id="418824" name="Picture 8" descr="agriculture"/>
          <p:cNvPicPr>
            <a:picLocks noChangeAspect="1" noChangeArrowheads="1"/>
          </p:cNvPicPr>
          <p:nvPr/>
        </p:nvPicPr>
        <p:blipFill>
          <a:blip r:embed="rId3" cstate="print"/>
          <a:srcRect/>
          <a:stretch>
            <a:fillRect/>
          </a:stretch>
        </p:blipFill>
        <p:spPr bwMode="auto">
          <a:xfrm>
            <a:off x="5679958" y="4108576"/>
            <a:ext cx="842963" cy="820623"/>
          </a:xfrm>
          <a:prstGeom prst="rect">
            <a:avLst/>
          </a:prstGeom>
          <a:noFill/>
        </p:spPr>
      </p:pic>
      <p:pic>
        <p:nvPicPr>
          <p:cNvPr id="418825" name="Picture 9" descr="eau"/>
          <p:cNvPicPr>
            <a:picLocks noChangeAspect="1" noChangeArrowheads="1"/>
          </p:cNvPicPr>
          <p:nvPr/>
        </p:nvPicPr>
        <p:blipFill>
          <a:blip r:embed="rId4" cstate="print">
            <a:lum bright="-10000" contrast="10000"/>
          </a:blip>
          <a:srcRect/>
          <a:stretch>
            <a:fillRect/>
          </a:stretch>
        </p:blipFill>
        <p:spPr bwMode="auto">
          <a:xfrm>
            <a:off x="5679958" y="1179618"/>
            <a:ext cx="842963" cy="866775"/>
          </a:xfrm>
          <a:prstGeom prst="rect">
            <a:avLst/>
          </a:prstGeom>
          <a:noFill/>
        </p:spPr>
      </p:pic>
      <p:pic>
        <p:nvPicPr>
          <p:cNvPr id="418826" name="Picture 10" descr="foret"/>
          <p:cNvPicPr>
            <a:picLocks noChangeAspect="1" noChangeArrowheads="1"/>
          </p:cNvPicPr>
          <p:nvPr/>
        </p:nvPicPr>
        <p:blipFill>
          <a:blip r:embed="rId5" cstate="print"/>
          <a:srcRect/>
          <a:stretch>
            <a:fillRect/>
          </a:stretch>
        </p:blipFill>
        <p:spPr bwMode="auto">
          <a:xfrm>
            <a:off x="5679958" y="2148218"/>
            <a:ext cx="842963" cy="866775"/>
          </a:xfrm>
          <a:prstGeom prst="rect">
            <a:avLst/>
          </a:prstGeom>
          <a:noFill/>
        </p:spPr>
      </p:pic>
      <p:pic>
        <p:nvPicPr>
          <p:cNvPr id="418827" name="Picture 11" descr="oiseau"/>
          <p:cNvPicPr>
            <a:picLocks noChangeAspect="1" noChangeArrowheads="1"/>
          </p:cNvPicPr>
          <p:nvPr/>
        </p:nvPicPr>
        <p:blipFill>
          <a:blip r:embed="rId6" cstate="print">
            <a:lum bright="-20000" contrast="20000"/>
          </a:blip>
          <a:srcRect/>
          <a:stretch>
            <a:fillRect/>
          </a:stretch>
        </p:blipFill>
        <p:spPr bwMode="auto">
          <a:xfrm>
            <a:off x="5665665" y="3139976"/>
            <a:ext cx="842963" cy="866775"/>
          </a:xfrm>
          <a:prstGeom prst="rect">
            <a:avLst/>
          </a:prstGeom>
          <a:noFill/>
        </p:spPr>
      </p:pic>
      <p:pic>
        <p:nvPicPr>
          <p:cNvPr id="418828" name="Picture 12" descr="plage"/>
          <p:cNvPicPr>
            <a:picLocks noChangeAspect="1" noChangeArrowheads="1"/>
          </p:cNvPicPr>
          <p:nvPr/>
        </p:nvPicPr>
        <p:blipFill>
          <a:blip r:embed="rId7" cstate="print">
            <a:lum bright="-10000" contrast="10000"/>
          </a:blip>
          <a:srcRect/>
          <a:stretch>
            <a:fillRect/>
          </a:stretch>
        </p:blipFill>
        <p:spPr bwMode="auto">
          <a:xfrm>
            <a:off x="5679958" y="4990254"/>
            <a:ext cx="842963" cy="866775"/>
          </a:xfrm>
          <a:prstGeom prst="rect">
            <a:avLst/>
          </a:prstGeom>
          <a:noFill/>
        </p:spPr>
      </p:pic>
      <p:pic>
        <p:nvPicPr>
          <p:cNvPr id="418829" name="Picture 13" descr="sante"/>
          <p:cNvPicPr>
            <a:picLocks noChangeAspect="1" noChangeArrowheads="1"/>
          </p:cNvPicPr>
          <p:nvPr/>
        </p:nvPicPr>
        <p:blipFill>
          <a:blip r:embed="rId8" cstate="print">
            <a:lum bright="-40000" contrast="40000"/>
          </a:blip>
          <a:srcRect/>
          <a:stretch>
            <a:fillRect/>
          </a:stretch>
        </p:blipFill>
        <p:spPr bwMode="auto">
          <a:xfrm>
            <a:off x="5679958" y="5955581"/>
            <a:ext cx="842963" cy="866775"/>
          </a:xfrm>
          <a:prstGeom prst="rect">
            <a:avLst/>
          </a:prstGeom>
          <a:noFill/>
        </p:spPr>
      </p:pic>
      <p:pic>
        <p:nvPicPr>
          <p:cNvPr id="418830" name="Picture 14" descr="temp"/>
          <p:cNvPicPr>
            <a:picLocks noChangeAspect="1" noChangeArrowheads="1"/>
          </p:cNvPicPr>
          <p:nvPr/>
        </p:nvPicPr>
        <p:blipFill>
          <a:blip r:embed="rId9" cstate="print">
            <a:lum bright="-14000" contrast="8000"/>
          </a:blip>
          <a:srcRect/>
          <a:stretch>
            <a:fillRect/>
          </a:stretch>
        </p:blipFill>
        <p:spPr bwMode="auto">
          <a:xfrm>
            <a:off x="1041518" y="2508439"/>
            <a:ext cx="3492500" cy="2684463"/>
          </a:xfrm>
          <a:prstGeom prst="rect">
            <a:avLst/>
          </a:prstGeom>
          <a:noFill/>
        </p:spPr>
      </p:pic>
      <p:sp>
        <p:nvSpPr>
          <p:cNvPr id="418831" name="Text Box 15"/>
          <p:cNvSpPr txBox="1">
            <a:spLocks noChangeArrowheads="1"/>
          </p:cNvSpPr>
          <p:nvPr/>
        </p:nvSpPr>
        <p:spPr bwMode="auto">
          <a:xfrm>
            <a:off x="1270118" y="5331287"/>
            <a:ext cx="3035300" cy="1446550"/>
          </a:xfrm>
          <a:prstGeom prst="rect">
            <a:avLst/>
          </a:prstGeom>
          <a:solidFill>
            <a:schemeClr val="bg1"/>
          </a:solidFill>
          <a:ln w="9525">
            <a:noFill/>
            <a:miter lim="800000"/>
            <a:headEnd/>
            <a:tailEnd/>
          </a:ln>
          <a:effectLst/>
        </p:spPr>
        <p:txBody>
          <a:bodyPr wrap="square">
            <a:spAutoFit/>
          </a:bodyPr>
          <a:lstStyle/>
          <a:p>
            <a:r>
              <a:rPr lang="en-GB" sz="2200" dirty="0">
                <a:solidFill>
                  <a:srgbClr val="000000"/>
                </a:solidFill>
                <a:cs typeface="Arial" pitchFamily="34" charset="0"/>
              </a:rPr>
              <a:t>For example:</a:t>
            </a:r>
          </a:p>
          <a:p>
            <a:pPr marL="342900" indent="-342900">
              <a:buFont typeface="Wingdings" charset="2"/>
              <a:buChar char="§"/>
            </a:pPr>
            <a:r>
              <a:rPr lang="en-GB" sz="2200" dirty="0">
                <a:solidFill>
                  <a:srgbClr val="000000"/>
                </a:solidFill>
                <a:cs typeface="Arial" pitchFamily="34" charset="0"/>
              </a:rPr>
              <a:t>Temperature increase</a:t>
            </a:r>
          </a:p>
          <a:p>
            <a:pPr marL="342900" indent="-342900">
              <a:buFont typeface="Wingdings" charset="2"/>
              <a:buChar char="§"/>
            </a:pPr>
            <a:r>
              <a:rPr lang="en-GB" sz="2200" dirty="0">
                <a:solidFill>
                  <a:srgbClr val="000000"/>
                </a:solidFill>
                <a:cs typeface="Arial" pitchFamily="34" charset="0"/>
              </a:rPr>
              <a:t>Sea level rise</a:t>
            </a:r>
          </a:p>
          <a:p>
            <a:pPr marL="342900" indent="-342900">
              <a:buFont typeface="Wingdings" charset="2"/>
              <a:buChar char="§"/>
            </a:pPr>
            <a:r>
              <a:rPr lang="en-GB" sz="2200" dirty="0">
                <a:solidFill>
                  <a:srgbClr val="000000"/>
                </a:solidFill>
                <a:cs typeface="Arial" pitchFamily="34" charset="0"/>
              </a:rPr>
              <a:t>More rain</a:t>
            </a:r>
          </a:p>
        </p:txBody>
      </p:sp>
      <p:sp>
        <p:nvSpPr>
          <p:cNvPr id="418832" name="Text Box 16"/>
          <p:cNvSpPr txBox="1">
            <a:spLocks noChangeArrowheads="1"/>
          </p:cNvSpPr>
          <p:nvPr/>
        </p:nvSpPr>
        <p:spPr bwMode="auto">
          <a:xfrm>
            <a:off x="6536066" y="4000504"/>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Agriculture and food security</a:t>
            </a:r>
          </a:p>
          <a:p>
            <a:r>
              <a:rPr lang="en-GB" i="1" dirty="0">
                <a:solidFill>
                  <a:srgbClr val="000000"/>
                </a:solidFill>
                <a:cs typeface="Arial" pitchFamily="34" charset="0"/>
              </a:rPr>
              <a:t>Crop yields, irrigation demands...</a:t>
            </a:r>
          </a:p>
        </p:txBody>
      </p:sp>
      <p:sp>
        <p:nvSpPr>
          <p:cNvPr id="418833" name="Text Box 17"/>
          <p:cNvSpPr txBox="1">
            <a:spLocks noChangeArrowheads="1"/>
          </p:cNvSpPr>
          <p:nvPr/>
        </p:nvSpPr>
        <p:spPr bwMode="auto">
          <a:xfrm>
            <a:off x="6536066" y="2143116"/>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Forests</a:t>
            </a:r>
          </a:p>
          <a:p>
            <a:r>
              <a:rPr lang="en-GB" i="1" dirty="0">
                <a:solidFill>
                  <a:srgbClr val="000000"/>
                </a:solidFill>
                <a:cs typeface="Arial" pitchFamily="34" charset="0"/>
              </a:rPr>
              <a:t>Composition, health and productivity...</a:t>
            </a:r>
          </a:p>
        </p:txBody>
      </p:sp>
      <p:sp>
        <p:nvSpPr>
          <p:cNvPr id="418834" name="Text Box 18"/>
          <p:cNvSpPr txBox="1">
            <a:spLocks noChangeArrowheads="1"/>
          </p:cNvSpPr>
          <p:nvPr/>
        </p:nvSpPr>
        <p:spPr bwMode="auto">
          <a:xfrm>
            <a:off x="6536066" y="1198891"/>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Water resources</a:t>
            </a:r>
          </a:p>
          <a:p>
            <a:r>
              <a:rPr lang="en-GB" i="1" dirty="0">
                <a:solidFill>
                  <a:srgbClr val="000000"/>
                </a:solidFill>
                <a:cs typeface="Arial" pitchFamily="34" charset="0"/>
              </a:rPr>
              <a:t>Water supply, water quality...</a:t>
            </a:r>
          </a:p>
        </p:txBody>
      </p:sp>
      <p:sp>
        <p:nvSpPr>
          <p:cNvPr id="418835" name="Text Box 19"/>
          <p:cNvSpPr txBox="1">
            <a:spLocks noChangeArrowheads="1"/>
          </p:cNvSpPr>
          <p:nvPr/>
        </p:nvSpPr>
        <p:spPr bwMode="auto">
          <a:xfrm>
            <a:off x="6536066" y="4929198"/>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Coastal areas </a:t>
            </a:r>
          </a:p>
          <a:p>
            <a:r>
              <a:rPr lang="en-GB" i="1" dirty="0">
                <a:solidFill>
                  <a:srgbClr val="000000"/>
                </a:solidFill>
                <a:cs typeface="Arial" pitchFamily="34" charset="0"/>
              </a:rPr>
              <a:t>Erosion, inundation, cost of prevention...</a:t>
            </a:r>
          </a:p>
        </p:txBody>
      </p:sp>
      <p:sp>
        <p:nvSpPr>
          <p:cNvPr id="418836" name="Text Box 20"/>
          <p:cNvSpPr txBox="1">
            <a:spLocks noChangeArrowheads="1"/>
          </p:cNvSpPr>
          <p:nvPr/>
        </p:nvSpPr>
        <p:spPr bwMode="auto">
          <a:xfrm>
            <a:off x="6536066" y="3143248"/>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Species and natural areas</a:t>
            </a:r>
          </a:p>
          <a:p>
            <a:r>
              <a:rPr lang="en-GB" i="1" dirty="0">
                <a:solidFill>
                  <a:srgbClr val="000000"/>
                </a:solidFill>
                <a:cs typeface="Arial" pitchFamily="34" charset="0"/>
              </a:rPr>
              <a:t>Biodiversity, modification of ecosystems...</a:t>
            </a:r>
          </a:p>
        </p:txBody>
      </p:sp>
      <p:sp>
        <p:nvSpPr>
          <p:cNvPr id="418837" name="Text Box 21"/>
          <p:cNvSpPr txBox="1">
            <a:spLocks noChangeArrowheads="1"/>
          </p:cNvSpPr>
          <p:nvPr/>
        </p:nvSpPr>
        <p:spPr bwMode="auto">
          <a:xfrm>
            <a:off x="6536066" y="5907088"/>
            <a:ext cx="4451350" cy="707886"/>
          </a:xfrm>
          <a:prstGeom prst="rect">
            <a:avLst/>
          </a:prstGeom>
          <a:noFill/>
          <a:ln w="9525">
            <a:noFill/>
            <a:miter lim="800000"/>
            <a:headEnd/>
            <a:tailEnd/>
          </a:ln>
          <a:effectLst/>
        </p:spPr>
        <p:txBody>
          <a:bodyPr>
            <a:spAutoFit/>
          </a:bodyPr>
          <a:lstStyle/>
          <a:p>
            <a:r>
              <a:rPr lang="en-GB" sz="2200" dirty="0">
                <a:solidFill>
                  <a:srgbClr val="FF0000"/>
                </a:solidFill>
                <a:cs typeface="Arial" pitchFamily="34" charset="0"/>
              </a:rPr>
              <a:t>Human health</a:t>
            </a:r>
          </a:p>
          <a:p>
            <a:r>
              <a:rPr lang="en-GB" i="1" dirty="0">
                <a:solidFill>
                  <a:srgbClr val="000000"/>
                </a:solidFill>
                <a:cs typeface="Arial" pitchFamily="34" charset="0"/>
              </a:rPr>
              <a:t>Infectious diseases, human settlements...</a:t>
            </a:r>
          </a:p>
        </p:txBody>
      </p:sp>
      <p:sp>
        <p:nvSpPr>
          <p:cNvPr id="418838" name="Text Box 22"/>
          <p:cNvSpPr txBox="1">
            <a:spLocks noChangeArrowheads="1"/>
          </p:cNvSpPr>
          <p:nvPr/>
        </p:nvSpPr>
        <p:spPr bwMode="auto">
          <a:xfrm>
            <a:off x="282693" y="1656752"/>
            <a:ext cx="5010150" cy="523220"/>
          </a:xfrm>
          <a:prstGeom prst="rect">
            <a:avLst/>
          </a:prstGeom>
          <a:noFill/>
          <a:ln w="9525">
            <a:noFill/>
            <a:miter lim="800000"/>
            <a:headEnd/>
            <a:tailEnd/>
          </a:ln>
          <a:effectLst/>
        </p:spPr>
        <p:txBody>
          <a:bodyPr wrap="square">
            <a:spAutoFit/>
          </a:bodyPr>
          <a:lstStyle/>
          <a:p>
            <a:r>
              <a:rPr lang="en-GB" sz="2800" dirty="0">
                <a:solidFill>
                  <a:srgbClr val="000000"/>
                </a:solidFill>
                <a:cs typeface="Arial" pitchFamily="34" charset="0"/>
              </a:rPr>
              <a:t>Consequences of climate change:</a:t>
            </a:r>
          </a:p>
        </p:txBody>
      </p:sp>
      <p:sp>
        <p:nvSpPr>
          <p:cNvPr id="418847" name="AutoShape 31"/>
          <p:cNvSpPr>
            <a:spLocks noChangeArrowheads="1"/>
          </p:cNvSpPr>
          <p:nvPr/>
        </p:nvSpPr>
        <p:spPr bwMode="auto">
          <a:xfrm>
            <a:off x="4727576" y="3725864"/>
            <a:ext cx="758824" cy="568325"/>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AU"/>
          </a:p>
        </p:txBody>
      </p:sp>
    </p:spTree>
    <p:extLst>
      <p:ext uri="{BB962C8B-B14F-4D97-AF65-F5344CB8AC3E}">
        <p14:creationId xmlns:p14="http://schemas.microsoft.com/office/powerpoint/2010/main" val="35132208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a:t>Existing weather-related problems, stresses and risks are multiplied by climate change. For example:</a:t>
            </a:r>
          </a:p>
          <a:p>
            <a:pPr lvl="1"/>
            <a:r>
              <a:rPr lang="en-US" dirty="0"/>
              <a:t>Droughts</a:t>
            </a:r>
          </a:p>
          <a:p>
            <a:pPr lvl="1"/>
            <a:r>
              <a:rPr lang="en-US" dirty="0"/>
              <a:t>Floods</a:t>
            </a:r>
          </a:p>
          <a:p>
            <a:pPr lvl="1"/>
            <a:r>
              <a:rPr lang="de-DE" dirty="0"/>
              <a:t>Cyclones</a:t>
            </a:r>
            <a:endParaRPr lang="en-US" dirty="0"/>
          </a:p>
          <a:p>
            <a:pPr lvl="1"/>
            <a:r>
              <a:rPr lang="en-US" dirty="0"/>
              <a:t>Shortage of suitable water supply</a:t>
            </a:r>
          </a:p>
          <a:p>
            <a:pPr lvl="1"/>
            <a:r>
              <a:rPr lang="en-US" dirty="0"/>
              <a:t>Flooding</a:t>
            </a:r>
          </a:p>
          <a:p>
            <a:pPr lvl="1"/>
            <a:r>
              <a:rPr lang="en-US" dirty="0"/>
              <a:t>Storm frequency and intensity and irregularity</a:t>
            </a:r>
          </a:p>
        </p:txBody>
      </p:sp>
      <p:sp>
        <p:nvSpPr>
          <p:cNvPr id="2" name="Title 1"/>
          <p:cNvSpPr>
            <a:spLocks noGrp="1"/>
          </p:cNvSpPr>
          <p:nvPr>
            <p:ph type="title"/>
          </p:nvPr>
        </p:nvSpPr>
        <p:spPr/>
        <p:txBody>
          <a:bodyPr/>
          <a:lstStyle/>
          <a:p>
            <a:r>
              <a:rPr lang="en-US" dirty="0"/>
              <a:t>Climate</a:t>
            </a:r>
            <a:r>
              <a:rPr lang="en-US" baseline="0" dirty="0"/>
              <a:t> change is a Risk </a:t>
            </a:r>
            <a:r>
              <a:rPr lang="en-US" dirty="0"/>
              <a:t>M</a:t>
            </a:r>
            <a:r>
              <a:rPr lang="en-US" baseline="0" dirty="0"/>
              <a:t>ultiplier</a:t>
            </a:r>
            <a:endParaRPr lang="en-US" dirty="0"/>
          </a:p>
        </p:txBody>
      </p:sp>
    </p:spTree>
    <p:extLst>
      <p:ext uri="{BB962C8B-B14F-4D97-AF65-F5344CB8AC3E}">
        <p14:creationId xmlns:p14="http://schemas.microsoft.com/office/powerpoint/2010/main" val="272888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510091" y="1447420"/>
            <a:ext cx="3814508" cy="695325"/>
          </a:xfrm>
          <a:custGeom>
            <a:avLst/>
            <a:gdLst/>
            <a:ahLst/>
            <a:cxnLst/>
            <a:rect l="l" t="t" r="r" b="b"/>
            <a:pathLst>
              <a:path w="3814508" h="695325">
                <a:moveTo>
                  <a:pt x="3640693" y="56466"/>
                </a:moveTo>
                <a:lnTo>
                  <a:pt x="0" y="638936"/>
                </a:lnTo>
                <a:lnTo>
                  <a:pt x="9017" y="695325"/>
                </a:lnTo>
                <a:lnTo>
                  <a:pt x="3649745" y="112848"/>
                </a:lnTo>
                <a:lnTo>
                  <a:pt x="3640693" y="56466"/>
                </a:lnTo>
                <a:close/>
              </a:path>
              <a:path w="3814508" h="695325">
                <a:moveTo>
                  <a:pt x="3796745" y="51942"/>
                </a:moveTo>
                <a:lnTo>
                  <a:pt x="3668966" y="51942"/>
                </a:lnTo>
                <a:lnTo>
                  <a:pt x="3677983" y="108330"/>
                </a:lnTo>
                <a:lnTo>
                  <a:pt x="3649745" y="112848"/>
                </a:lnTo>
                <a:lnTo>
                  <a:pt x="3658806" y="169290"/>
                </a:lnTo>
                <a:lnTo>
                  <a:pt x="3814508" y="57530"/>
                </a:lnTo>
                <a:lnTo>
                  <a:pt x="3796745" y="51942"/>
                </a:lnTo>
                <a:close/>
              </a:path>
              <a:path w="3814508" h="695325">
                <a:moveTo>
                  <a:pt x="3668966" y="51942"/>
                </a:moveTo>
                <a:lnTo>
                  <a:pt x="3640693" y="56466"/>
                </a:lnTo>
                <a:lnTo>
                  <a:pt x="3649745" y="112848"/>
                </a:lnTo>
                <a:lnTo>
                  <a:pt x="3677983" y="108330"/>
                </a:lnTo>
                <a:lnTo>
                  <a:pt x="3668966" y="51942"/>
                </a:lnTo>
                <a:close/>
              </a:path>
              <a:path w="3814508" h="695325">
                <a:moveTo>
                  <a:pt x="3631628" y="0"/>
                </a:moveTo>
                <a:lnTo>
                  <a:pt x="3640693" y="56466"/>
                </a:lnTo>
                <a:lnTo>
                  <a:pt x="3668966" y="51942"/>
                </a:lnTo>
                <a:lnTo>
                  <a:pt x="3796745" y="51942"/>
                </a:lnTo>
                <a:lnTo>
                  <a:pt x="3631628"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2437841" y="2502155"/>
            <a:ext cx="3886758" cy="187071"/>
          </a:xfrm>
          <a:custGeom>
            <a:avLst/>
            <a:gdLst/>
            <a:ahLst/>
            <a:cxnLst/>
            <a:rect l="l" t="t" r="r" b="b"/>
            <a:pathLst>
              <a:path w="3886758" h="187071">
                <a:moveTo>
                  <a:pt x="3714757" y="57076"/>
                </a:moveTo>
                <a:lnTo>
                  <a:pt x="0" y="129921"/>
                </a:lnTo>
                <a:lnTo>
                  <a:pt x="1117" y="187071"/>
                </a:lnTo>
                <a:lnTo>
                  <a:pt x="3715859" y="114226"/>
                </a:lnTo>
                <a:lnTo>
                  <a:pt x="3714757" y="57076"/>
                </a:lnTo>
                <a:close/>
              </a:path>
              <a:path w="3886758" h="187071">
                <a:moveTo>
                  <a:pt x="3832531" y="56515"/>
                </a:moveTo>
                <a:lnTo>
                  <a:pt x="3743375" y="56515"/>
                </a:lnTo>
                <a:lnTo>
                  <a:pt x="3744518" y="113665"/>
                </a:lnTo>
                <a:lnTo>
                  <a:pt x="3715859" y="114226"/>
                </a:lnTo>
                <a:lnTo>
                  <a:pt x="3716959" y="171323"/>
                </a:lnTo>
                <a:lnTo>
                  <a:pt x="3886758" y="82296"/>
                </a:lnTo>
                <a:lnTo>
                  <a:pt x="3832531" y="56515"/>
                </a:lnTo>
                <a:close/>
              </a:path>
              <a:path w="3886758" h="187071">
                <a:moveTo>
                  <a:pt x="3743375" y="56515"/>
                </a:moveTo>
                <a:lnTo>
                  <a:pt x="3714757" y="57076"/>
                </a:lnTo>
                <a:lnTo>
                  <a:pt x="3715859" y="114226"/>
                </a:lnTo>
                <a:lnTo>
                  <a:pt x="3744518" y="113665"/>
                </a:lnTo>
                <a:lnTo>
                  <a:pt x="3743375" y="56515"/>
                </a:lnTo>
                <a:close/>
              </a:path>
              <a:path w="3886758" h="187071">
                <a:moveTo>
                  <a:pt x="3713657" y="0"/>
                </a:moveTo>
                <a:lnTo>
                  <a:pt x="3714757" y="57076"/>
                </a:lnTo>
                <a:lnTo>
                  <a:pt x="3743375" y="56515"/>
                </a:lnTo>
                <a:lnTo>
                  <a:pt x="3832531" y="56515"/>
                </a:lnTo>
                <a:lnTo>
                  <a:pt x="3713657"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3016246" y="2413000"/>
            <a:ext cx="217300" cy="190500"/>
          </a:xfrm>
          <a:custGeom>
            <a:avLst/>
            <a:gdLst/>
            <a:ahLst/>
            <a:cxnLst/>
            <a:rect l="l" t="t" r="r" b="b"/>
            <a:pathLst>
              <a:path w="217300" h="190500">
                <a:moveTo>
                  <a:pt x="43691" y="0"/>
                </a:moveTo>
                <a:lnTo>
                  <a:pt x="0" y="60"/>
                </a:lnTo>
                <a:lnTo>
                  <a:pt x="12812" y="1110"/>
                </a:lnTo>
                <a:lnTo>
                  <a:pt x="25357" y="3426"/>
                </a:lnTo>
                <a:lnTo>
                  <a:pt x="60911" y="17512"/>
                </a:lnTo>
                <a:lnTo>
                  <a:pt x="92325" y="41328"/>
                </a:lnTo>
                <a:lnTo>
                  <a:pt x="118293" y="73620"/>
                </a:lnTo>
                <a:lnTo>
                  <a:pt x="137510" y="113136"/>
                </a:lnTo>
                <a:lnTo>
                  <a:pt x="145926" y="142875"/>
                </a:lnTo>
                <a:lnTo>
                  <a:pt x="122050" y="142875"/>
                </a:lnTo>
                <a:lnTo>
                  <a:pt x="174628" y="190500"/>
                </a:lnTo>
                <a:lnTo>
                  <a:pt x="217300" y="142875"/>
                </a:lnTo>
                <a:lnTo>
                  <a:pt x="192520" y="138206"/>
                </a:lnTo>
                <a:lnTo>
                  <a:pt x="188490" y="123211"/>
                </a:lnTo>
                <a:lnTo>
                  <a:pt x="171010" y="82197"/>
                </a:lnTo>
                <a:lnTo>
                  <a:pt x="146470" y="48116"/>
                </a:lnTo>
                <a:lnTo>
                  <a:pt x="116191" y="22220"/>
                </a:lnTo>
                <a:lnTo>
                  <a:pt x="81491" y="5764"/>
                </a:lnTo>
                <a:lnTo>
                  <a:pt x="56554" y="655"/>
                </a:lnTo>
                <a:lnTo>
                  <a:pt x="43691" y="0"/>
                </a:lnTo>
                <a:close/>
              </a:path>
            </a:pathLst>
          </a:custGeom>
          <a:solidFill>
            <a:srgbClr val="4F81BC"/>
          </a:solidFill>
        </p:spPr>
        <p:txBody>
          <a:bodyPr wrap="square" lIns="0" tIns="0" rIns="0" bIns="0" rtlCol="0">
            <a:noAutofit/>
          </a:bodyPr>
          <a:lstStyle/>
          <a:p>
            <a:endParaRPr/>
          </a:p>
        </p:txBody>
      </p:sp>
      <p:sp>
        <p:nvSpPr>
          <p:cNvPr id="7" name="object 7"/>
          <p:cNvSpPr/>
          <p:nvPr/>
        </p:nvSpPr>
        <p:spPr>
          <a:xfrm>
            <a:off x="2857500" y="2413073"/>
            <a:ext cx="178562" cy="190426"/>
          </a:xfrm>
          <a:custGeom>
            <a:avLst/>
            <a:gdLst/>
            <a:ahLst/>
            <a:cxnLst/>
            <a:rect l="l" t="t" r="r" b="b"/>
            <a:pathLst>
              <a:path w="178562" h="190426">
                <a:moveTo>
                  <a:pt x="150467" y="0"/>
                </a:moveTo>
                <a:lnTo>
                  <a:pt x="112362" y="7184"/>
                </a:lnTo>
                <a:lnTo>
                  <a:pt x="77912" y="25074"/>
                </a:lnTo>
                <a:lnTo>
                  <a:pt x="48312" y="52197"/>
                </a:lnTo>
                <a:lnTo>
                  <a:pt x="24756" y="87085"/>
                </a:lnTo>
                <a:lnTo>
                  <a:pt x="8437" y="128267"/>
                </a:lnTo>
                <a:lnTo>
                  <a:pt x="549" y="174273"/>
                </a:lnTo>
                <a:lnTo>
                  <a:pt x="0" y="190426"/>
                </a:lnTo>
                <a:lnTo>
                  <a:pt x="47626" y="189592"/>
                </a:lnTo>
                <a:lnTo>
                  <a:pt x="48186" y="174149"/>
                </a:lnTo>
                <a:lnTo>
                  <a:pt x="49731" y="159018"/>
                </a:lnTo>
                <a:lnTo>
                  <a:pt x="59912" y="116024"/>
                </a:lnTo>
                <a:lnTo>
                  <a:pt x="77642" y="77731"/>
                </a:lnTo>
                <a:lnTo>
                  <a:pt x="101932" y="45553"/>
                </a:lnTo>
                <a:lnTo>
                  <a:pt x="131793" y="20908"/>
                </a:lnTo>
                <a:lnTo>
                  <a:pt x="178562" y="2212"/>
                </a:lnTo>
                <a:lnTo>
                  <a:pt x="176217" y="1781"/>
                </a:lnTo>
                <a:lnTo>
                  <a:pt x="164838" y="402"/>
                </a:lnTo>
                <a:lnTo>
                  <a:pt x="150467" y="0"/>
                </a:lnTo>
                <a:close/>
              </a:path>
            </a:pathLst>
          </a:custGeom>
          <a:solidFill>
            <a:srgbClr val="406897"/>
          </a:solidFill>
        </p:spPr>
        <p:txBody>
          <a:bodyPr wrap="square" lIns="0" tIns="0" rIns="0" bIns="0" rtlCol="0">
            <a:noAutofit/>
          </a:bodyPr>
          <a:lstStyle/>
          <a:p>
            <a:endParaRPr/>
          </a:p>
        </p:txBody>
      </p:sp>
      <p:sp>
        <p:nvSpPr>
          <p:cNvPr id="8" name="object 8"/>
          <p:cNvSpPr/>
          <p:nvPr/>
        </p:nvSpPr>
        <p:spPr>
          <a:xfrm>
            <a:off x="2857501" y="2413000"/>
            <a:ext cx="376047" cy="190500"/>
          </a:xfrm>
          <a:custGeom>
            <a:avLst/>
            <a:gdLst/>
            <a:ahLst/>
            <a:cxnLst/>
            <a:rect l="l" t="t" r="r" b="b"/>
            <a:pathLst>
              <a:path w="376047" h="190500">
                <a:moveTo>
                  <a:pt x="178562" y="2286"/>
                </a:moveTo>
                <a:lnTo>
                  <a:pt x="131793" y="20982"/>
                </a:lnTo>
                <a:lnTo>
                  <a:pt x="101932" y="45627"/>
                </a:lnTo>
                <a:lnTo>
                  <a:pt x="77642" y="77805"/>
                </a:lnTo>
                <a:lnTo>
                  <a:pt x="59912" y="116098"/>
                </a:lnTo>
                <a:lnTo>
                  <a:pt x="49731" y="159092"/>
                </a:lnTo>
                <a:lnTo>
                  <a:pt x="47626" y="189666"/>
                </a:lnTo>
                <a:lnTo>
                  <a:pt x="0" y="190500"/>
                </a:lnTo>
                <a:lnTo>
                  <a:pt x="4812" y="143213"/>
                </a:lnTo>
                <a:lnTo>
                  <a:pt x="18453" y="100259"/>
                </a:lnTo>
                <a:lnTo>
                  <a:pt x="39730" y="63110"/>
                </a:lnTo>
                <a:lnTo>
                  <a:pt x="67448" y="33235"/>
                </a:lnTo>
                <a:lnTo>
                  <a:pt x="100413" y="12104"/>
                </a:lnTo>
                <a:lnTo>
                  <a:pt x="137433" y="1188"/>
                </a:lnTo>
                <a:lnTo>
                  <a:pt x="202437" y="0"/>
                </a:lnTo>
                <a:lnTo>
                  <a:pt x="215300" y="655"/>
                </a:lnTo>
                <a:lnTo>
                  <a:pt x="252213" y="10123"/>
                </a:lnTo>
                <a:lnTo>
                  <a:pt x="285586" y="29865"/>
                </a:lnTo>
                <a:lnTo>
                  <a:pt x="314099" y="58629"/>
                </a:lnTo>
                <a:lnTo>
                  <a:pt x="336433" y="95160"/>
                </a:lnTo>
                <a:lnTo>
                  <a:pt x="351266" y="138206"/>
                </a:lnTo>
                <a:lnTo>
                  <a:pt x="376047" y="142875"/>
                </a:lnTo>
                <a:lnTo>
                  <a:pt x="333375" y="190500"/>
                </a:lnTo>
                <a:lnTo>
                  <a:pt x="280797" y="142875"/>
                </a:lnTo>
                <a:lnTo>
                  <a:pt x="304673" y="142875"/>
                </a:lnTo>
                <a:lnTo>
                  <a:pt x="300936" y="127697"/>
                </a:lnTo>
                <a:lnTo>
                  <a:pt x="284260" y="86052"/>
                </a:lnTo>
                <a:lnTo>
                  <a:pt x="260397" y="51212"/>
                </a:lnTo>
                <a:lnTo>
                  <a:pt x="230653" y="24431"/>
                </a:lnTo>
                <a:lnTo>
                  <a:pt x="196334" y="6963"/>
                </a:lnTo>
                <a:lnTo>
                  <a:pt x="171558" y="1110"/>
                </a:lnTo>
                <a:lnTo>
                  <a:pt x="158746" y="60"/>
                </a:lnTo>
              </a:path>
            </a:pathLst>
          </a:custGeom>
          <a:ln w="25400">
            <a:solidFill>
              <a:srgbClr val="385D89"/>
            </a:solidFill>
          </a:ln>
        </p:spPr>
        <p:txBody>
          <a:bodyPr wrap="square" lIns="0" tIns="0" rIns="0" bIns="0" rtlCol="0">
            <a:noAutofit/>
          </a:bodyPr>
          <a:lstStyle/>
          <a:p>
            <a:endParaRPr/>
          </a:p>
        </p:txBody>
      </p:sp>
      <p:sp>
        <p:nvSpPr>
          <p:cNvPr id="9" name="object 9"/>
          <p:cNvSpPr/>
          <p:nvPr/>
        </p:nvSpPr>
        <p:spPr>
          <a:xfrm>
            <a:off x="4055236" y="2260600"/>
            <a:ext cx="430402" cy="317500"/>
          </a:xfrm>
          <a:custGeom>
            <a:avLst/>
            <a:gdLst/>
            <a:ahLst/>
            <a:cxnLst/>
            <a:rect l="l" t="t" r="r" b="b"/>
            <a:pathLst>
              <a:path w="430402" h="317500">
                <a:moveTo>
                  <a:pt x="430402" y="238125"/>
                </a:moveTo>
                <a:lnTo>
                  <a:pt x="271652" y="238125"/>
                </a:lnTo>
                <a:lnTo>
                  <a:pt x="361188" y="317500"/>
                </a:lnTo>
                <a:lnTo>
                  <a:pt x="430402" y="238125"/>
                </a:lnTo>
                <a:close/>
              </a:path>
              <a:path w="430402" h="317500">
                <a:moveTo>
                  <a:pt x="79375" y="0"/>
                </a:moveTo>
                <a:lnTo>
                  <a:pt x="0" y="0"/>
                </a:lnTo>
                <a:lnTo>
                  <a:pt x="21836" y="727"/>
                </a:lnTo>
                <a:lnTo>
                  <a:pt x="43341" y="2881"/>
                </a:lnTo>
                <a:lnTo>
                  <a:pt x="85139" y="11305"/>
                </a:lnTo>
                <a:lnTo>
                  <a:pt x="124955" y="24935"/>
                </a:lnTo>
                <a:lnTo>
                  <a:pt x="162348" y="43440"/>
                </a:lnTo>
                <a:lnTo>
                  <a:pt x="196881" y="66484"/>
                </a:lnTo>
                <a:lnTo>
                  <a:pt x="228115" y="93735"/>
                </a:lnTo>
                <a:lnTo>
                  <a:pt x="255610" y="124858"/>
                </a:lnTo>
                <a:lnTo>
                  <a:pt x="278928" y="159520"/>
                </a:lnTo>
                <a:lnTo>
                  <a:pt x="297630" y="197386"/>
                </a:lnTo>
                <a:lnTo>
                  <a:pt x="311276" y="238125"/>
                </a:lnTo>
                <a:lnTo>
                  <a:pt x="390651" y="238125"/>
                </a:lnTo>
                <a:lnTo>
                  <a:pt x="377005" y="197386"/>
                </a:lnTo>
                <a:lnTo>
                  <a:pt x="358303" y="159520"/>
                </a:lnTo>
                <a:lnTo>
                  <a:pt x="334985" y="124858"/>
                </a:lnTo>
                <a:lnTo>
                  <a:pt x="307490" y="93735"/>
                </a:lnTo>
                <a:lnTo>
                  <a:pt x="276256" y="66484"/>
                </a:lnTo>
                <a:lnTo>
                  <a:pt x="241723" y="43440"/>
                </a:lnTo>
                <a:lnTo>
                  <a:pt x="204330" y="24935"/>
                </a:lnTo>
                <a:lnTo>
                  <a:pt x="164514" y="11305"/>
                </a:lnTo>
                <a:lnTo>
                  <a:pt x="122716" y="2881"/>
                </a:lnTo>
                <a:lnTo>
                  <a:pt x="101211" y="727"/>
                </a:lnTo>
                <a:lnTo>
                  <a:pt x="79375" y="0"/>
                </a:lnTo>
                <a:close/>
              </a:path>
            </a:pathLst>
          </a:custGeom>
          <a:solidFill>
            <a:srgbClr val="4F81BC"/>
          </a:solidFill>
        </p:spPr>
        <p:txBody>
          <a:bodyPr wrap="square" lIns="0" tIns="0" rIns="0" bIns="0" rtlCol="0">
            <a:noAutofit/>
          </a:bodyPr>
          <a:lstStyle/>
          <a:p>
            <a:endParaRPr/>
          </a:p>
        </p:txBody>
      </p:sp>
      <p:sp>
        <p:nvSpPr>
          <p:cNvPr id="10" name="object 10"/>
          <p:cNvSpPr/>
          <p:nvPr/>
        </p:nvSpPr>
        <p:spPr>
          <a:xfrm>
            <a:off x="3733800" y="2260600"/>
            <a:ext cx="361188" cy="317500"/>
          </a:xfrm>
          <a:custGeom>
            <a:avLst/>
            <a:gdLst/>
            <a:ahLst/>
            <a:cxnLst/>
            <a:rect l="l" t="t" r="r" b="b"/>
            <a:pathLst>
              <a:path w="361188" h="317500">
                <a:moveTo>
                  <a:pt x="321437" y="0"/>
                </a:moveTo>
                <a:lnTo>
                  <a:pt x="269293" y="4154"/>
                </a:lnTo>
                <a:lnTo>
                  <a:pt x="219829" y="16182"/>
                </a:lnTo>
                <a:lnTo>
                  <a:pt x="173708" y="35431"/>
                </a:lnTo>
                <a:lnTo>
                  <a:pt x="131591" y="61248"/>
                </a:lnTo>
                <a:lnTo>
                  <a:pt x="94138" y="92979"/>
                </a:lnTo>
                <a:lnTo>
                  <a:pt x="62012" y="129972"/>
                </a:lnTo>
                <a:lnTo>
                  <a:pt x="35874" y="171574"/>
                </a:lnTo>
                <a:lnTo>
                  <a:pt x="16385" y="217131"/>
                </a:lnTo>
                <a:lnTo>
                  <a:pt x="4206" y="265990"/>
                </a:lnTo>
                <a:lnTo>
                  <a:pt x="0" y="317500"/>
                </a:lnTo>
                <a:lnTo>
                  <a:pt x="79375" y="317500"/>
                </a:lnTo>
                <a:lnTo>
                  <a:pt x="80270" y="293676"/>
                </a:lnTo>
                <a:lnTo>
                  <a:pt x="82917" y="270296"/>
                </a:lnTo>
                <a:lnTo>
                  <a:pt x="93224" y="225136"/>
                </a:lnTo>
                <a:lnTo>
                  <a:pt x="109810" y="182560"/>
                </a:lnTo>
                <a:lnTo>
                  <a:pt x="132194" y="143111"/>
                </a:lnTo>
                <a:lnTo>
                  <a:pt x="159893" y="107330"/>
                </a:lnTo>
                <a:lnTo>
                  <a:pt x="192422" y="75760"/>
                </a:lnTo>
                <a:lnTo>
                  <a:pt x="229299" y="48941"/>
                </a:lnTo>
                <a:lnTo>
                  <a:pt x="270041" y="27415"/>
                </a:lnTo>
                <a:lnTo>
                  <a:pt x="314165" y="11725"/>
                </a:lnTo>
                <a:lnTo>
                  <a:pt x="361188" y="2412"/>
                </a:lnTo>
                <a:lnTo>
                  <a:pt x="359472" y="2203"/>
                </a:lnTo>
                <a:lnTo>
                  <a:pt x="346830" y="962"/>
                </a:lnTo>
                <a:lnTo>
                  <a:pt x="334160" y="236"/>
                </a:lnTo>
                <a:lnTo>
                  <a:pt x="321437" y="0"/>
                </a:lnTo>
                <a:close/>
              </a:path>
            </a:pathLst>
          </a:custGeom>
          <a:solidFill>
            <a:srgbClr val="406897"/>
          </a:solidFill>
        </p:spPr>
        <p:txBody>
          <a:bodyPr wrap="square" lIns="0" tIns="0" rIns="0" bIns="0" rtlCol="0">
            <a:noAutofit/>
          </a:bodyPr>
          <a:lstStyle/>
          <a:p>
            <a:endParaRPr/>
          </a:p>
        </p:txBody>
      </p:sp>
      <p:sp>
        <p:nvSpPr>
          <p:cNvPr id="11" name="object 11"/>
          <p:cNvSpPr/>
          <p:nvPr/>
        </p:nvSpPr>
        <p:spPr>
          <a:xfrm>
            <a:off x="3733801" y="2260600"/>
            <a:ext cx="751839" cy="317500"/>
          </a:xfrm>
          <a:custGeom>
            <a:avLst/>
            <a:gdLst/>
            <a:ahLst/>
            <a:cxnLst/>
            <a:rect l="l" t="t" r="r" b="b"/>
            <a:pathLst>
              <a:path w="751839" h="317500">
                <a:moveTo>
                  <a:pt x="361188" y="2412"/>
                </a:moveTo>
                <a:lnTo>
                  <a:pt x="314165" y="11725"/>
                </a:lnTo>
                <a:lnTo>
                  <a:pt x="270041" y="27415"/>
                </a:lnTo>
                <a:lnTo>
                  <a:pt x="229299" y="48941"/>
                </a:lnTo>
                <a:lnTo>
                  <a:pt x="192422" y="75760"/>
                </a:lnTo>
                <a:lnTo>
                  <a:pt x="159893" y="107330"/>
                </a:lnTo>
                <a:lnTo>
                  <a:pt x="132194" y="143111"/>
                </a:lnTo>
                <a:lnTo>
                  <a:pt x="109810" y="182560"/>
                </a:lnTo>
                <a:lnTo>
                  <a:pt x="93224" y="225136"/>
                </a:lnTo>
                <a:lnTo>
                  <a:pt x="82917" y="270296"/>
                </a:lnTo>
                <a:lnTo>
                  <a:pt x="79375" y="317500"/>
                </a:lnTo>
                <a:lnTo>
                  <a:pt x="0" y="317500"/>
                </a:lnTo>
                <a:lnTo>
                  <a:pt x="4206" y="265990"/>
                </a:lnTo>
                <a:lnTo>
                  <a:pt x="16385" y="217131"/>
                </a:lnTo>
                <a:lnTo>
                  <a:pt x="35874" y="171574"/>
                </a:lnTo>
                <a:lnTo>
                  <a:pt x="62012" y="129972"/>
                </a:lnTo>
                <a:lnTo>
                  <a:pt x="94138" y="92979"/>
                </a:lnTo>
                <a:lnTo>
                  <a:pt x="131591" y="61248"/>
                </a:lnTo>
                <a:lnTo>
                  <a:pt x="173708" y="35431"/>
                </a:lnTo>
                <a:lnTo>
                  <a:pt x="219829" y="16182"/>
                </a:lnTo>
                <a:lnTo>
                  <a:pt x="269293" y="4154"/>
                </a:lnTo>
                <a:lnTo>
                  <a:pt x="321437" y="0"/>
                </a:lnTo>
                <a:lnTo>
                  <a:pt x="400812" y="0"/>
                </a:lnTo>
                <a:lnTo>
                  <a:pt x="444153" y="2881"/>
                </a:lnTo>
                <a:lnTo>
                  <a:pt x="485951" y="11305"/>
                </a:lnTo>
                <a:lnTo>
                  <a:pt x="525767" y="24935"/>
                </a:lnTo>
                <a:lnTo>
                  <a:pt x="563160" y="43440"/>
                </a:lnTo>
                <a:lnTo>
                  <a:pt x="597693" y="66484"/>
                </a:lnTo>
                <a:lnTo>
                  <a:pt x="628927" y="93735"/>
                </a:lnTo>
                <a:lnTo>
                  <a:pt x="656422" y="124858"/>
                </a:lnTo>
                <a:lnTo>
                  <a:pt x="679740" y="159520"/>
                </a:lnTo>
                <a:lnTo>
                  <a:pt x="698442" y="197386"/>
                </a:lnTo>
                <a:lnTo>
                  <a:pt x="712088" y="238125"/>
                </a:lnTo>
                <a:lnTo>
                  <a:pt x="751839" y="238125"/>
                </a:lnTo>
                <a:lnTo>
                  <a:pt x="682625" y="317500"/>
                </a:lnTo>
                <a:lnTo>
                  <a:pt x="593089" y="238125"/>
                </a:lnTo>
                <a:lnTo>
                  <a:pt x="632713" y="238125"/>
                </a:lnTo>
                <a:lnTo>
                  <a:pt x="626549" y="217417"/>
                </a:lnTo>
                <a:lnTo>
                  <a:pt x="610320" y="178073"/>
                </a:lnTo>
                <a:lnTo>
                  <a:pt x="589256" y="141767"/>
                </a:lnTo>
                <a:lnTo>
                  <a:pt x="563794" y="108833"/>
                </a:lnTo>
                <a:lnTo>
                  <a:pt x="534375" y="79604"/>
                </a:lnTo>
                <a:lnTo>
                  <a:pt x="501437" y="54415"/>
                </a:lnTo>
                <a:lnTo>
                  <a:pt x="465418" y="33599"/>
                </a:lnTo>
                <a:lnTo>
                  <a:pt x="426759" y="17490"/>
                </a:lnTo>
                <a:lnTo>
                  <a:pt x="385898" y="6421"/>
                </a:lnTo>
                <a:lnTo>
                  <a:pt x="343273" y="727"/>
                </a:lnTo>
                <a:lnTo>
                  <a:pt x="321437" y="0"/>
                </a:lnTo>
              </a:path>
            </a:pathLst>
          </a:custGeom>
          <a:ln w="25400">
            <a:solidFill>
              <a:srgbClr val="385D89"/>
            </a:solidFill>
          </a:ln>
        </p:spPr>
        <p:txBody>
          <a:bodyPr wrap="square" lIns="0" tIns="0" rIns="0" bIns="0" rtlCol="0">
            <a:noAutofit/>
          </a:bodyPr>
          <a:lstStyle/>
          <a:p>
            <a:endParaRPr/>
          </a:p>
        </p:txBody>
      </p:sp>
      <p:sp>
        <p:nvSpPr>
          <p:cNvPr id="12" name="object 12"/>
          <p:cNvSpPr/>
          <p:nvPr/>
        </p:nvSpPr>
        <p:spPr>
          <a:xfrm>
            <a:off x="5446268" y="1984375"/>
            <a:ext cx="475869" cy="552450"/>
          </a:xfrm>
          <a:custGeom>
            <a:avLst/>
            <a:gdLst/>
            <a:ahLst/>
            <a:cxnLst/>
            <a:rect l="l" t="t" r="r" b="b"/>
            <a:pathLst>
              <a:path w="475869" h="552450">
                <a:moveTo>
                  <a:pt x="138176" y="0"/>
                </a:moveTo>
                <a:lnTo>
                  <a:pt x="0" y="0"/>
                </a:lnTo>
                <a:lnTo>
                  <a:pt x="18845" y="1266"/>
                </a:lnTo>
                <a:lnTo>
                  <a:pt x="37404" y="5016"/>
                </a:lnTo>
                <a:lnTo>
                  <a:pt x="73472" y="19676"/>
                </a:lnTo>
                <a:lnTo>
                  <a:pt x="107824" y="43400"/>
                </a:lnTo>
                <a:lnTo>
                  <a:pt x="140086" y="75606"/>
                </a:lnTo>
                <a:lnTo>
                  <a:pt x="169878" y="115712"/>
                </a:lnTo>
                <a:lnTo>
                  <a:pt x="196824" y="163138"/>
                </a:lnTo>
                <a:lnTo>
                  <a:pt x="220547" y="217300"/>
                </a:lnTo>
                <a:lnTo>
                  <a:pt x="240670" y="277619"/>
                </a:lnTo>
                <a:lnTo>
                  <a:pt x="256814" y="343513"/>
                </a:lnTo>
                <a:lnTo>
                  <a:pt x="268605" y="414400"/>
                </a:lnTo>
                <a:lnTo>
                  <a:pt x="199644" y="414400"/>
                </a:lnTo>
                <a:lnTo>
                  <a:pt x="346583" y="552450"/>
                </a:lnTo>
                <a:lnTo>
                  <a:pt x="475869" y="414400"/>
                </a:lnTo>
                <a:lnTo>
                  <a:pt x="406781" y="414274"/>
                </a:lnTo>
                <a:lnTo>
                  <a:pt x="401453" y="378260"/>
                </a:lnTo>
                <a:lnTo>
                  <a:pt x="387439" y="309828"/>
                </a:lnTo>
                <a:lnTo>
                  <a:pt x="369258" y="246673"/>
                </a:lnTo>
                <a:lnTo>
                  <a:pt x="347288" y="189378"/>
                </a:lnTo>
                <a:lnTo>
                  <a:pt x="321906" y="138525"/>
                </a:lnTo>
                <a:lnTo>
                  <a:pt x="293490" y="94696"/>
                </a:lnTo>
                <a:lnTo>
                  <a:pt x="262416" y="58474"/>
                </a:lnTo>
                <a:lnTo>
                  <a:pt x="229062" y="30440"/>
                </a:lnTo>
                <a:lnTo>
                  <a:pt x="193805" y="11176"/>
                </a:lnTo>
                <a:lnTo>
                  <a:pt x="157021" y="1266"/>
                </a:lnTo>
                <a:lnTo>
                  <a:pt x="138176" y="0"/>
                </a:lnTo>
                <a:close/>
              </a:path>
            </a:pathLst>
          </a:custGeom>
          <a:solidFill>
            <a:srgbClr val="4F81BC"/>
          </a:solidFill>
        </p:spPr>
        <p:txBody>
          <a:bodyPr wrap="square" lIns="0" tIns="0" rIns="0" bIns="0" rtlCol="0">
            <a:noAutofit/>
          </a:bodyPr>
          <a:lstStyle/>
          <a:p>
            <a:endParaRPr/>
          </a:p>
        </p:txBody>
      </p:sp>
      <p:sp>
        <p:nvSpPr>
          <p:cNvPr id="13" name="object 13"/>
          <p:cNvSpPr/>
          <p:nvPr/>
        </p:nvSpPr>
        <p:spPr>
          <a:xfrm>
            <a:off x="5168901" y="1984375"/>
            <a:ext cx="346455" cy="552450"/>
          </a:xfrm>
          <a:custGeom>
            <a:avLst/>
            <a:gdLst/>
            <a:ahLst/>
            <a:cxnLst/>
            <a:rect l="l" t="t" r="r" b="b"/>
            <a:pathLst>
              <a:path w="346455" h="552450">
                <a:moveTo>
                  <a:pt x="277367" y="0"/>
                </a:moveTo>
                <a:lnTo>
                  <a:pt x="232383" y="7232"/>
                </a:lnTo>
                <a:lnTo>
                  <a:pt x="189707" y="28169"/>
                </a:lnTo>
                <a:lnTo>
                  <a:pt x="149912" y="61673"/>
                </a:lnTo>
                <a:lnTo>
                  <a:pt x="113568" y="106606"/>
                </a:lnTo>
                <a:lnTo>
                  <a:pt x="81248" y="161829"/>
                </a:lnTo>
                <a:lnTo>
                  <a:pt x="53522" y="226204"/>
                </a:lnTo>
                <a:lnTo>
                  <a:pt x="30963" y="298591"/>
                </a:lnTo>
                <a:lnTo>
                  <a:pt x="21776" y="337562"/>
                </a:lnTo>
                <a:lnTo>
                  <a:pt x="14142" y="377854"/>
                </a:lnTo>
                <a:lnTo>
                  <a:pt x="8062" y="419707"/>
                </a:lnTo>
                <a:lnTo>
                  <a:pt x="3630" y="462853"/>
                </a:lnTo>
                <a:lnTo>
                  <a:pt x="919" y="507148"/>
                </a:lnTo>
                <a:lnTo>
                  <a:pt x="0" y="552450"/>
                </a:lnTo>
                <a:lnTo>
                  <a:pt x="138049" y="552450"/>
                </a:lnTo>
                <a:lnTo>
                  <a:pt x="138686" y="514890"/>
                </a:lnTo>
                <a:lnTo>
                  <a:pt x="140575" y="477903"/>
                </a:lnTo>
                <a:lnTo>
                  <a:pt x="147958" y="406023"/>
                </a:lnTo>
                <a:lnTo>
                  <a:pt x="159931" y="337435"/>
                </a:lnTo>
                <a:lnTo>
                  <a:pt x="176112" y="273275"/>
                </a:lnTo>
                <a:lnTo>
                  <a:pt x="196294" y="213915"/>
                </a:lnTo>
                <a:lnTo>
                  <a:pt x="220152" y="160236"/>
                </a:lnTo>
                <a:lnTo>
                  <a:pt x="247393" y="112991"/>
                </a:lnTo>
                <a:lnTo>
                  <a:pt x="277720" y="72934"/>
                </a:lnTo>
                <a:lnTo>
                  <a:pt x="310839" y="40819"/>
                </a:lnTo>
                <a:lnTo>
                  <a:pt x="346455" y="17399"/>
                </a:lnTo>
                <a:lnTo>
                  <a:pt x="339065" y="13832"/>
                </a:lnTo>
                <a:lnTo>
                  <a:pt x="326874" y="8864"/>
                </a:lnTo>
                <a:lnTo>
                  <a:pt x="314600" y="4992"/>
                </a:lnTo>
                <a:lnTo>
                  <a:pt x="302252" y="2221"/>
                </a:lnTo>
                <a:lnTo>
                  <a:pt x="289838" y="556"/>
                </a:lnTo>
                <a:lnTo>
                  <a:pt x="277367" y="0"/>
                </a:lnTo>
                <a:close/>
              </a:path>
            </a:pathLst>
          </a:custGeom>
          <a:solidFill>
            <a:srgbClr val="406897"/>
          </a:solidFill>
        </p:spPr>
        <p:txBody>
          <a:bodyPr wrap="square" lIns="0" tIns="0" rIns="0" bIns="0" rtlCol="0">
            <a:noAutofit/>
          </a:bodyPr>
          <a:lstStyle/>
          <a:p>
            <a:endParaRPr/>
          </a:p>
        </p:txBody>
      </p:sp>
      <p:sp>
        <p:nvSpPr>
          <p:cNvPr id="14" name="object 14"/>
          <p:cNvSpPr/>
          <p:nvPr/>
        </p:nvSpPr>
        <p:spPr>
          <a:xfrm>
            <a:off x="5168901" y="1984375"/>
            <a:ext cx="753237" cy="552450"/>
          </a:xfrm>
          <a:custGeom>
            <a:avLst/>
            <a:gdLst/>
            <a:ahLst/>
            <a:cxnLst/>
            <a:rect l="l" t="t" r="r" b="b"/>
            <a:pathLst>
              <a:path w="753237" h="552450">
                <a:moveTo>
                  <a:pt x="346455" y="17399"/>
                </a:moveTo>
                <a:lnTo>
                  <a:pt x="310839" y="40819"/>
                </a:lnTo>
                <a:lnTo>
                  <a:pt x="277720" y="72934"/>
                </a:lnTo>
                <a:lnTo>
                  <a:pt x="247393" y="112991"/>
                </a:lnTo>
                <a:lnTo>
                  <a:pt x="220152" y="160236"/>
                </a:lnTo>
                <a:lnTo>
                  <a:pt x="196294" y="213915"/>
                </a:lnTo>
                <a:lnTo>
                  <a:pt x="176112" y="273275"/>
                </a:lnTo>
                <a:lnTo>
                  <a:pt x="159902" y="337562"/>
                </a:lnTo>
                <a:lnTo>
                  <a:pt x="147958" y="406023"/>
                </a:lnTo>
                <a:lnTo>
                  <a:pt x="140575" y="477903"/>
                </a:lnTo>
                <a:lnTo>
                  <a:pt x="138049" y="552450"/>
                </a:lnTo>
                <a:lnTo>
                  <a:pt x="0" y="552450"/>
                </a:lnTo>
                <a:lnTo>
                  <a:pt x="919" y="507148"/>
                </a:lnTo>
                <a:lnTo>
                  <a:pt x="3630" y="462853"/>
                </a:lnTo>
                <a:lnTo>
                  <a:pt x="8062" y="419707"/>
                </a:lnTo>
                <a:lnTo>
                  <a:pt x="14142" y="377854"/>
                </a:lnTo>
                <a:lnTo>
                  <a:pt x="21800" y="337435"/>
                </a:lnTo>
                <a:lnTo>
                  <a:pt x="30963" y="298591"/>
                </a:lnTo>
                <a:lnTo>
                  <a:pt x="41561" y="261467"/>
                </a:lnTo>
                <a:lnTo>
                  <a:pt x="66775" y="192944"/>
                </a:lnTo>
                <a:lnTo>
                  <a:pt x="96869" y="133003"/>
                </a:lnTo>
                <a:lnTo>
                  <a:pt x="131273" y="82783"/>
                </a:lnTo>
                <a:lnTo>
                  <a:pt x="169414" y="43422"/>
                </a:lnTo>
                <a:lnTo>
                  <a:pt x="210721" y="16058"/>
                </a:lnTo>
                <a:lnTo>
                  <a:pt x="254622" y="1831"/>
                </a:lnTo>
                <a:lnTo>
                  <a:pt x="277367" y="0"/>
                </a:lnTo>
                <a:lnTo>
                  <a:pt x="415544" y="0"/>
                </a:lnTo>
                <a:lnTo>
                  <a:pt x="471173" y="11176"/>
                </a:lnTo>
                <a:lnTo>
                  <a:pt x="506430" y="30440"/>
                </a:lnTo>
                <a:lnTo>
                  <a:pt x="539784" y="58474"/>
                </a:lnTo>
                <a:lnTo>
                  <a:pt x="570858" y="94696"/>
                </a:lnTo>
                <a:lnTo>
                  <a:pt x="599274" y="138525"/>
                </a:lnTo>
                <a:lnTo>
                  <a:pt x="624656" y="189378"/>
                </a:lnTo>
                <a:lnTo>
                  <a:pt x="646626" y="246673"/>
                </a:lnTo>
                <a:lnTo>
                  <a:pt x="664807" y="309828"/>
                </a:lnTo>
                <a:lnTo>
                  <a:pt x="678821" y="378260"/>
                </a:lnTo>
                <a:lnTo>
                  <a:pt x="684149" y="414274"/>
                </a:lnTo>
                <a:lnTo>
                  <a:pt x="753237" y="414400"/>
                </a:lnTo>
                <a:lnTo>
                  <a:pt x="623951" y="552450"/>
                </a:lnTo>
                <a:lnTo>
                  <a:pt x="477012" y="414400"/>
                </a:lnTo>
                <a:lnTo>
                  <a:pt x="545973" y="414400"/>
                </a:lnTo>
                <a:lnTo>
                  <a:pt x="540645" y="378369"/>
                </a:lnTo>
                <a:lnTo>
                  <a:pt x="526631" y="309906"/>
                </a:lnTo>
                <a:lnTo>
                  <a:pt x="508450" y="246727"/>
                </a:lnTo>
                <a:lnTo>
                  <a:pt x="486480" y="189413"/>
                </a:lnTo>
                <a:lnTo>
                  <a:pt x="461098" y="138546"/>
                </a:lnTo>
                <a:lnTo>
                  <a:pt x="432682" y="94708"/>
                </a:lnTo>
                <a:lnTo>
                  <a:pt x="401608" y="58479"/>
                </a:lnTo>
                <a:lnTo>
                  <a:pt x="368254" y="30442"/>
                </a:lnTo>
                <a:lnTo>
                  <a:pt x="332997" y="11177"/>
                </a:lnTo>
                <a:lnTo>
                  <a:pt x="296213" y="1266"/>
                </a:lnTo>
                <a:lnTo>
                  <a:pt x="277367" y="0"/>
                </a:lnTo>
              </a:path>
            </a:pathLst>
          </a:custGeom>
          <a:ln w="25399">
            <a:solidFill>
              <a:srgbClr val="385D89"/>
            </a:solidFill>
          </a:ln>
        </p:spPr>
        <p:txBody>
          <a:bodyPr wrap="square" lIns="0" tIns="0" rIns="0" bIns="0" rtlCol="0">
            <a:noAutofit/>
          </a:bodyPr>
          <a:lstStyle/>
          <a:p>
            <a:endParaRPr/>
          </a:p>
        </p:txBody>
      </p:sp>
      <p:sp>
        <p:nvSpPr>
          <p:cNvPr id="15" name="object 15"/>
          <p:cNvSpPr/>
          <p:nvPr/>
        </p:nvSpPr>
        <p:spPr>
          <a:xfrm>
            <a:off x="4972050" y="1879600"/>
            <a:ext cx="114300" cy="1295400"/>
          </a:xfrm>
          <a:custGeom>
            <a:avLst/>
            <a:gdLst/>
            <a:ahLst/>
            <a:cxnLst/>
            <a:rect l="l" t="t" r="r" b="b"/>
            <a:pathLst>
              <a:path w="114300" h="1295400">
                <a:moveTo>
                  <a:pt x="38100" y="1181100"/>
                </a:moveTo>
                <a:lnTo>
                  <a:pt x="0" y="1181100"/>
                </a:lnTo>
                <a:lnTo>
                  <a:pt x="57150" y="1295400"/>
                </a:lnTo>
                <a:lnTo>
                  <a:pt x="104775" y="1200150"/>
                </a:lnTo>
                <a:lnTo>
                  <a:pt x="38100" y="1200150"/>
                </a:lnTo>
                <a:lnTo>
                  <a:pt x="38100" y="1181100"/>
                </a:lnTo>
                <a:close/>
              </a:path>
              <a:path w="114300" h="1295400">
                <a:moveTo>
                  <a:pt x="76200" y="95250"/>
                </a:moveTo>
                <a:lnTo>
                  <a:pt x="38100" y="95250"/>
                </a:lnTo>
                <a:lnTo>
                  <a:pt x="38100" y="1200150"/>
                </a:lnTo>
                <a:lnTo>
                  <a:pt x="76200" y="1200150"/>
                </a:lnTo>
                <a:lnTo>
                  <a:pt x="76200" y="95250"/>
                </a:lnTo>
                <a:close/>
              </a:path>
              <a:path w="114300" h="1295400">
                <a:moveTo>
                  <a:pt x="114300" y="1181100"/>
                </a:moveTo>
                <a:lnTo>
                  <a:pt x="76200" y="1181100"/>
                </a:lnTo>
                <a:lnTo>
                  <a:pt x="76200" y="1200150"/>
                </a:lnTo>
                <a:lnTo>
                  <a:pt x="104775" y="1200150"/>
                </a:lnTo>
                <a:lnTo>
                  <a:pt x="114300" y="1181100"/>
                </a:lnTo>
                <a:close/>
              </a:path>
              <a:path w="114300" h="1295400">
                <a:moveTo>
                  <a:pt x="57150" y="0"/>
                </a:moveTo>
                <a:lnTo>
                  <a:pt x="0" y="114300"/>
                </a:lnTo>
                <a:lnTo>
                  <a:pt x="38100" y="114300"/>
                </a:lnTo>
                <a:lnTo>
                  <a:pt x="38100" y="95250"/>
                </a:lnTo>
                <a:lnTo>
                  <a:pt x="104775" y="95250"/>
                </a:lnTo>
                <a:lnTo>
                  <a:pt x="57150" y="0"/>
                </a:lnTo>
                <a:close/>
              </a:path>
              <a:path w="114300" h="1295400">
                <a:moveTo>
                  <a:pt x="104775" y="95250"/>
                </a:moveTo>
                <a:lnTo>
                  <a:pt x="76200" y="95250"/>
                </a:lnTo>
                <a:lnTo>
                  <a:pt x="76200" y="114300"/>
                </a:lnTo>
                <a:lnTo>
                  <a:pt x="114300" y="114300"/>
                </a:lnTo>
                <a:lnTo>
                  <a:pt x="104775" y="95250"/>
                </a:lnTo>
                <a:close/>
              </a:path>
            </a:pathLst>
          </a:custGeom>
          <a:solidFill>
            <a:srgbClr val="E36C09"/>
          </a:solidFill>
        </p:spPr>
        <p:txBody>
          <a:bodyPr wrap="square" lIns="0" tIns="0" rIns="0" bIns="0" rtlCol="0">
            <a:noAutofit/>
          </a:bodyPr>
          <a:lstStyle/>
          <a:p>
            <a:endParaRPr/>
          </a:p>
        </p:txBody>
      </p:sp>
      <p:sp>
        <p:nvSpPr>
          <p:cNvPr id="16" name="object 16"/>
          <p:cNvSpPr/>
          <p:nvPr/>
        </p:nvSpPr>
        <p:spPr>
          <a:xfrm>
            <a:off x="3733800" y="2736850"/>
            <a:ext cx="838200" cy="114300"/>
          </a:xfrm>
          <a:custGeom>
            <a:avLst/>
            <a:gdLst/>
            <a:ahLst/>
            <a:cxnLst/>
            <a:rect l="l" t="t" r="r" b="b"/>
            <a:pathLst>
              <a:path w="838200" h="114300">
                <a:moveTo>
                  <a:pt x="114300" y="0"/>
                </a:moveTo>
                <a:lnTo>
                  <a:pt x="0" y="57150"/>
                </a:lnTo>
                <a:lnTo>
                  <a:pt x="114300" y="114300"/>
                </a:lnTo>
                <a:lnTo>
                  <a:pt x="114300" y="76200"/>
                </a:lnTo>
                <a:lnTo>
                  <a:pt x="95250" y="76200"/>
                </a:lnTo>
                <a:lnTo>
                  <a:pt x="95250" y="38100"/>
                </a:lnTo>
                <a:lnTo>
                  <a:pt x="114300" y="38100"/>
                </a:lnTo>
                <a:lnTo>
                  <a:pt x="114300" y="0"/>
                </a:lnTo>
                <a:close/>
              </a:path>
              <a:path w="838200" h="114300">
                <a:moveTo>
                  <a:pt x="723900" y="0"/>
                </a:moveTo>
                <a:lnTo>
                  <a:pt x="723900" y="114300"/>
                </a:lnTo>
                <a:lnTo>
                  <a:pt x="800100" y="76200"/>
                </a:lnTo>
                <a:lnTo>
                  <a:pt x="742950" y="76200"/>
                </a:lnTo>
                <a:lnTo>
                  <a:pt x="742950" y="38100"/>
                </a:lnTo>
                <a:lnTo>
                  <a:pt x="800100" y="38100"/>
                </a:lnTo>
                <a:lnTo>
                  <a:pt x="723900" y="0"/>
                </a:lnTo>
                <a:close/>
              </a:path>
              <a:path w="838200" h="114300">
                <a:moveTo>
                  <a:pt x="114300" y="38100"/>
                </a:moveTo>
                <a:lnTo>
                  <a:pt x="95250" y="38100"/>
                </a:lnTo>
                <a:lnTo>
                  <a:pt x="95250" y="76200"/>
                </a:lnTo>
                <a:lnTo>
                  <a:pt x="114300" y="76200"/>
                </a:lnTo>
                <a:lnTo>
                  <a:pt x="114300" y="38100"/>
                </a:lnTo>
                <a:close/>
              </a:path>
              <a:path w="838200" h="114300">
                <a:moveTo>
                  <a:pt x="723900" y="38100"/>
                </a:moveTo>
                <a:lnTo>
                  <a:pt x="114300" y="38100"/>
                </a:lnTo>
                <a:lnTo>
                  <a:pt x="114300" y="76200"/>
                </a:lnTo>
                <a:lnTo>
                  <a:pt x="723900" y="76200"/>
                </a:lnTo>
                <a:lnTo>
                  <a:pt x="723900" y="38100"/>
                </a:lnTo>
                <a:close/>
              </a:path>
              <a:path w="838200" h="114300">
                <a:moveTo>
                  <a:pt x="800100" y="38100"/>
                </a:moveTo>
                <a:lnTo>
                  <a:pt x="742950" y="38100"/>
                </a:lnTo>
                <a:lnTo>
                  <a:pt x="742950" y="76200"/>
                </a:lnTo>
                <a:lnTo>
                  <a:pt x="800100" y="76200"/>
                </a:lnTo>
                <a:lnTo>
                  <a:pt x="838200" y="57150"/>
                </a:lnTo>
                <a:lnTo>
                  <a:pt x="800100" y="38100"/>
                </a:lnTo>
                <a:close/>
              </a:path>
            </a:pathLst>
          </a:custGeom>
          <a:solidFill>
            <a:srgbClr val="E36C09"/>
          </a:solidFill>
        </p:spPr>
        <p:txBody>
          <a:bodyPr wrap="square" lIns="0" tIns="0" rIns="0" bIns="0" rtlCol="0">
            <a:noAutofit/>
          </a:bodyPr>
          <a:lstStyle/>
          <a:p>
            <a:endParaRPr/>
          </a:p>
        </p:txBody>
      </p:sp>
      <p:sp>
        <p:nvSpPr>
          <p:cNvPr id="17" name="object 17"/>
          <p:cNvSpPr/>
          <p:nvPr/>
        </p:nvSpPr>
        <p:spPr>
          <a:xfrm>
            <a:off x="3162300" y="2330450"/>
            <a:ext cx="609600" cy="114300"/>
          </a:xfrm>
          <a:custGeom>
            <a:avLst/>
            <a:gdLst/>
            <a:ahLst/>
            <a:cxnLst/>
            <a:rect l="l" t="t" r="r" b="b"/>
            <a:pathLst>
              <a:path w="609600" h="114300">
                <a:moveTo>
                  <a:pt x="114300" y="0"/>
                </a:moveTo>
                <a:lnTo>
                  <a:pt x="0" y="57150"/>
                </a:lnTo>
                <a:lnTo>
                  <a:pt x="114300" y="114300"/>
                </a:lnTo>
                <a:lnTo>
                  <a:pt x="114300" y="76200"/>
                </a:lnTo>
                <a:lnTo>
                  <a:pt x="95250" y="76200"/>
                </a:lnTo>
                <a:lnTo>
                  <a:pt x="95250" y="38100"/>
                </a:lnTo>
                <a:lnTo>
                  <a:pt x="114300" y="38100"/>
                </a:lnTo>
                <a:lnTo>
                  <a:pt x="114300" y="0"/>
                </a:lnTo>
                <a:close/>
              </a:path>
              <a:path w="609600" h="114300">
                <a:moveTo>
                  <a:pt x="495300" y="0"/>
                </a:moveTo>
                <a:lnTo>
                  <a:pt x="495300" y="114300"/>
                </a:lnTo>
                <a:lnTo>
                  <a:pt x="571500" y="76200"/>
                </a:lnTo>
                <a:lnTo>
                  <a:pt x="514350" y="76200"/>
                </a:lnTo>
                <a:lnTo>
                  <a:pt x="514350" y="38100"/>
                </a:lnTo>
                <a:lnTo>
                  <a:pt x="571500" y="38100"/>
                </a:lnTo>
                <a:lnTo>
                  <a:pt x="495300" y="0"/>
                </a:lnTo>
                <a:close/>
              </a:path>
              <a:path w="609600" h="114300">
                <a:moveTo>
                  <a:pt x="114300" y="38100"/>
                </a:moveTo>
                <a:lnTo>
                  <a:pt x="95250" y="38100"/>
                </a:lnTo>
                <a:lnTo>
                  <a:pt x="95250" y="76200"/>
                </a:lnTo>
                <a:lnTo>
                  <a:pt x="114300" y="76200"/>
                </a:lnTo>
                <a:lnTo>
                  <a:pt x="114300" y="38100"/>
                </a:lnTo>
                <a:close/>
              </a:path>
              <a:path w="609600" h="114300">
                <a:moveTo>
                  <a:pt x="495300" y="38100"/>
                </a:moveTo>
                <a:lnTo>
                  <a:pt x="114300" y="38100"/>
                </a:lnTo>
                <a:lnTo>
                  <a:pt x="114300" y="76200"/>
                </a:lnTo>
                <a:lnTo>
                  <a:pt x="495300" y="76200"/>
                </a:lnTo>
                <a:lnTo>
                  <a:pt x="495300" y="38100"/>
                </a:lnTo>
                <a:close/>
              </a:path>
              <a:path w="609600" h="114300">
                <a:moveTo>
                  <a:pt x="571500" y="38100"/>
                </a:moveTo>
                <a:lnTo>
                  <a:pt x="514350" y="38100"/>
                </a:lnTo>
                <a:lnTo>
                  <a:pt x="514350" y="76200"/>
                </a:lnTo>
                <a:lnTo>
                  <a:pt x="571500" y="76200"/>
                </a:lnTo>
                <a:lnTo>
                  <a:pt x="609600" y="57150"/>
                </a:lnTo>
                <a:lnTo>
                  <a:pt x="571500" y="38100"/>
                </a:lnTo>
                <a:close/>
              </a:path>
            </a:pathLst>
          </a:custGeom>
          <a:solidFill>
            <a:srgbClr val="E36C09"/>
          </a:solidFill>
        </p:spPr>
        <p:txBody>
          <a:bodyPr wrap="square" lIns="0" tIns="0" rIns="0" bIns="0" rtlCol="0">
            <a:noAutofit/>
          </a:bodyPr>
          <a:lstStyle/>
          <a:p>
            <a:endParaRPr/>
          </a:p>
        </p:txBody>
      </p:sp>
      <p:sp>
        <p:nvSpPr>
          <p:cNvPr id="18" name="object 18"/>
          <p:cNvSpPr/>
          <p:nvPr/>
        </p:nvSpPr>
        <p:spPr>
          <a:xfrm>
            <a:off x="2286000" y="4064000"/>
            <a:ext cx="4419600" cy="635000"/>
          </a:xfrm>
          <a:custGeom>
            <a:avLst/>
            <a:gdLst/>
            <a:ahLst/>
            <a:cxnLst/>
            <a:rect l="l" t="t" r="r" b="b"/>
            <a:pathLst>
              <a:path w="4419600" h="635000">
                <a:moveTo>
                  <a:pt x="0" y="635000"/>
                </a:moveTo>
                <a:lnTo>
                  <a:pt x="29862" y="588686"/>
                </a:lnTo>
                <a:lnTo>
                  <a:pt x="59800" y="542591"/>
                </a:lnTo>
                <a:lnTo>
                  <a:pt x="89892" y="496932"/>
                </a:lnTo>
                <a:lnTo>
                  <a:pt x="120214" y="451928"/>
                </a:lnTo>
                <a:lnTo>
                  <a:pt x="150843" y="407800"/>
                </a:lnTo>
                <a:lnTo>
                  <a:pt x="181855" y="364767"/>
                </a:lnTo>
                <a:lnTo>
                  <a:pt x="213328" y="323047"/>
                </a:lnTo>
                <a:lnTo>
                  <a:pt x="245337" y="282860"/>
                </a:lnTo>
                <a:lnTo>
                  <a:pt x="277960" y="244425"/>
                </a:lnTo>
                <a:lnTo>
                  <a:pt x="311273" y="207962"/>
                </a:lnTo>
                <a:lnTo>
                  <a:pt x="345354" y="173689"/>
                </a:lnTo>
                <a:lnTo>
                  <a:pt x="380278" y="141827"/>
                </a:lnTo>
                <a:lnTo>
                  <a:pt x="416123" y="112594"/>
                </a:lnTo>
                <a:lnTo>
                  <a:pt x="452966" y="86209"/>
                </a:lnTo>
                <a:lnTo>
                  <a:pt x="490882" y="62892"/>
                </a:lnTo>
                <a:lnTo>
                  <a:pt x="529950" y="42863"/>
                </a:lnTo>
                <a:lnTo>
                  <a:pt x="570244" y="26339"/>
                </a:lnTo>
                <a:lnTo>
                  <a:pt x="611844" y="13541"/>
                </a:lnTo>
                <a:lnTo>
                  <a:pt x="654824" y="4688"/>
                </a:lnTo>
                <a:lnTo>
                  <a:pt x="699262" y="0"/>
                </a:lnTo>
                <a:lnTo>
                  <a:pt x="745554" y="1580"/>
                </a:lnTo>
                <a:lnTo>
                  <a:pt x="793933" y="10830"/>
                </a:lnTo>
                <a:lnTo>
                  <a:pt x="844212" y="26912"/>
                </a:lnTo>
                <a:lnTo>
                  <a:pt x="896201" y="48987"/>
                </a:lnTo>
                <a:lnTo>
                  <a:pt x="949713" y="76217"/>
                </a:lnTo>
                <a:lnTo>
                  <a:pt x="1004561" y="107765"/>
                </a:lnTo>
                <a:lnTo>
                  <a:pt x="1060557" y="142792"/>
                </a:lnTo>
                <a:lnTo>
                  <a:pt x="1117512" y="180459"/>
                </a:lnTo>
                <a:lnTo>
                  <a:pt x="1175239" y="219930"/>
                </a:lnTo>
                <a:lnTo>
                  <a:pt x="1233551" y="260365"/>
                </a:lnTo>
                <a:lnTo>
                  <a:pt x="1292258" y="300927"/>
                </a:lnTo>
                <a:lnTo>
                  <a:pt x="1351174" y="340778"/>
                </a:lnTo>
                <a:lnTo>
                  <a:pt x="1410110" y="379079"/>
                </a:lnTo>
                <a:lnTo>
                  <a:pt x="1468879" y="414993"/>
                </a:lnTo>
                <a:lnTo>
                  <a:pt x="1527294" y="447680"/>
                </a:lnTo>
                <a:lnTo>
                  <a:pt x="1585165" y="476304"/>
                </a:lnTo>
                <a:lnTo>
                  <a:pt x="1642305" y="500026"/>
                </a:lnTo>
                <a:lnTo>
                  <a:pt x="1698527" y="518008"/>
                </a:lnTo>
                <a:lnTo>
                  <a:pt x="1753642" y="529412"/>
                </a:lnTo>
                <a:lnTo>
                  <a:pt x="1807464" y="533400"/>
                </a:lnTo>
                <a:lnTo>
                  <a:pt x="1860488" y="529548"/>
                </a:lnTo>
                <a:lnTo>
                  <a:pt x="1913365" y="518523"/>
                </a:lnTo>
                <a:lnTo>
                  <a:pt x="1966082" y="501119"/>
                </a:lnTo>
                <a:lnTo>
                  <a:pt x="2018623" y="478133"/>
                </a:lnTo>
                <a:lnTo>
                  <a:pt x="2070973" y="450359"/>
                </a:lnTo>
                <a:lnTo>
                  <a:pt x="2123117" y="418593"/>
                </a:lnTo>
                <a:lnTo>
                  <a:pt x="2175040" y="383630"/>
                </a:lnTo>
                <a:lnTo>
                  <a:pt x="2226728" y="346264"/>
                </a:lnTo>
                <a:lnTo>
                  <a:pt x="2278166" y="307293"/>
                </a:lnTo>
                <a:lnTo>
                  <a:pt x="2329338" y="267509"/>
                </a:lnTo>
                <a:lnTo>
                  <a:pt x="2380231" y="227710"/>
                </a:lnTo>
                <a:lnTo>
                  <a:pt x="2430828" y="188689"/>
                </a:lnTo>
                <a:lnTo>
                  <a:pt x="2481116" y="151243"/>
                </a:lnTo>
                <a:lnTo>
                  <a:pt x="2531079" y="116166"/>
                </a:lnTo>
                <a:lnTo>
                  <a:pt x="2580703" y="84254"/>
                </a:lnTo>
                <a:lnTo>
                  <a:pt x="2629972" y="56302"/>
                </a:lnTo>
                <a:lnTo>
                  <a:pt x="2678873" y="33105"/>
                </a:lnTo>
                <a:lnTo>
                  <a:pt x="2727389" y="15459"/>
                </a:lnTo>
                <a:lnTo>
                  <a:pt x="2775506" y="4159"/>
                </a:lnTo>
                <a:lnTo>
                  <a:pt x="2823210" y="0"/>
                </a:lnTo>
                <a:lnTo>
                  <a:pt x="2870602" y="3392"/>
                </a:lnTo>
                <a:lnTo>
                  <a:pt x="2917746" y="13712"/>
                </a:lnTo>
                <a:lnTo>
                  <a:pt x="2964629" y="30201"/>
                </a:lnTo>
                <a:lnTo>
                  <a:pt x="3011235" y="52104"/>
                </a:lnTo>
                <a:lnTo>
                  <a:pt x="3057548" y="78662"/>
                </a:lnTo>
                <a:lnTo>
                  <a:pt x="3103555" y="109118"/>
                </a:lnTo>
                <a:lnTo>
                  <a:pt x="3149241" y="142715"/>
                </a:lnTo>
                <a:lnTo>
                  <a:pt x="3194590" y="178696"/>
                </a:lnTo>
                <a:lnTo>
                  <a:pt x="3239588" y="216302"/>
                </a:lnTo>
                <a:lnTo>
                  <a:pt x="3284219" y="254777"/>
                </a:lnTo>
                <a:lnTo>
                  <a:pt x="3328470" y="293364"/>
                </a:lnTo>
                <a:lnTo>
                  <a:pt x="3372325" y="331305"/>
                </a:lnTo>
                <a:lnTo>
                  <a:pt x="3415769" y="367843"/>
                </a:lnTo>
                <a:lnTo>
                  <a:pt x="3458788" y="402220"/>
                </a:lnTo>
                <a:lnTo>
                  <a:pt x="3501366" y="433679"/>
                </a:lnTo>
                <a:lnTo>
                  <a:pt x="3543488" y="461463"/>
                </a:lnTo>
                <a:lnTo>
                  <a:pt x="3585141" y="484814"/>
                </a:lnTo>
                <a:lnTo>
                  <a:pt x="3626309" y="502976"/>
                </a:lnTo>
                <a:lnTo>
                  <a:pt x="3666976" y="515190"/>
                </a:lnTo>
                <a:lnTo>
                  <a:pt x="3707129" y="520700"/>
                </a:lnTo>
                <a:lnTo>
                  <a:pt x="3748313" y="519196"/>
                </a:lnTo>
                <a:lnTo>
                  <a:pt x="3791732" y="511340"/>
                </a:lnTo>
                <a:lnTo>
                  <a:pt x="3836916" y="497825"/>
                </a:lnTo>
                <a:lnTo>
                  <a:pt x="3883395" y="479348"/>
                </a:lnTo>
                <a:lnTo>
                  <a:pt x="3930699" y="456604"/>
                </a:lnTo>
                <a:lnTo>
                  <a:pt x="3978358" y="430288"/>
                </a:lnTo>
                <a:lnTo>
                  <a:pt x="4025901" y="401096"/>
                </a:lnTo>
                <a:lnTo>
                  <a:pt x="4072859" y="369722"/>
                </a:lnTo>
                <a:lnTo>
                  <a:pt x="4118762" y="336862"/>
                </a:lnTo>
                <a:lnTo>
                  <a:pt x="4163139" y="303212"/>
                </a:lnTo>
                <a:lnTo>
                  <a:pt x="4205521" y="269467"/>
                </a:lnTo>
                <a:lnTo>
                  <a:pt x="4245437" y="236321"/>
                </a:lnTo>
                <a:lnTo>
                  <a:pt x="4282417" y="204471"/>
                </a:lnTo>
                <a:lnTo>
                  <a:pt x="4315992" y="174612"/>
                </a:lnTo>
                <a:lnTo>
                  <a:pt x="4345691" y="147439"/>
                </a:lnTo>
                <a:lnTo>
                  <a:pt x="4391582" y="103932"/>
                </a:lnTo>
                <a:lnTo>
                  <a:pt x="4419600" y="76200"/>
                </a:lnTo>
              </a:path>
            </a:pathLst>
          </a:custGeom>
          <a:ln w="57150">
            <a:solidFill>
              <a:srgbClr val="000000"/>
            </a:solidFill>
          </a:ln>
        </p:spPr>
        <p:txBody>
          <a:bodyPr wrap="square" lIns="0" tIns="0" rIns="0" bIns="0" rtlCol="0">
            <a:noAutofit/>
          </a:bodyPr>
          <a:lstStyle/>
          <a:p>
            <a:endParaRPr/>
          </a:p>
        </p:txBody>
      </p:sp>
      <p:sp>
        <p:nvSpPr>
          <p:cNvPr id="19" name="object 19"/>
          <p:cNvSpPr/>
          <p:nvPr/>
        </p:nvSpPr>
        <p:spPr>
          <a:xfrm>
            <a:off x="2387600" y="3573403"/>
            <a:ext cx="4191000" cy="1544696"/>
          </a:xfrm>
          <a:custGeom>
            <a:avLst/>
            <a:gdLst/>
            <a:ahLst/>
            <a:cxnLst/>
            <a:rect l="l" t="t" r="r" b="b"/>
            <a:pathLst>
              <a:path w="4191000" h="1544696">
                <a:moveTo>
                  <a:pt x="0" y="1544696"/>
                </a:moveTo>
                <a:lnTo>
                  <a:pt x="14924" y="1472489"/>
                </a:lnTo>
                <a:lnTo>
                  <a:pt x="29863" y="1400463"/>
                </a:lnTo>
                <a:lnTo>
                  <a:pt x="44830" y="1328795"/>
                </a:lnTo>
                <a:lnTo>
                  <a:pt x="59841" y="1257664"/>
                </a:lnTo>
                <a:lnTo>
                  <a:pt x="74908" y="1187249"/>
                </a:lnTo>
                <a:lnTo>
                  <a:pt x="90048" y="1117727"/>
                </a:lnTo>
                <a:lnTo>
                  <a:pt x="105273" y="1049278"/>
                </a:lnTo>
                <a:lnTo>
                  <a:pt x="120598" y="982080"/>
                </a:lnTo>
                <a:lnTo>
                  <a:pt x="136038" y="916311"/>
                </a:lnTo>
                <a:lnTo>
                  <a:pt x="151606" y="852149"/>
                </a:lnTo>
                <a:lnTo>
                  <a:pt x="167317" y="789773"/>
                </a:lnTo>
                <a:lnTo>
                  <a:pt x="183185" y="729362"/>
                </a:lnTo>
                <a:lnTo>
                  <a:pt x="199224" y="671094"/>
                </a:lnTo>
                <a:lnTo>
                  <a:pt x="215450" y="615146"/>
                </a:lnTo>
                <a:lnTo>
                  <a:pt x="231875" y="561698"/>
                </a:lnTo>
                <a:lnTo>
                  <a:pt x="248514" y="510928"/>
                </a:lnTo>
                <a:lnTo>
                  <a:pt x="265382" y="463015"/>
                </a:lnTo>
                <a:lnTo>
                  <a:pt x="282493" y="418136"/>
                </a:lnTo>
                <a:lnTo>
                  <a:pt x="299861" y="376470"/>
                </a:lnTo>
                <a:lnTo>
                  <a:pt x="317500" y="338196"/>
                </a:lnTo>
                <a:lnTo>
                  <a:pt x="334721" y="301978"/>
                </a:lnTo>
                <a:lnTo>
                  <a:pt x="350973" y="266550"/>
                </a:lnTo>
                <a:lnTo>
                  <a:pt x="381390" y="199187"/>
                </a:lnTo>
                <a:lnTo>
                  <a:pt x="410388" y="138354"/>
                </a:lnTo>
                <a:lnTo>
                  <a:pt x="439604" y="86299"/>
                </a:lnTo>
                <a:lnTo>
                  <a:pt x="470677" y="45271"/>
                </a:lnTo>
                <a:lnTo>
                  <a:pt x="505244" y="17516"/>
                </a:lnTo>
                <a:lnTo>
                  <a:pt x="544942" y="5283"/>
                </a:lnTo>
                <a:lnTo>
                  <a:pt x="567227" y="5690"/>
                </a:lnTo>
                <a:lnTo>
                  <a:pt x="617693" y="20955"/>
                </a:lnTo>
                <a:lnTo>
                  <a:pt x="677383" y="57362"/>
                </a:lnTo>
                <a:lnTo>
                  <a:pt x="711200" y="84196"/>
                </a:lnTo>
                <a:lnTo>
                  <a:pt x="748291" y="121724"/>
                </a:lnTo>
                <a:lnTo>
                  <a:pt x="788854" y="173437"/>
                </a:lnTo>
                <a:lnTo>
                  <a:pt x="832550" y="237581"/>
                </a:lnTo>
                <a:lnTo>
                  <a:pt x="879043" y="312406"/>
                </a:lnTo>
                <a:lnTo>
                  <a:pt x="927992" y="396158"/>
                </a:lnTo>
                <a:lnTo>
                  <a:pt x="979062" y="487084"/>
                </a:lnTo>
                <a:lnTo>
                  <a:pt x="1031912" y="583433"/>
                </a:lnTo>
                <a:lnTo>
                  <a:pt x="1086205" y="683451"/>
                </a:lnTo>
                <a:lnTo>
                  <a:pt x="1141603" y="785387"/>
                </a:lnTo>
                <a:lnTo>
                  <a:pt x="1197768" y="887487"/>
                </a:lnTo>
                <a:lnTo>
                  <a:pt x="1254362" y="987999"/>
                </a:lnTo>
                <a:lnTo>
                  <a:pt x="1311046" y="1085171"/>
                </a:lnTo>
                <a:lnTo>
                  <a:pt x="1367482" y="1177251"/>
                </a:lnTo>
                <a:lnTo>
                  <a:pt x="1423333" y="1262485"/>
                </a:lnTo>
                <a:lnTo>
                  <a:pt x="1478260" y="1339121"/>
                </a:lnTo>
                <a:lnTo>
                  <a:pt x="1531924" y="1405407"/>
                </a:lnTo>
                <a:lnTo>
                  <a:pt x="1583989" y="1459589"/>
                </a:lnTo>
                <a:lnTo>
                  <a:pt x="1634115" y="1499917"/>
                </a:lnTo>
                <a:lnTo>
                  <a:pt x="1681964" y="1524637"/>
                </a:lnTo>
                <a:lnTo>
                  <a:pt x="1727200" y="1531996"/>
                </a:lnTo>
                <a:lnTo>
                  <a:pt x="1770137" y="1519982"/>
                </a:lnTo>
                <a:lnTo>
                  <a:pt x="1811432" y="1489094"/>
                </a:lnTo>
                <a:lnTo>
                  <a:pt x="1851251" y="1441354"/>
                </a:lnTo>
                <a:lnTo>
                  <a:pt x="1889760" y="1378779"/>
                </a:lnTo>
                <a:lnTo>
                  <a:pt x="1927125" y="1303390"/>
                </a:lnTo>
                <a:lnTo>
                  <a:pt x="1963515" y="1217206"/>
                </a:lnTo>
                <a:lnTo>
                  <a:pt x="1999095" y="1122246"/>
                </a:lnTo>
                <a:lnTo>
                  <a:pt x="2034032" y="1020529"/>
                </a:lnTo>
                <a:lnTo>
                  <a:pt x="2068492" y="914076"/>
                </a:lnTo>
                <a:lnTo>
                  <a:pt x="2102643" y="804905"/>
                </a:lnTo>
                <a:lnTo>
                  <a:pt x="2136651" y="695036"/>
                </a:lnTo>
                <a:lnTo>
                  <a:pt x="2170684" y="586488"/>
                </a:lnTo>
                <a:lnTo>
                  <a:pt x="2204906" y="481281"/>
                </a:lnTo>
                <a:lnTo>
                  <a:pt x="2239486" y="381434"/>
                </a:lnTo>
                <a:lnTo>
                  <a:pt x="2274589" y="288966"/>
                </a:lnTo>
                <a:lnTo>
                  <a:pt x="2310384" y="205897"/>
                </a:lnTo>
                <a:lnTo>
                  <a:pt x="2347035" y="134246"/>
                </a:lnTo>
                <a:lnTo>
                  <a:pt x="2384710" y="76032"/>
                </a:lnTo>
                <a:lnTo>
                  <a:pt x="2423576" y="33276"/>
                </a:lnTo>
                <a:lnTo>
                  <a:pt x="2463800" y="7996"/>
                </a:lnTo>
                <a:lnTo>
                  <a:pt x="2505250" y="0"/>
                </a:lnTo>
                <a:lnTo>
                  <a:pt x="2547625" y="6725"/>
                </a:lnTo>
                <a:lnTo>
                  <a:pt x="2590834" y="26638"/>
                </a:lnTo>
                <a:lnTo>
                  <a:pt x="2634788" y="58207"/>
                </a:lnTo>
                <a:lnTo>
                  <a:pt x="2679396" y="99896"/>
                </a:lnTo>
                <a:lnTo>
                  <a:pt x="2724567" y="150174"/>
                </a:lnTo>
                <a:lnTo>
                  <a:pt x="2770211" y="207505"/>
                </a:lnTo>
                <a:lnTo>
                  <a:pt x="2816238" y="270358"/>
                </a:lnTo>
                <a:lnTo>
                  <a:pt x="2862557" y="337197"/>
                </a:lnTo>
                <a:lnTo>
                  <a:pt x="2909077" y="406490"/>
                </a:lnTo>
                <a:lnTo>
                  <a:pt x="2955710" y="476704"/>
                </a:lnTo>
                <a:lnTo>
                  <a:pt x="3002363" y="546303"/>
                </a:lnTo>
                <a:lnTo>
                  <a:pt x="3048947" y="613756"/>
                </a:lnTo>
                <a:lnTo>
                  <a:pt x="3095371" y="677529"/>
                </a:lnTo>
                <a:lnTo>
                  <a:pt x="3141545" y="736087"/>
                </a:lnTo>
                <a:lnTo>
                  <a:pt x="3187378" y="787898"/>
                </a:lnTo>
                <a:lnTo>
                  <a:pt x="3232781" y="831428"/>
                </a:lnTo>
                <a:lnTo>
                  <a:pt x="3277662" y="865143"/>
                </a:lnTo>
                <a:lnTo>
                  <a:pt x="3321932" y="887510"/>
                </a:lnTo>
                <a:lnTo>
                  <a:pt x="3365500" y="896996"/>
                </a:lnTo>
                <a:lnTo>
                  <a:pt x="3408544" y="896440"/>
                </a:lnTo>
                <a:lnTo>
                  <a:pt x="3451316" y="889913"/>
                </a:lnTo>
                <a:lnTo>
                  <a:pt x="3493829" y="877730"/>
                </a:lnTo>
                <a:lnTo>
                  <a:pt x="3536098" y="860205"/>
                </a:lnTo>
                <a:lnTo>
                  <a:pt x="3578137" y="837651"/>
                </a:lnTo>
                <a:lnTo>
                  <a:pt x="3619961" y="810384"/>
                </a:lnTo>
                <a:lnTo>
                  <a:pt x="3661584" y="778717"/>
                </a:lnTo>
                <a:lnTo>
                  <a:pt x="3703021" y="742964"/>
                </a:lnTo>
                <a:lnTo>
                  <a:pt x="3744286" y="703440"/>
                </a:lnTo>
                <a:lnTo>
                  <a:pt x="3785393" y="660459"/>
                </a:lnTo>
                <a:lnTo>
                  <a:pt x="3826358" y="614334"/>
                </a:lnTo>
                <a:lnTo>
                  <a:pt x="3867194" y="565380"/>
                </a:lnTo>
                <a:lnTo>
                  <a:pt x="3907917" y="513911"/>
                </a:lnTo>
                <a:lnTo>
                  <a:pt x="3948539" y="460241"/>
                </a:lnTo>
                <a:lnTo>
                  <a:pt x="3989077" y="404685"/>
                </a:lnTo>
                <a:lnTo>
                  <a:pt x="4029545" y="347555"/>
                </a:lnTo>
                <a:lnTo>
                  <a:pt x="4069956" y="289168"/>
                </a:lnTo>
                <a:lnTo>
                  <a:pt x="4110326" y="229836"/>
                </a:lnTo>
                <a:lnTo>
                  <a:pt x="4150669" y="169874"/>
                </a:lnTo>
                <a:lnTo>
                  <a:pt x="4191000" y="109596"/>
                </a:lnTo>
              </a:path>
            </a:pathLst>
          </a:custGeom>
          <a:ln w="38100">
            <a:solidFill>
              <a:srgbClr val="000000"/>
            </a:solidFill>
            <a:prstDash val="lgDash"/>
          </a:ln>
        </p:spPr>
        <p:txBody>
          <a:bodyPr wrap="square" lIns="0" tIns="0" rIns="0" bIns="0" rtlCol="0">
            <a:noAutofit/>
          </a:bodyPr>
          <a:lstStyle/>
          <a:p>
            <a:endParaRPr/>
          </a:p>
        </p:txBody>
      </p:sp>
      <p:sp>
        <p:nvSpPr>
          <p:cNvPr id="20" name="object 20"/>
          <p:cNvSpPr/>
          <p:nvPr/>
        </p:nvSpPr>
        <p:spPr>
          <a:xfrm>
            <a:off x="2286000" y="6356350"/>
            <a:ext cx="838200" cy="0"/>
          </a:xfrm>
          <a:custGeom>
            <a:avLst/>
            <a:gdLst/>
            <a:ahLst/>
            <a:cxnLst/>
            <a:rect l="l" t="t" r="r" b="b"/>
            <a:pathLst>
              <a:path w="838200">
                <a:moveTo>
                  <a:pt x="0" y="0"/>
                </a:moveTo>
                <a:lnTo>
                  <a:pt x="838200" y="0"/>
                </a:lnTo>
              </a:path>
            </a:pathLst>
          </a:custGeom>
          <a:ln w="57150">
            <a:solidFill>
              <a:srgbClr val="000000"/>
            </a:solidFill>
          </a:ln>
        </p:spPr>
        <p:txBody>
          <a:bodyPr wrap="square" lIns="0" tIns="0" rIns="0" bIns="0" rtlCol="0">
            <a:noAutofit/>
          </a:bodyPr>
          <a:lstStyle/>
          <a:p>
            <a:endParaRPr/>
          </a:p>
        </p:txBody>
      </p:sp>
      <p:sp>
        <p:nvSpPr>
          <p:cNvPr id="21" name="object 21"/>
          <p:cNvSpPr/>
          <p:nvPr/>
        </p:nvSpPr>
        <p:spPr>
          <a:xfrm>
            <a:off x="3124200" y="5746750"/>
            <a:ext cx="228600" cy="609600"/>
          </a:xfrm>
          <a:custGeom>
            <a:avLst/>
            <a:gdLst/>
            <a:ahLst/>
            <a:cxnLst/>
            <a:rect l="l" t="t" r="r" b="b"/>
            <a:pathLst>
              <a:path w="228600" h="609600">
                <a:moveTo>
                  <a:pt x="0" y="609600"/>
                </a:moveTo>
                <a:lnTo>
                  <a:pt x="228600" y="0"/>
                </a:lnTo>
              </a:path>
            </a:pathLst>
          </a:custGeom>
          <a:ln w="57150">
            <a:solidFill>
              <a:srgbClr val="000000"/>
            </a:solidFill>
          </a:ln>
        </p:spPr>
        <p:txBody>
          <a:bodyPr wrap="square" lIns="0" tIns="0" rIns="0" bIns="0" rtlCol="0">
            <a:noAutofit/>
          </a:bodyPr>
          <a:lstStyle/>
          <a:p>
            <a:endParaRPr/>
          </a:p>
        </p:txBody>
      </p:sp>
      <p:sp>
        <p:nvSpPr>
          <p:cNvPr id="22" name="object 22"/>
          <p:cNvSpPr/>
          <p:nvPr/>
        </p:nvSpPr>
        <p:spPr>
          <a:xfrm>
            <a:off x="3333750" y="5759450"/>
            <a:ext cx="1562100" cy="0"/>
          </a:xfrm>
          <a:custGeom>
            <a:avLst/>
            <a:gdLst/>
            <a:ahLst/>
            <a:cxnLst/>
            <a:rect l="l" t="t" r="r" b="b"/>
            <a:pathLst>
              <a:path w="1562100">
                <a:moveTo>
                  <a:pt x="0" y="0"/>
                </a:moveTo>
                <a:lnTo>
                  <a:pt x="1562100" y="0"/>
                </a:lnTo>
              </a:path>
            </a:pathLst>
          </a:custGeom>
          <a:ln w="57150">
            <a:solidFill>
              <a:srgbClr val="000000"/>
            </a:solidFill>
          </a:ln>
        </p:spPr>
        <p:txBody>
          <a:bodyPr wrap="square" lIns="0" tIns="0" rIns="0" bIns="0" rtlCol="0">
            <a:noAutofit/>
          </a:bodyPr>
          <a:lstStyle/>
          <a:p>
            <a:endParaRPr/>
          </a:p>
        </p:txBody>
      </p:sp>
      <p:sp>
        <p:nvSpPr>
          <p:cNvPr id="23" name="object 23"/>
          <p:cNvSpPr/>
          <p:nvPr/>
        </p:nvSpPr>
        <p:spPr>
          <a:xfrm>
            <a:off x="4869054" y="5149851"/>
            <a:ext cx="275463" cy="619633"/>
          </a:xfrm>
          <a:custGeom>
            <a:avLst/>
            <a:gdLst/>
            <a:ahLst/>
            <a:cxnLst/>
            <a:rect l="l" t="t" r="r" b="b"/>
            <a:pathLst>
              <a:path w="275463" h="619633">
                <a:moveTo>
                  <a:pt x="168394" y="150476"/>
                </a:moveTo>
                <a:lnTo>
                  <a:pt x="0" y="599566"/>
                </a:lnTo>
                <a:lnTo>
                  <a:pt x="53594" y="619633"/>
                </a:lnTo>
                <a:lnTo>
                  <a:pt x="221977" y="170569"/>
                </a:lnTo>
                <a:lnTo>
                  <a:pt x="168394" y="150476"/>
                </a:lnTo>
                <a:close/>
              </a:path>
              <a:path w="275463" h="619633">
                <a:moveTo>
                  <a:pt x="268417" y="123698"/>
                </a:moveTo>
                <a:lnTo>
                  <a:pt x="178435" y="123698"/>
                </a:lnTo>
                <a:lnTo>
                  <a:pt x="232029" y="143763"/>
                </a:lnTo>
                <a:lnTo>
                  <a:pt x="221977" y="170569"/>
                </a:lnTo>
                <a:lnTo>
                  <a:pt x="275463" y="190626"/>
                </a:lnTo>
                <a:lnTo>
                  <a:pt x="268417" y="123698"/>
                </a:lnTo>
                <a:close/>
              </a:path>
              <a:path w="275463" h="619633">
                <a:moveTo>
                  <a:pt x="178435" y="123698"/>
                </a:moveTo>
                <a:lnTo>
                  <a:pt x="168394" y="150476"/>
                </a:lnTo>
                <a:lnTo>
                  <a:pt x="221977" y="170569"/>
                </a:lnTo>
                <a:lnTo>
                  <a:pt x="232029" y="143763"/>
                </a:lnTo>
                <a:lnTo>
                  <a:pt x="178435" y="123698"/>
                </a:lnTo>
                <a:close/>
              </a:path>
              <a:path w="275463" h="619633">
                <a:moveTo>
                  <a:pt x="255397" y="0"/>
                </a:moveTo>
                <a:lnTo>
                  <a:pt x="114935" y="130429"/>
                </a:lnTo>
                <a:lnTo>
                  <a:pt x="168394" y="150476"/>
                </a:lnTo>
                <a:lnTo>
                  <a:pt x="178435" y="123698"/>
                </a:lnTo>
                <a:lnTo>
                  <a:pt x="268417" y="123698"/>
                </a:lnTo>
                <a:lnTo>
                  <a:pt x="255397" y="0"/>
                </a:lnTo>
                <a:close/>
              </a:path>
            </a:pathLst>
          </a:custGeom>
          <a:solidFill>
            <a:srgbClr val="000000"/>
          </a:solidFill>
        </p:spPr>
        <p:txBody>
          <a:bodyPr wrap="square" lIns="0" tIns="0" rIns="0" bIns="0" rtlCol="0">
            <a:noAutofit/>
          </a:bodyPr>
          <a:lstStyle/>
          <a:p>
            <a:endParaRPr/>
          </a:p>
        </p:txBody>
      </p:sp>
      <p:sp>
        <p:nvSpPr>
          <p:cNvPr id="24" name="object 24"/>
          <p:cNvSpPr/>
          <p:nvPr/>
        </p:nvSpPr>
        <p:spPr>
          <a:xfrm>
            <a:off x="5124450" y="5149850"/>
            <a:ext cx="1752600" cy="0"/>
          </a:xfrm>
          <a:custGeom>
            <a:avLst/>
            <a:gdLst/>
            <a:ahLst/>
            <a:cxnLst/>
            <a:rect l="l" t="t" r="r" b="b"/>
            <a:pathLst>
              <a:path w="1752600">
                <a:moveTo>
                  <a:pt x="0" y="0"/>
                </a:moveTo>
                <a:lnTo>
                  <a:pt x="1752600" y="0"/>
                </a:lnTo>
              </a:path>
            </a:pathLst>
          </a:custGeom>
          <a:ln w="57150">
            <a:solidFill>
              <a:srgbClr val="000000"/>
            </a:solidFill>
          </a:ln>
        </p:spPr>
        <p:txBody>
          <a:bodyPr wrap="square" lIns="0" tIns="0" rIns="0" bIns="0" rtlCol="0">
            <a:noAutofit/>
          </a:bodyPr>
          <a:lstStyle/>
          <a:p>
            <a:endParaRPr/>
          </a:p>
        </p:txBody>
      </p:sp>
      <p:sp>
        <p:nvSpPr>
          <p:cNvPr id="25" name="object 25"/>
          <p:cNvSpPr/>
          <p:nvPr/>
        </p:nvSpPr>
        <p:spPr>
          <a:xfrm>
            <a:off x="2426552" y="6165850"/>
            <a:ext cx="161149" cy="190500"/>
          </a:xfrm>
          <a:custGeom>
            <a:avLst/>
            <a:gdLst/>
            <a:ahLst/>
            <a:cxnLst/>
            <a:rect l="l" t="t" r="r" b="b"/>
            <a:pathLst>
              <a:path w="161149" h="190500">
                <a:moveTo>
                  <a:pt x="42797" y="0"/>
                </a:moveTo>
                <a:lnTo>
                  <a:pt x="0" y="230"/>
                </a:lnTo>
                <a:lnTo>
                  <a:pt x="9689" y="2105"/>
                </a:lnTo>
                <a:lnTo>
                  <a:pt x="19111" y="5795"/>
                </a:lnTo>
                <a:lnTo>
                  <a:pt x="53053" y="37081"/>
                </a:lnTo>
                <a:lnTo>
                  <a:pt x="73063" y="75609"/>
                </a:lnTo>
                <a:lnTo>
                  <a:pt x="86786" y="124600"/>
                </a:lnTo>
                <a:lnTo>
                  <a:pt x="89711" y="142875"/>
                </a:lnTo>
                <a:lnTo>
                  <a:pt x="65899" y="142875"/>
                </a:lnTo>
                <a:lnTo>
                  <a:pt x="116623" y="190500"/>
                </a:lnTo>
                <a:lnTo>
                  <a:pt x="161149" y="142875"/>
                </a:lnTo>
                <a:lnTo>
                  <a:pt x="136014" y="133814"/>
                </a:lnTo>
                <a:lnTo>
                  <a:pt x="132661" y="115979"/>
                </a:lnTo>
                <a:lnTo>
                  <a:pt x="117812" y="68545"/>
                </a:lnTo>
                <a:lnTo>
                  <a:pt x="96913" y="31934"/>
                </a:lnTo>
                <a:lnTo>
                  <a:pt x="62157" y="3766"/>
                </a:lnTo>
                <a:lnTo>
                  <a:pt x="52597" y="955"/>
                </a:lnTo>
                <a:lnTo>
                  <a:pt x="42797" y="0"/>
                </a:lnTo>
                <a:close/>
              </a:path>
            </a:pathLst>
          </a:custGeom>
          <a:solidFill>
            <a:srgbClr val="4F81BC"/>
          </a:solidFill>
        </p:spPr>
        <p:txBody>
          <a:bodyPr wrap="square" lIns="0" tIns="0" rIns="0" bIns="0" rtlCol="0">
            <a:noAutofit/>
          </a:bodyPr>
          <a:lstStyle/>
          <a:p>
            <a:endParaRPr/>
          </a:p>
        </p:txBody>
      </p:sp>
      <p:sp>
        <p:nvSpPr>
          <p:cNvPr id="26" name="object 26"/>
          <p:cNvSpPr/>
          <p:nvPr/>
        </p:nvSpPr>
        <p:spPr>
          <a:xfrm>
            <a:off x="2324100" y="6166499"/>
            <a:ext cx="121450" cy="189850"/>
          </a:xfrm>
          <a:custGeom>
            <a:avLst/>
            <a:gdLst/>
            <a:ahLst/>
            <a:cxnLst/>
            <a:rect l="l" t="t" r="r" b="b"/>
            <a:pathLst>
              <a:path w="121450" h="189850">
                <a:moveTo>
                  <a:pt x="89504" y="0"/>
                </a:moveTo>
                <a:lnTo>
                  <a:pt x="54377" y="19017"/>
                </a:lnTo>
                <a:lnTo>
                  <a:pt x="25959" y="60494"/>
                </a:lnTo>
                <a:lnTo>
                  <a:pt x="10665" y="103185"/>
                </a:lnTo>
                <a:lnTo>
                  <a:pt x="1790" y="153349"/>
                </a:lnTo>
                <a:lnTo>
                  <a:pt x="0" y="189850"/>
                </a:lnTo>
                <a:lnTo>
                  <a:pt x="47788" y="178787"/>
                </a:lnTo>
                <a:lnTo>
                  <a:pt x="48635" y="162434"/>
                </a:lnTo>
                <a:lnTo>
                  <a:pt x="50180" y="146467"/>
                </a:lnTo>
                <a:lnTo>
                  <a:pt x="58735" y="101570"/>
                </a:lnTo>
                <a:lnTo>
                  <a:pt x="72596" y="62606"/>
                </a:lnTo>
                <a:lnTo>
                  <a:pt x="98063" y="23065"/>
                </a:lnTo>
                <a:lnTo>
                  <a:pt x="121450" y="5103"/>
                </a:lnTo>
                <a:lnTo>
                  <a:pt x="116181" y="2861"/>
                </a:lnTo>
                <a:lnTo>
                  <a:pt x="105153" y="376"/>
                </a:lnTo>
                <a:lnTo>
                  <a:pt x="89504" y="0"/>
                </a:lnTo>
                <a:close/>
              </a:path>
            </a:pathLst>
          </a:custGeom>
          <a:solidFill>
            <a:srgbClr val="406897"/>
          </a:solidFill>
        </p:spPr>
        <p:txBody>
          <a:bodyPr wrap="square" lIns="0" tIns="0" rIns="0" bIns="0" rtlCol="0">
            <a:noAutofit/>
          </a:bodyPr>
          <a:lstStyle/>
          <a:p>
            <a:endParaRPr/>
          </a:p>
        </p:txBody>
      </p:sp>
      <p:sp>
        <p:nvSpPr>
          <p:cNvPr id="27" name="object 27"/>
          <p:cNvSpPr/>
          <p:nvPr/>
        </p:nvSpPr>
        <p:spPr>
          <a:xfrm>
            <a:off x="2324101" y="6165850"/>
            <a:ext cx="263601" cy="190500"/>
          </a:xfrm>
          <a:custGeom>
            <a:avLst/>
            <a:gdLst/>
            <a:ahLst/>
            <a:cxnLst/>
            <a:rect l="l" t="t" r="r" b="b"/>
            <a:pathLst>
              <a:path w="263601" h="190500">
                <a:moveTo>
                  <a:pt x="121450" y="5753"/>
                </a:moveTo>
                <a:lnTo>
                  <a:pt x="91029" y="32066"/>
                </a:lnTo>
                <a:lnTo>
                  <a:pt x="67431" y="75471"/>
                </a:lnTo>
                <a:lnTo>
                  <a:pt x="55258" y="116617"/>
                </a:lnTo>
                <a:lnTo>
                  <a:pt x="48635" y="163083"/>
                </a:lnTo>
                <a:lnTo>
                  <a:pt x="47788" y="179437"/>
                </a:lnTo>
                <a:lnTo>
                  <a:pt x="0" y="190500"/>
                </a:lnTo>
                <a:lnTo>
                  <a:pt x="3965" y="136584"/>
                </a:lnTo>
                <a:lnTo>
                  <a:pt x="15106" y="88665"/>
                </a:lnTo>
                <a:lnTo>
                  <a:pt x="32288" y="48956"/>
                </a:lnTo>
                <a:lnTo>
                  <a:pt x="62635" y="12602"/>
                </a:lnTo>
                <a:lnTo>
                  <a:pt x="145249" y="0"/>
                </a:lnTo>
                <a:lnTo>
                  <a:pt x="155049" y="955"/>
                </a:lnTo>
                <a:lnTo>
                  <a:pt x="191306" y="22517"/>
                </a:lnTo>
                <a:lnTo>
                  <a:pt x="213898" y="55030"/>
                </a:lnTo>
                <a:lnTo>
                  <a:pt x="230925" y="99101"/>
                </a:lnTo>
                <a:lnTo>
                  <a:pt x="238466" y="133814"/>
                </a:lnTo>
                <a:lnTo>
                  <a:pt x="263601" y="142875"/>
                </a:lnTo>
                <a:lnTo>
                  <a:pt x="219075" y="190500"/>
                </a:lnTo>
                <a:lnTo>
                  <a:pt x="168351" y="142875"/>
                </a:lnTo>
                <a:lnTo>
                  <a:pt x="192163" y="142875"/>
                </a:lnTo>
                <a:lnTo>
                  <a:pt x="189238" y="124600"/>
                </a:lnTo>
                <a:lnTo>
                  <a:pt x="175515" y="75609"/>
                </a:lnTo>
                <a:lnTo>
                  <a:pt x="155505" y="37081"/>
                </a:lnTo>
                <a:lnTo>
                  <a:pt x="121563" y="5795"/>
                </a:lnTo>
                <a:lnTo>
                  <a:pt x="112140" y="2105"/>
                </a:lnTo>
                <a:lnTo>
                  <a:pt x="102451" y="230"/>
                </a:lnTo>
              </a:path>
            </a:pathLst>
          </a:custGeom>
          <a:ln w="25400">
            <a:solidFill>
              <a:srgbClr val="385D89"/>
            </a:solidFill>
          </a:ln>
        </p:spPr>
        <p:txBody>
          <a:bodyPr wrap="square" lIns="0" tIns="0" rIns="0" bIns="0" rtlCol="0">
            <a:noAutofit/>
          </a:bodyPr>
          <a:lstStyle/>
          <a:p>
            <a:endParaRPr/>
          </a:p>
        </p:txBody>
      </p:sp>
      <p:sp>
        <p:nvSpPr>
          <p:cNvPr id="28" name="object 28"/>
          <p:cNvSpPr/>
          <p:nvPr/>
        </p:nvSpPr>
        <p:spPr>
          <a:xfrm>
            <a:off x="2792621" y="6051550"/>
            <a:ext cx="170542" cy="279400"/>
          </a:xfrm>
          <a:custGeom>
            <a:avLst/>
            <a:gdLst/>
            <a:ahLst/>
            <a:cxnLst/>
            <a:rect l="l" t="t" r="r" b="b"/>
            <a:pathLst>
              <a:path w="170542" h="279400">
                <a:moveTo>
                  <a:pt x="58909" y="0"/>
                </a:moveTo>
                <a:lnTo>
                  <a:pt x="0" y="796"/>
                </a:lnTo>
                <a:lnTo>
                  <a:pt x="6170" y="3216"/>
                </a:lnTo>
                <a:lnTo>
                  <a:pt x="12163" y="7156"/>
                </a:lnTo>
                <a:lnTo>
                  <a:pt x="39477" y="48054"/>
                </a:lnTo>
                <a:lnTo>
                  <a:pt x="53043" y="87634"/>
                </a:lnTo>
                <a:lnTo>
                  <a:pt x="63843" y="136742"/>
                </a:lnTo>
                <a:lnTo>
                  <a:pt x="71345" y="193941"/>
                </a:lnTo>
                <a:lnTo>
                  <a:pt x="73006" y="214312"/>
                </a:lnTo>
                <a:lnTo>
                  <a:pt x="40367" y="214312"/>
                </a:lnTo>
                <a:lnTo>
                  <a:pt x="107804" y="279400"/>
                </a:lnTo>
                <a:lnTo>
                  <a:pt x="170542" y="214312"/>
                </a:lnTo>
                <a:lnTo>
                  <a:pt x="136372" y="193941"/>
                </a:lnTo>
                <a:lnTo>
                  <a:pt x="134241" y="173839"/>
                </a:lnTo>
                <a:lnTo>
                  <a:pt x="125569" y="119212"/>
                </a:lnTo>
                <a:lnTo>
                  <a:pt x="113782" y="73159"/>
                </a:lnTo>
                <a:lnTo>
                  <a:pt x="99412" y="37114"/>
                </a:lnTo>
                <a:lnTo>
                  <a:pt x="71243" y="3216"/>
                </a:lnTo>
                <a:lnTo>
                  <a:pt x="65131" y="812"/>
                </a:lnTo>
                <a:lnTo>
                  <a:pt x="58909" y="0"/>
                </a:lnTo>
                <a:close/>
              </a:path>
            </a:pathLst>
          </a:custGeom>
          <a:solidFill>
            <a:srgbClr val="4F81BC"/>
          </a:solidFill>
        </p:spPr>
        <p:txBody>
          <a:bodyPr wrap="square" lIns="0" tIns="0" rIns="0" bIns="0" rtlCol="0">
            <a:noAutofit/>
          </a:bodyPr>
          <a:lstStyle/>
          <a:p>
            <a:endParaRPr/>
          </a:p>
        </p:txBody>
      </p:sp>
      <p:sp>
        <p:nvSpPr>
          <p:cNvPr id="29" name="object 29"/>
          <p:cNvSpPr/>
          <p:nvPr/>
        </p:nvSpPr>
        <p:spPr>
          <a:xfrm>
            <a:off x="2705100" y="6051550"/>
            <a:ext cx="113918" cy="279400"/>
          </a:xfrm>
          <a:custGeom>
            <a:avLst/>
            <a:gdLst/>
            <a:ahLst/>
            <a:cxnLst/>
            <a:rect l="l" t="t" r="r" b="b"/>
            <a:pathLst>
              <a:path w="113918" h="279400">
                <a:moveTo>
                  <a:pt x="81356" y="0"/>
                </a:moveTo>
                <a:lnTo>
                  <a:pt x="49688" y="21957"/>
                </a:lnTo>
                <a:lnTo>
                  <a:pt x="28410" y="67257"/>
                </a:lnTo>
                <a:lnTo>
                  <a:pt x="15696" y="114391"/>
                </a:lnTo>
                <a:lnTo>
                  <a:pt x="6393" y="170646"/>
                </a:lnTo>
                <a:lnTo>
                  <a:pt x="2364" y="212258"/>
                </a:lnTo>
                <a:lnTo>
                  <a:pt x="269" y="256485"/>
                </a:lnTo>
                <a:lnTo>
                  <a:pt x="0" y="279400"/>
                </a:lnTo>
                <a:lnTo>
                  <a:pt x="65087" y="279400"/>
                </a:lnTo>
                <a:lnTo>
                  <a:pt x="65230" y="262819"/>
                </a:lnTo>
                <a:lnTo>
                  <a:pt x="65653" y="246432"/>
                </a:lnTo>
                <a:lnTo>
                  <a:pt x="68545" y="198767"/>
                </a:lnTo>
                <a:lnTo>
                  <a:pt x="73732" y="154066"/>
                </a:lnTo>
                <a:lnTo>
                  <a:pt x="81038" y="113249"/>
                </a:lnTo>
                <a:lnTo>
                  <a:pt x="93773" y="66464"/>
                </a:lnTo>
                <a:lnTo>
                  <a:pt x="109548" y="30410"/>
                </a:lnTo>
                <a:lnTo>
                  <a:pt x="113918" y="23329"/>
                </a:lnTo>
                <a:lnTo>
                  <a:pt x="112405" y="21126"/>
                </a:lnTo>
                <a:lnTo>
                  <a:pt x="102349" y="9451"/>
                </a:lnTo>
                <a:lnTo>
                  <a:pt x="91962" y="2378"/>
                </a:lnTo>
                <a:lnTo>
                  <a:pt x="81356" y="0"/>
                </a:lnTo>
                <a:close/>
              </a:path>
            </a:pathLst>
          </a:custGeom>
          <a:solidFill>
            <a:srgbClr val="406897"/>
          </a:solidFill>
        </p:spPr>
        <p:txBody>
          <a:bodyPr wrap="square" lIns="0" tIns="0" rIns="0" bIns="0" rtlCol="0">
            <a:noAutofit/>
          </a:bodyPr>
          <a:lstStyle/>
          <a:p>
            <a:endParaRPr/>
          </a:p>
        </p:txBody>
      </p:sp>
      <p:sp>
        <p:nvSpPr>
          <p:cNvPr id="30" name="object 30"/>
          <p:cNvSpPr/>
          <p:nvPr/>
        </p:nvSpPr>
        <p:spPr>
          <a:xfrm>
            <a:off x="2705101" y="6051550"/>
            <a:ext cx="258063" cy="279400"/>
          </a:xfrm>
          <a:custGeom>
            <a:avLst/>
            <a:gdLst/>
            <a:ahLst/>
            <a:cxnLst/>
            <a:rect l="l" t="t" r="r" b="b"/>
            <a:pathLst>
              <a:path w="258063" h="279400">
                <a:moveTo>
                  <a:pt x="113918" y="23329"/>
                </a:moveTo>
                <a:lnTo>
                  <a:pt x="93773" y="66464"/>
                </a:lnTo>
                <a:lnTo>
                  <a:pt x="81038" y="113249"/>
                </a:lnTo>
                <a:lnTo>
                  <a:pt x="73732" y="154066"/>
                </a:lnTo>
                <a:lnTo>
                  <a:pt x="68545" y="198767"/>
                </a:lnTo>
                <a:lnTo>
                  <a:pt x="65653" y="246432"/>
                </a:lnTo>
                <a:lnTo>
                  <a:pt x="65087" y="279400"/>
                </a:lnTo>
                <a:lnTo>
                  <a:pt x="0" y="279400"/>
                </a:lnTo>
                <a:lnTo>
                  <a:pt x="1064" y="234080"/>
                </a:lnTo>
                <a:lnTo>
                  <a:pt x="4147" y="191089"/>
                </a:lnTo>
                <a:lnTo>
                  <a:pt x="9080" y="151001"/>
                </a:lnTo>
                <a:lnTo>
                  <a:pt x="19583" y="97570"/>
                </a:lnTo>
                <a:lnTo>
                  <a:pt x="33307" y="53908"/>
                </a:lnTo>
                <a:lnTo>
                  <a:pt x="55641" y="14244"/>
                </a:lnTo>
                <a:lnTo>
                  <a:pt x="81356" y="0"/>
                </a:lnTo>
                <a:lnTo>
                  <a:pt x="146431" y="0"/>
                </a:lnTo>
                <a:lnTo>
                  <a:pt x="181725" y="27668"/>
                </a:lnTo>
                <a:lnTo>
                  <a:pt x="201356" y="73311"/>
                </a:lnTo>
                <a:lnTo>
                  <a:pt x="213133" y="119403"/>
                </a:lnTo>
                <a:lnTo>
                  <a:pt x="221792" y="174065"/>
                </a:lnTo>
                <a:lnTo>
                  <a:pt x="223893" y="193941"/>
                </a:lnTo>
                <a:lnTo>
                  <a:pt x="258063" y="214312"/>
                </a:lnTo>
                <a:lnTo>
                  <a:pt x="195325" y="279400"/>
                </a:lnTo>
                <a:lnTo>
                  <a:pt x="127888" y="214312"/>
                </a:lnTo>
                <a:lnTo>
                  <a:pt x="160528" y="214312"/>
                </a:lnTo>
                <a:lnTo>
                  <a:pt x="158847" y="193706"/>
                </a:lnTo>
                <a:lnTo>
                  <a:pt x="154230" y="154766"/>
                </a:lnTo>
                <a:lnTo>
                  <a:pt x="144459" y="102837"/>
                </a:lnTo>
                <a:lnTo>
                  <a:pt x="131747" y="59961"/>
                </a:lnTo>
                <a:lnTo>
                  <a:pt x="111144" y="19355"/>
                </a:lnTo>
                <a:lnTo>
                  <a:pt x="93641" y="3182"/>
                </a:lnTo>
                <a:lnTo>
                  <a:pt x="87521" y="796"/>
                </a:lnTo>
              </a:path>
            </a:pathLst>
          </a:custGeom>
          <a:ln w="25400">
            <a:solidFill>
              <a:srgbClr val="385D89"/>
            </a:solidFill>
          </a:ln>
        </p:spPr>
        <p:txBody>
          <a:bodyPr wrap="square" lIns="0" tIns="0" rIns="0" bIns="0" rtlCol="0">
            <a:noAutofit/>
          </a:bodyPr>
          <a:lstStyle/>
          <a:p>
            <a:endParaRPr/>
          </a:p>
        </p:txBody>
      </p:sp>
      <p:sp>
        <p:nvSpPr>
          <p:cNvPr id="31" name="object 31"/>
          <p:cNvSpPr/>
          <p:nvPr/>
        </p:nvSpPr>
        <p:spPr>
          <a:xfrm>
            <a:off x="3124200" y="6356350"/>
            <a:ext cx="342900" cy="0"/>
          </a:xfrm>
          <a:custGeom>
            <a:avLst/>
            <a:gdLst/>
            <a:ahLst/>
            <a:cxnLst/>
            <a:rect l="l" t="t" r="r" b="b"/>
            <a:pathLst>
              <a:path w="342900">
                <a:moveTo>
                  <a:pt x="0" y="0"/>
                </a:moveTo>
                <a:lnTo>
                  <a:pt x="342900" y="0"/>
                </a:lnTo>
              </a:path>
            </a:pathLst>
          </a:custGeom>
          <a:ln w="38100">
            <a:solidFill>
              <a:srgbClr val="000000"/>
            </a:solidFill>
            <a:prstDash val="lgDash"/>
          </a:ln>
        </p:spPr>
        <p:txBody>
          <a:bodyPr wrap="square" lIns="0" tIns="0" rIns="0" bIns="0" rtlCol="0">
            <a:noAutofit/>
          </a:bodyPr>
          <a:lstStyle/>
          <a:p>
            <a:endParaRPr/>
          </a:p>
        </p:txBody>
      </p:sp>
      <p:sp>
        <p:nvSpPr>
          <p:cNvPr id="32" name="object 32"/>
          <p:cNvSpPr/>
          <p:nvPr/>
        </p:nvSpPr>
        <p:spPr>
          <a:xfrm>
            <a:off x="3467100" y="6051550"/>
            <a:ext cx="266700" cy="304800"/>
          </a:xfrm>
          <a:custGeom>
            <a:avLst/>
            <a:gdLst/>
            <a:ahLst/>
            <a:cxnLst/>
            <a:rect l="l" t="t" r="r" b="b"/>
            <a:pathLst>
              <a:path w="266700" h="304800">
                <a:moveTo>
                  <a:pt x="0" y="304800"/>
                </a:moveTo>
                <a:lnTo>
                  <a:pt x="266700" y="0"/>
                </a:lnTo>
              </a:path>
            </a:pathLst>
          </a:custGeom>
          <a:ln w="38100">
            <a:solidFill>
              <a:srgbClr val="000000"/>
            </a:solidFill>
            <a:prstDash val="lgDash"/>
          </a:ln>
        </p:spPr>
        <p:txBody>
          <a:bodyPr wrap="square" lIns="0" tIns="0" rIns="0" bIns="0" rtlCol="0">
            <a:noAutofit/>
          </a:bodyPr>
          <a:lstStyle/>
          <a:p>
            <a:endParaRPr/>
          </a:p>
        </p:txBody>
      </p:sp>
      <p:sp>
        <p:nvSpPr>
          <p:cNvPr id="33" name="object 33"/>
          <p:cNvSpPr/>
          <p:nvPr/>
        </p:nvSpPr>
        <p:spPr>
          <a:xfrm>
            <a:off x="3771900" y="6051550"/>
            <a:ext cx="1562100" cy="0"/>
          </a:xfrm>
          <a:custGeom>
            <a:avLst/>
            <a:gdLst/>
            <a:ahLst/>
            <a:cxnLst/>
            <a:rect l="l" t="t" r="r" b="b"/>
            <a:pathLst>
              <a:path w="1562100">
                <a:moveTo>
                  <a:pt x="0" y="0"/>
                </a:moveTo>
                <a:lnTo>
                  <a:pt x="1562100" y="0"/>
                </a:lnTo>
              </a:path>
            </a:pathLst>
          </a:custGeom>
          <a:ln w="38100">
            <a:solidFill>
              <a:srgbClr val="000000"/>
            </a:solidFill>
            <a:prstDash val="lgDash"/>
          </a:ln>
        </p:spPr>
        <p:txBody>
          <a:bodyPr wrap="square" lIns="0" tIns="0" rIns="0" bIns="0" rtlCol="0">
            <a:noAutofit/>
          </a:bodyPr>
          <a:lstStyle/>
          <a:p>
            <a:endParaRPr/>
          </a:p>
        </p:txBody>
      </p:sp>
      <p:sp>
        <p:nvSpPr>
          <p:cNvPr id="34" name="object 34"/>
          <p:cNvSpPr/>
          <p:nvPr/>
        </p:nvSpPr>
        <p:spPr>
          <a:xfrm>
            <a:off x="5318633" y="5759450"/>
            <a:ext cx="231266" cy="303428"/>
          </a:xfrm>
          <a:custGeom>
            <a:avLst/>
            <a:gdLst/>
            <a:ahLst/>
            <a:cxnLst/>
            <a:rect l="l" t="t" r="r" b="b"/>
            <a:pathLst>
              <a:path w="231266" h="303428">
                <a:moveTo>
                  <a:pt x="90677" y="158216"/>
                </a:moveTo>
                <a:lnTo>
                  <a:pt x="0" y="280771"/>
                </a:lnTo>
                <a:lnTo>
                  <a:pt x="30733" y="303428"/>
                </a:lnTo>
                <a:lnTo>
                  <a:pt x="121284" y="180860"/>
                </a:lnTo>
                <a:lnTo>
                  <a:pt x="90677" y="158216"/>
                </a:lnTo>
                <a:close/>
              </a:path>
              <a:path w="231266" h="303428">
                <a:moveTo>
                  <a:pt x="231266" y="0"/>
                </a:moveTo>
                <a:lnTo>
                  <a:pt x="117347" y="57912"/>
                </a:lnTo>
                <a:lnTo>
                  <a:pt x="209295" y="125882"/>
                </a:lnTo>
                <a:lnTo>
                  <a:pt x="215750" y="88900"/>
                </a:lnTo>
                <a:lnTo>
                  <a:pt x="189229" y="88900"/>
                </a:lnTo>
                <a:lnTo>
                  <a:pt x="158622" y="66293"/>
                </a:lnTo>
                <a:lnTo>
                  <a:pt x="159384" y="65278"/>
                </a:lnTo>
                <a:lnTo>
                  <a:pt x="219873" y="65278"/>
                </a:lnTo>
                <a:lnTo>
                  <a:pt x="231266" y="0"/>
                </a:lnTo>
                <a:close/>
              </a:path>
              <a:path w="231266" h="303428">
                <a:moveTo>
                  <a:pt x="159384" y="65278"/>
                </a:moveTo>
                <a:lnTo>
                  <a:pt x="158622" y="66293"/>
                </a:lnTo>
                <a:lnTo>
                  <a:pt x="189229" y="88900"/>
                </a:lnTo>
                <a:lnTo>
                  <a:pt x="189991" y="87884"/>
                </a:lnTo>
                <a:lnTo>
                  <a:pt x="159384" y="65278"/>
                </a:lnTo>
                <a:close/>
              </a:path>
              <a:path w="231266" h="303428">
                <a:moveTo>
                  <a:pt x="219873" y="65278"/>
                </a:moveTo>
                <a:lnTo>
                  <a:pt x="159384" y="65278"/>
                </a:lnTo>
                <a:lnTo>
                  <a:pt x="189991" y="87884"/>
                </a:lnTo>
                <a:lnTo>
                  <a:pt x="189229" y="88900"/>
                </a:lnTo>
                <a:lnTo>
                  <a:pt x="215750" y="88900"/>
                </a:lnTo>
                <a:lnTo>
                  <a:pt x="219873" y="65278"/>
                </a:lnTo>
                <a:close/>
              </a:path>
            </a:pathLst>
          </a:custGeom>
          <a:solidFill>
            <a:srgbClr val="000000"/>
          </a:solidFill>
        </p:spPr>
        <p:txBody>
          <a:bodyPr wrap="square" lIns="0" tIns="0" rIns="0" bIns="0" rtlCol="0">
            <a:noAutofit/>
          </a:bodyPr>
          <a:lstStyle/>
          <a:p>
            <a:endParaRPr/>
          </a:p>
        </p:txBody>
      </p:sp>
      <p:sp>
        <p:nvSpPr>
          <p:cNvPr id="35" name="object 35"/>
          <p:cNvSpPr/>
          <p:nvPr/>
        </p:nvSpPr>
        <p:spPr>
          <a:xfrm>
            <a:off x="5549900" y="5746750"/>
            <a:ext cx="1327150" cy="0"/>
          </a:xfrm>
          <a:custGeom>
            <a:avLst/>
            <a:gdLst/>
            <a:ahLst/>
            <a:cxnLst/>
            <a:rect l="l" t="t" r="r" b="b"/>
            <a:pathLst>
              <a:path w="1327150">
                <a:moveTo>
                  <a:pt x="0" y="0"/>
                </a:moveTo>
                <a:lnTo>
                  <a:pt x="1327150" y="0"/>
                </a:lnTo>
              </a:path>
            </a:pathLst>
          </a:custGeom>
          <a:ln w="38100">
            <a:solidFill>
              <a:srgbClr val="000000"/>
            </a:solidFill>
            <a:prstDash val="lgDash"/>
          </a:ln>
        </p:spPr>
        <p:txBody>
          <a:bodyPr wrap="square" lIns="0" tIns="0" rIns="0" bIns="0" rtlCol="0">
            <a:noAutofit/>
          </a:bodyPr>
          <a:lstStyle/>
          <a:p>
            <a:endParaRPr/>
          </a:p>
        </p:txBody>
      </p:sp>
      <p:sp>
        <p:nvSpPr>
          <p:cNvPr id="36" name="object 36"/>
          <p:cNvSpPr/>
          <p:nvPr/>
        </p:nvSpPr>
        <p:spPr>
          <a:xfrm>
            <a:off x="3115437" y="5149851"/>
            <a:ext cx="2326513" cy="1223403"/>
          </a:xfrm>
          <a:custGeom>
            <a:avLst/>
            <a:gdLst/>
            <a:ahLst/>
            <a:cxnLst/>
            <a:rect l="l" t="t" r="r" b="b"/>
            <a:pathLst>
              <a:path w="2326513" h="1223403">
                <a:moveTo>
                  <a:pt x="2216305" y="35829"/>
                </a:moveTo>
                <a:lnTo>
                  <a:pt x="0" y="1189596"/>
                </a:lnTo>
                <a:lnTo>
                  <a:pt x="17525" y="1223403"/>
                </a:lnTo>
                <a:lnTo>
                  <a:pt x="2233874" y="69654"/>
                </a:lnTo>
                <a:lnTo>
                  <a:pt x="2216305" y="35829"/>
                </a:lnTo>
                <a:close/>
              </a:path>
              <a:path w="2326513" h="1223403">
                <a:moveTo>
                  <a:pt x="2306896" y="27050"/>
                </a:moveTo>
                <a:lnTo>
                  <a:pt x="2233167" y="27050"/>
                </a:lnTo>
                <a:lnTo>
                  <a:pt x="2250821" y="60832"/>
                </a:lnTo>
                <a:lnTo>
                  <a:pt x="2233874" y="69654"/>
                </a:lnTo>
                <a:lnTo>
                  <a:pt x="2251455" y="103505"/>
                </a:lnTo>
                <a:lnTo>
                  <a:pt x="2306896" y="27050"/>
                </a:lnTo>
                <a:close/>
              </a:path>
              <a:path w="2326513" h="1223403">
                <a:moveTo>
                  <a:pt x="2233167" y="27050"/>
                </a:moveTo>
                <a:lnTo>
                  <a:pt x="2216305" y="35829"/>
                </a:lnTo>
                <a:lnTo>
                  <a:pt x="2233874" y="69654"/>
                </a:lnTo>
                <a:lnTo>
                  <a:pt x="2250821" y="60832"/>
                </a:lnTo>
                <a:lnTo>
                  <a:pt x="2233167" y="27050"/>
                </a:lnTo>
                <a:close/>
              </a:path>
              <a:path w="2326513" h="1223403">
                <a:moveTo>
                  <a:pt x="2326513" y="0"/>
                </a:moveTo>
                <a:lnTo>
                  <a:pt x="2198751" y="2031"/>
                </a:lnTo>
                <a:lnTo>
                  <a:pt x="2216305" y="35829"/>
                </a:lnTo>
                <a:lnTo>
                  <a:pt x="2233167" y="27050"/>
                </a:lnTo>
                <a:lnTo>
                  <a:pt x="2306896" y="27050"/>
                </a:lnTo>
                <a:lnTo>
                  <a:pt x="2326513" y="0"/>
                </a:lnTo>
                <a:close/>
              </a:path>
            </a:pathLst>
          </a:custGeom>
          <a:solidFill>
            <a:srgbClr val="FF0000"/>
          </a:solidFill>
        </p:spPr>
        <p:txBody>
          <a:bodyPr wrap="square" lIns="0" tIns="0" rIns="0" bIns="0" rtlCol="0">
            <a:noAutofit/>
          </a:bodyPr>
          <a:lstStyle/>
          <a:p>
            <a:endParaRPr/>
          </a:p>
        </p:txBody>
      </p:sp>
      <p:sp>
        <p:nvSpPr>
          <p:cNvPr id="37" name="object 37"/>
          <p:cNvSpPr/>
          <p:nvPr/>
        </p:nvSpPr>
        <p:spPr>
          <a:xfrm>
            <a:off x="2152650" y="6216650"/>
            <a:ext cx="114300" cy="292100"/>
          </a:xfrm>
          <a:custGeom>
            <a:avLst/>
            <a:gdLst/>
            <a:ahLst/>
            <a:cxnLst/>
            <a:rect l="l" t="t" r="r" b="b"/>
            <a:pathLst>
              <a:path w="114300" h="292100">
                <a:moveTo>
                  <a:pt x="38100" y="177800"/>
                </a:moveTo>
                <a:lnTo>
                  <a:pt x="0" y="177800"/>
                </a:lnTo>
                <a:lnTo>
                  <a:pt x="57150" y="292100"/>
                </a:lnTo>
                <a:lnTo>
                  <a:pt x="104775" y="196850"/>
                </a:lnTo>
                <a:lnTo>
                  <a:pt x="38100" y="196850"/>
                </a:lnTo>
                <a:lnTo>
                  <a:pt x="38100" y="177800"/>
                </a:lnTo>
                <a:close/>
              </a:path>
              <a:path w="114300" h="292100">
                <a:moveTo>
                  <a:pt x="76200" y="95250"/>
                </a:moveTo>
                <a:lnTo>
                  <a:pt x="38100" y="95250"/>
                </a:lnTo>
                <a:lnTo>
                  <a:pt x="38100" y="196850"/>
                </a:lnTo>
                <a:lnTo>
                  <a:pt x="76200" y="196850"/>
                </a:lnTo>
                <a:lnTo>
                  <a:pt x="76200" y="95250"/>
                </a:lnTo>
                <a:close/>
              </a:path>
              <a:path w="114300" h="292100">
                <a:moveTo>
                  <a:pt x="114300" y="177800"/>
                </a:moveTo>
                <a:lnTo>
                  <a:pt x="76200" y="177800"/>
                </a:lnTo>
                <a:lnTo>
                  <a:pt x="76200" y="196850"/>
                </a:lnTo>
                <a:lnTo>
                  <a:pt x="104775" y="196850"/>
                </a:lnTo>
                <a:lnTo>
                  <a:pt x="114300" y="177800"/>
                </a:lnTo>
                <a:close/>
              </a:path>
              <a:path w="114300" h="292100">
                <a:moveTo>
                  <a:pt x="57150" y="0"/>
                </a:moveTo>
                <a:lnTo>
                  <a:pt x="0" y="114300"/>
                </a:lnTo>
                <a:lnTo>
                  <a:pt x="38100" y="114300"/>
                </a:lnTo>
                <a:lnTo>
                  <a:pt x="38100" y="95250"/>
                </a:lnTo>
                <a:lnTo>
                  <a:pt x="104775" y="95250"/>
                </a:lnTo>
                <a:lnTo>
                  <a:pt x="57150" y="0"/>
                </a:lnTo>
                <a:close/>
              </a:path>
              <a:path w="114300" h="292100">
                <a:moveTo>
                  <a:pt x="104775" y="95250"/>
                </a:moveTo>
                <a:lnTo>
                  <a:pt x="76200" y="95250"/>
                </a:lnTo>
                <a:lnTo>
                  <a:pt x="76200" y="114300"/>
                </a:lnTo>
                <a:lnTo>
                  <a:pt x="114300" y="114300"/>
                </a:lnTo>
                <a:lnTo>
                  <a:pt x="104775" y="95250"/>
                </a:lnTo>
                <a:close/>
              </a:path>
            </a:pathLst>
          </a:custGeom>
          <a:solidFill>
            <a:srgbClr val="E36C09"/>
          </a:solidFill>
        </p:spPr>
        <p:txBody>
          <a:bodyPr wrap="square" lIns="0" tIns="0" rIns="0" bIns="0" rtlCol="0">
            <a:noAutofit/>
          </a:bodyPr>
          <a:lstStyle/>
          <a:p>
            <a:endParaRPr/>
          </a:p>
        </p:txBody>
      </p:sp>
      <p:sp>
        <p:nvSpPr>
          <p:cNvPr id="38" name="object 38"/>
          <p:cNvSpPr/>
          <p:nvPr/>
        </p:nvSpPr>
        <p:spPr>
          <a:xfrm>
            <a:off x="2559050" y="5962396"/>
            <a:ext cx="114300" cy="737108"/>
          </a:xfrm>
          <a:custGeom>
            <a:avLst/>
            <a:gdLst/>
            <a:ahLst/>
            <a:cxnLst/>
            <a:rect l="l" t="t" r="r" b="b"/>
            <a:pathLst>
              <a:path w="114300" h="737108">
                <a:moveTo>
                  <a:pt x="38100" y="622807"/>
                </a:moveTo>
                <a:lnTo>
                  <a:pt x="0" y="622807"/>
                </a:lnTo>
                <a:lnTo>
                  <a:pt x="57150" y="737107"/>
                </a:lnTo>
                <a:lnTo>
                  <a:pt x="104775" y="641857"/>
                </a:lnTo>
                <a:lnTo>
                  <a:pt x="38100" y="641857"/>
                </a:lnTo>
                <a:lnTo>
                  <a:pt x="38100" y="622807"/>
                </a:lnTo>
                <a:close/>
              </a:path>
              <a:path w="114300" h="737108">
                <a:moveTo>
                  <a:pt x="76200" y="95249"/>
                </a:moveTo>
                <a:lnTo>
                  <a:pt x="38100" y="95249"/>
                </a:lnTo>
                <a:lnTo>
                  <a:pt x="38100" y="641857"/>
                </a:lnTo>
                <a:lnTo>
                  <a:pt x="76200" y="641857"/>
                </a:lnTo>
                <a:lnTo>
                  <a:pt x="76200" y="95249"/>
                </a:lnTo>
                <a:close/>
              </a:path>
              <a:path w="114300" h="737108">
                <a:moveTo>
                  <a:pt x="114300" y="622807"/>
                </a:moveTo>
                <a:lnTo>
                  <a:pt x="76200" y="622807"/>
                </a:lnTo>
                <a:lnTo>
                  <a:pt x="76200" y="641857"/>
                </a:lnTo>
                <a:lnTo>
                  <a:pt x="104775" y="641857"/>
                </a:lnTo>
                <a:lnTo>
                  <a:pt x="114300" y="622807"/>
                </a:lnTo>
                <a:close/>
              </a:path>
              <a:path w="114300" h="737108">
                <a:moveTo>
                  <a:pt x="57150" y="0"/>
                </a:moveTo>
                <a:lnTo>
                  <a:pt x="0" y="114299"/>
                </a:lnTo>
                <a:lnTo>
                  <a:pt x="38100" y="114299"/>
                </a:lnTo>
                <a:lnTo>
                  <a:pt x="38100" y="95249"/>
                </a:lnTo>
                <a:lnTo>
                  <a:pt x="104775" y="95249"/>
                </a:lnTo>
                <a:lnTo>
                  <a:pt x="57150" y="0"/>
                </a:lnTo>
                <a:close/>
              </a:path>
              <a:path w="114300" h="737108">
                <a:moveTo>
                  <a:pt x="104775" y="95249"/>
                </a:moveTo>
                <a:lnTo>
                  <a:pt x="76200" y="95249"/>
                </a:lnTo>
                <a:lnTo>
                  <a:pt x="76200" y="114299"/>
                </a:lnTo>
                <a:lnTo>
                  <a:pt x="114300" y="114299"/>
                </a:lnTo>
                <a:lnTo>
                  <a:pt x="104775" y="95249"/>
                </a:lnTo>
                <a:close/>
              </a:path>
            </a:pathLst>
          </a:custGeom>
          <a:solidFill>
            <a:srgbClr val="E36C09"/>
          </a:solidFill>
        </p:spPr>
        <p:txBody>
          <a:bodyPr wrap="square" lIns="0" tIns="0" rIns="0" bIns="0" rtlCol="0">
            <a:noAutofit/>
          </a:bodyPr>
          <a:lstStyle/>
          <a:p>
            <a:endParaRPr/>
          </a:p>
        </p:txBody>
      </p:sp>
      <p:sp>
        <p:nvSpPr>
          <p:cNvPr id="39" name="object 39"/>
          <p:cNvSpPr txBox="1"/>
          <p:nvPr/>
        </p:nvSpPr>
        <p:spPr>
          <a:xfrm>
            <a:off x="2591588" y="1753073"/>
            <a:ext cx="227024" cy="214954"/>
          </a:xfrm>
          <a:prstGeom prst="rect">
            <a:avLst/>
          </a:prstGeom>
        </p:spPr>
        <p:txBody>
          <a:bodyPr vert="horz" wrap="square" lIns="0" tIns="0" rIns="0" bIns="0" rtlCol="0">
            <a:noAutofit/>
          </a:bodyPr>
          <a:lstStyle/>
          <a:p>
            <a:pPr marL="12700">
              <a:lnSpc>
                <a:spcPts val="1639"/>
              </a:lnSpc>
            </a:pPr>
            <a:r>
              <a:rPr dirty="0">
                <a:latin typeface="Calibri"/>
                <a:cs typeface="Calibri"/>
              </a:rPr>
              <a:t>1</a:t>
            </a:r>
          </a:p>
        </p:txBody>
      </p:sp>
      <p:sp>
        <p:nvSpPr>
          <p:cNvPr id="43" name="object 43"/>
          <p:cNvSpPr txBox="1"/>
          <p:nvPr/>
        </p:nvSpPr>
        <p:spPr>
          <a:xfrm>
            <a:off x="3431795" y="2101341"/>
            <a:ext cx="141605" cy="298450"/>
          </a:xfrm>
          <a:prstGeom prst="rect">
            <a:avLst/>
          </a:prstGeom>
        </p:spPr>
        <p:txBody>
          <a:bodyPr vert="horz" wrap="square" lIns="0" tIns="0" rIns="0" bIns="0" rtlCol="0">
            <a:noAutofit/>
          </a:bodyPr>
          <a:lstStyle/>
          <a:p>
            <a:pPr marL="12700"/>
            <a:r>
              <a:rPr dirty="0">
                <a:latin typeface="Calibri"/>
                <a:cs typeface="Calibri"/>
              </a:rPr>
              <a:t>3</a:t>
            </a:r>
            <a:endParaRPr>
              <a:latin typeface="Calibri"/>
              <a:cs typeface="Calibri"/>
            </a:endParaRPr>
          </a:p>
        </p:txBody>
      </p:sp>
      <p:sp>
        <p:nvSpPr>
          <p:cNvPr id="44" name="object 44"/>
          <p:cNvSpPr txBox="1"/>
          <p:nvPr/>
        </p:nvSpPr>
        <p:spPr>
          <a:xfrm>
            <a:off x="4854830" y="2101341"/>
            <a:ext cx="141605" cy="298450"/>
          </a:xfrm>
          <a:prstGeom prst="rect">
            <a:avLst/>
          </a:prstGeom>
        </p:spPr>
        <p:txBody>
          <a:bodyPr vert="horz" wrap="square" lIns="0" tIns="0" rIns="0" bIns="0" rtlCol="0">
            <a:noAutofit/>
          </a:bodyPr>
          <a:lstStyle/>
          <a:p>
            <a:pPr marL="12700"/>
            <a:r>
              <a:rPr dirty="0">
                <a:latin typeface="Calibri"/>
                <a:cs typeface="Calibri"/>
              </a:rPr>
              <a:t>2</a:t>
            </a:r>
            <a:endParaRPr>
              <a:latin typeface="Calibri"/>
              <a:cs typeface="Calibri"/>
            </a:endParaRPr>
          </a:p>
        </p:txBody>
      </p:sp>
      <p:sp>
        <p:nvSpPr>
          <p:cNvPr id="45" name="object 45"/>
          <p:cNvSpPr txBox="1"/>
          <p:nvPr/>
        </p:nvSpPr>
        <p:spPr>
          <a:xfrm>
            <a:off x="4041395" y="2825241"/>
            <a:ext cx="141605" cy="298450"/>
          </a:xfrm>
          <a:prstGeom prst="rect">
            <a:avLst/>
          </a:prstGeom>
        </p:spPr>
        <p:txBody>
          <a:bodyPr vert="horz" wrap="square" lIns="0" tIns="0" rIns="0" bIns="0" rtlCol="0">
            <a:noAutofit/>
          </a:bodyPr>
          <a:lstStyle/>
          <a:p>
            <a:pPr marL="12700"/>
            <a:r>
              <a:rPr dirty="0">
                <a:latin typeface="Calibri"/>
                <a:cs typeface="Calibri"/>
              </a:rPr>
              <a:t>4</a:t>
            </a:r>
            <a:endParaRPr>
              <a:latin typeface="Calibri"/>
              <a:cs typeface="Calibri"/>
            </a:endParaRPr>
          </a:p>
        </p:txBody>
      </p:sp>
      <p:sp>
        <p:nvSpPr>
          <p:cNvPr id="46" name="object 46"/>
          <p:cNvSpPr/>
          <p:nvPr/>
        </p:nvSpPr>
        <p:spPr>
          <a:xfrm>
            <a:off x="2912999" y="3573399"/>
            <a:ext cx="114172" cy="491363"/>
          </a:xfrm>
          <a:custGeom>
            <a:avLst/>
            <a:gdLst/>
            <a:ahLst/>
            <a:cxnLst/>
            <a:rect l="l" t="t" r="r" b="b"/>
            <a:pathLst>
              <a:path w="114172" h="491363">
                <a:moveTo>
                  <a:pt x="76081" y="113412"/>
                </a:moveTo>
                <a:lnTo>
                  <a:pt x="37981" y="114938"/>
                </a:lnTo>
                <a:lnTo>
                  <a:pt x="53212" y="491363"/>
                </a:lnTo>
                <a:lnTo>
                  <a:pt x="91312" y="489838"/>
                </a:lnTo>
                <a:lnTo>
                  <a:pt x="76081" y="113412"/>
                </a:lnTo>
                <a:close/>
              </a:path>
              <a:path w="114172" h="491363">
                <a:moveTo>
                  <a:pt x="52450" y="0"/>
                </a:moveTo>
                <a:lnTo>
                  <a:pt x="0" y="116458"/>
                </a:lnTo>
                <a:lnTo>
                  <a:pt x="37981" y="114938"/>
                </a:lnTo>
                <a:lnTo>
                  <a:pt x="37210" y="95884"/>
                </a:lnTo>
                <a:lnTo>
                  <a:pt x="75310" y="94361"/>
                </a:lnTo>
                <a:lnTo>
                  <a:pt x="104504" y="94361"/>
                </a:lnTo>
                <a:lnTo>
                  <a:pt x="52450" y="0"/>
                </a:lnTo>
                <a:close/>
              </a:path>
              <a:path w="114172" h="491363">
                <a:moveTo>
                  <a:pt x="75310" y="94361"/>
                </a:moveTo>
                <a:lnTo>
                  <a:pt x="37210" y="95884"/>
                </a:lnTo>
                <a:lnTo>
                  <a:pt x="37981" y="114938"/>
                </a:lnTo>
                <a:lnTo>
                  <a:pt x="76081" y="113412"/>
                </a:lnTo>
                <a:lnTo>
                  <a:pt x="75310" y="94361"/>
                </a:lnTo>
                <a:close/>
              </a:path>
              <a:path w="114172" h="491363">
                <a:moveTo>
                  <a:pt x="104504" y="94361"/>
                </a:moveTo>
                <a:lnTo>
                  <a:pt x="75310" y="94361"/>
                </a:lnTo>
                <a:lnTo>
                  <a:pt x="76081" y="113412"/>
                </a:lnTo>
                <a:lnTo>
                  <a:pt x="114172" y="111887"/>
                </a:lnTo>
                <a:lnTo>
                  <a:pt x="104504" y="94361"/>
                </a:lnTo>
                <a:close/>
              </a:path>
            </a:pathLst>
          </a:custGeom>
          <a:solidFill>
            <a:srgbClr val="00AF50"/>
          </a:solidFill>
        </p:spPr>
        <p:txBody>
          <a:bodyPr wrap="square" lIns="0" tIns="0" rIns="0" bIns="0" rtlCol="0">
            <a:noAutofit/>
          </a:bodyPr>
          <a:lstStyle/>
          <a:p>
            <a:endParaRPr/>
          </a:p>
        </p:txBody>
      </p:sp>
      <p:sp>
        <p:nvSpPr>
          <p:cNvPr id="47" name="object 47"/>
          <p:cNvSpPr/>
          <p:nvPr/>
        </p:nvSpPr>
        <p:spPr>
          <a:xfrm>
            <a:off x="2985261" y="4006596"/>
            <a:ext cx="367538" cy="114300"/>
          </a:xfrm>
          <a:custGeom>
            <a:avLst/>
            <a:gdLst/>
            <a:ahLst/>
            <a:cxnLst/>
            <a:rect l="l" t="t" r="r" b="b"/>
            <a:pathLst>
              <a:path w="367538" h="114300">
                <a:moveTo>
                  <a:pt x="329607" y="38099"/>
                </a:moveTo>
                <a:lnTo>
                  <a:pt x="272288" y="38099"/>
                </a:lnTo>
                <a:lnTo>
                  <a:pt x="272288" y="76199"/>
                </a:lnTo>
                <a:lnTo>
                  <a:pt x="253237" y="76217"/>
                </a:lnTo>
                <a:lnTo>
                  <a:pt x="253237" y="114299"/>
                </a:lnTo>
                <a:lnTo>
                  <a:pt x="367538" y="57022"/>
                </a:lnTo>
                <a:lnTo>
                  <a:pt x="329607" y="38099"/>
                </a:lnTo>
                <a:close/>
              </a:path>
              <a:path w="367538" h="114300">
                <a:moveTo>
                  <a:pt x="253237" y="38117"/>
                </a:moveTo>
                <a:lnTo>
                  <a:pt x="0" y="38353"/>
                </a:lnTo>
                <a:lnTo>
                  <a:pt x="0" y="76453"/>
                </a:lnTo>
                <a:lnTo>
                  <a:pt x="253237" y="76217"/>
                </a:lnTo>
                <a:lnTo>
                  <a:pt x="253237" y="38117"/>
                </a:lnTo>
                <a:close/>
              </a:path>
              <a:path w="367538" h="114300">
                <a:moveTo>
                  <a:pt x="272288" y="38099"/>
                </a:moveTo>
                <a:lnTo>
                  <a:pt x="253237" y="38117"/>
                </a:lnTo>
                <a:lnTo>
                  <a:pt x="253237" y="76217"/>
                </a:lnTo>
                <a:lnTo>
                  <a:pt x="272288" y="76199"/>
                </a:lnTo>
                <a:lnTo>
                  <a:pt x="272288" y="38099"/>
                </a:lnTo>
                <a:close/>
              </a:path>
              <a:path w="367538" h="114300">
                <a:moveTo>
                  <a:pt x="253237" y="0"/>
                </a:moveTo>
                <a:lnTo>
                  <a:pt x="253237" y="38117"/>
                </a:lnTo>
                <a:lnTo>
                  <a:pt x="329607" y="38099"/>
                </a:lnTo>
                <a:lnTo>
                  <a:pt x="253237" y="0"/>
                </a:lnTo>
                <a:close/>
              </a:path>
            </a:pathLst>
          </a:custGeom>
          <a:solidFill>
            <a:srgbClr val="00AF50"/>
          </a:solidFill>
        </p:spPr>
        <p:txBody>
          <a:bodyPr wrap="square" lIns="0" tIns="0" rIns="0" bIns="0" rtlCol="0">
            <a:noAutofit/>
          </a:bodyPr>
          <a:lstStyle/>
          <a:p>
            <a:endParaRPr/>
          </a:p>
        </p:txBody>
      </p:sp>
      <p:sp>
        <p:nvSpPr>
          <p:cNvPr id="48" name="object 48"/>
          <p:cNvSpPr/>
          <p:nvPr/>
        </p:nvSpPr>
        <p:spPr>
          <a:xfrm>
            <a:off x="3747261" y="4641977"/>
            <a:ext cx="672338" cy="114300"/>
          </a:xfrm>
          <a:custGeom>
            <a:avLst/>
            <a:gdLst/>
            <a:ahLst/>
            <a:cxnLst/>
            <a:rect l="l" t="t" r="r" b="b"/>
            <a:pathLst>
              <a:path w="672338" h="114300">
                <a:moveTo>
                  <a:pt x="634153" y="37973"/>
                </a:moveTo>
                <a:lnTo>
                  <a:pt x="577088" y="37973"/>
                </a:lnTo>
                <a:lnTo>
                  <a:pt x="577088" y="76073"/>
                </a:lnTo>
                <a:lnTo>
                  <a:pt x="558038" y="76085"/>
                </a:lnTo>
                <a:lnTo>
                  <a:pt x="558038" y="114300"/>
                </a:lnTo>
                <a:lnTo>
                  <a:pt x="672338" y="57023"/>
                </a:lnTo>
                <a:lnTo>
                  <a:pt x="634153" y="37973"/>
                </a:lnTo>
                <a:close/>
              </a:path>
              <a:path w="672338" h="114300">
                <a:moveTo>
                  <a:pt x="558038" y="37985"/>
                </a:moveTo>
                <a:lnTo>
                  <a:pt x="0" y="38354"/>
                </a:lnTo>
                <a:lnTo>
                  <a:pt x="0" y="76454"/>
                </a:lnTo>
                <a:lnTo>
                  <a:pt x="558038" y="76085"/>
                </a:lnTo>
                <a:lnTo>
                  <a:pt x="558038" y="37985"/>
                </a:lnTo>
                <a:close/>
              </a:path>
              <a:path w="672338" h="114300">
                <a:moveTo>
                  <a:pt x="577088" y="37973"/>
                </a:moveTo>
                <a:lnTo>
                  <a:pt x="558038" y="37985"/>
                </a:lnTo>
                <a:lnTo>
                  <a:pt x="558038" y="76085"/>
                </a:lnTo>
                <a:lnTo>
                  <a:pt x="577088" y="76073"/>
                </a:lnTo>
                <a:lnTo>
                  <a:pt x="577088" y="37973"/>
                </a:lnTo>
                <a:close/>
              </a:path>
              <a:path w="672338" h="114300">
                <a:moveTo>
                  <a:pt x="558038" y="0"/>
                </a:moveTo>
                <a:lnTo>
                  <a:pt x="558038" y="37985"/>
                </a:lnTo>
                <a:lnTo>
                  <a:pt x="634153" y="37973"/>
                </a:lnTo>
                <a:lnTo>
                  <a:pt x="558038" y="0"/>
                </a:lnTo>
                <a:close/>
              </a:path>
            </a:pathLst>
          </a:custGeom>
          <a:solidFill>
            <a:srgbClr val="00AF50"/>
          </a:solidFill>
        </p:spPr>
        <p:txBody>
          <a:bodyPr wrap="square" lIns="0" tIns="0" rIns="0" bIns="0" rtlCol="0">
            <a:noAutofit/>
          </a:bodyPr>
          <a:lstStyle/>
          <a:p>
            <a:endParaRPr/>
          </a:p>
        </p:txBody>
      </p:sp>
      <p:sp>
        <p:nvSpPr>
          <p:cNvPr id="49" name="object 49"/>
          <p:cNvSpPr/>
          <p:nvPr/>
        </p:nvSpPr>
        <p:spPr>
          <a:xfrm>
            <a:off x="4499737" y="4159630"/>
            <a:ext cx="942213" cy="114300"/>
          </a:xfrm>
          <a:custGeom>
            <a:avLst/>
            <a:gdLst/>
            <a:ahLst/>
            <a:cxnLst/>
            <a:rect l="l" t="t" r="r" b="b"/>
            <a:pathLst>
              <a:path w="942213" h="114300">
                <a:moveTo>
                  <a:pt x="827913" y="0"/>
                </a:moveTo>
                <a:lnTo>
                  <a:pt x="827913" y="114300"/>
                </a:lnTo>
                <a:lnTo>
                  <a:pt x="904113" y="76200"/>
                </a:lnTo>
                <a:lnTo>
                  <a:pt x="846963" y="76200"/>
                </a:lnTo>
                <a:lnTo>
                  <a:pt x="846963" y="38100"/>
                </a:lnTo>
                <a:lnTo>
                  <a:pt x="904113" y="38100"/>
                </a:lnTo>
                <a:lnTo>
                  <a:pt x="827913" y="0"/>
                </a:lnTo>
                <a:close/>
              </a:path>
              <a:path w="942213" h="114300">
                <a:moveTo>
                  <a:pt x="827913" y="38100"/>
                </a:moveTo>
                <a:lnTo>
                  <a:pt x="0" y="38100"/>
                </a:lnTo>
                <a:lnTo>
                  <a:pt x="0" y="76200"/>
                </a:lnTo>
                <a:lnTo>
                  <a:pt x="827913" y="76200"/>
                </a:lnTo>
                <a:lnTo>
                  <a:pt x="827913" y="38100"/>
                </a:lnTo>
                <a:close/>
              </a:path>
              <a:path w="942213" h="114300">
                <a:moveTo>
                  <a:pt x="904113" y="38100"/>
                </a:moveTo>
                <a:lnTo>
                  <a:pt x="846963" y="38100"/>
                </a:lnTo>
                <a:lnTo>
                  <a:pt x="846963" y="76200"/>
                </a:lnTo>
                <a:lnTo>
                  <a:pt x="904113" y="76200"/>
                </a:lnTo>
                <a:lnTo>
                  <a:pt x="942213" y="57150"/>
                </a:lnTo>
                <a:lnTo>
                  <a:pt x="904113" y="38100"/>
                </a:lnTo>
                <a:close/>
              </a:path>
            </a:pathLst>
          </a:custGeom>
          <a:solidFill>
            <a:srgbClr val="00AF50"/>
          </a:solidFill>
        </p:spPr>
        <p:txBody>
          <a:bodyPr wrap="square" lIns="0" tIns="0" rIns="0" bIns="0" rtlCol="0">
            <a:noAutofit/>
          </a:bodyPr>
          <a:lstStyle/>
          <a:p>
            <a:endParaRPr/>
          </a:p>
        </p:txBody>
      </p:sp>
      <p:sp>
        <p:nvSpPr>
          <p:cNvPr id="50" name="object 50"/>
          <p:cNvSpPr/>
          <p:nvPr/>
        </p:nvSpPr>
        <p:spPr>
          <a:xfrm>
            <a:off x="4107942" y="4458461"/>
            <a:ext cx="1645158" cy="664718"/>
          </a:xfrm>
          <a:custGeom>
            <a:avLst/>
            <a:gdLst/>
            <a:ahLst/>
            <a:cxnLst/>
            <a:rect l="l" t="t" r="r" b="b"/>
            <a:pathLst>
              <a:path w="1645157" h="664718">
                <a:moveTo>
                  <a:pt x="1531639" y="35459"/>
                </a:moveTo>
                <a:lnTo>
                  <a:pt x="0" y="629157"/>
                </a:lnTo>
                <a:lnTo>
                  <a:pt x="13715" y="664718"/>
                </a:lnTo>
                <a:lnTo>
                  <a:pt x="1545423" y="71041"/>
                </a:lnTo>
                <a:lnTo>
                  <a:pt x="1531639" y="35459"/>
                </a:lnTo>
                <a:close/>
              </a:path>
              <a:path w="1645157" h="664718">
                <a:moveTo>
                  <a:pt x="1630039" y="28575"/>
                </a:moveTo>
                <a:lnTo>
                  <a:pt x="1549399" y="28575"/>
                </a:lnTo>
                <a:lnTo>
                  <a:pt x="1563243" y="64135"/>
                </a:lnTo>
                <a:lnTo>
                  <a:pt x="1545423" y="71041"/>
                </a:lnTo>
                <a:lnTo>
                  <a:pt x="1559179" y="106552"/>
                </a:lnTo>
                <a:lnTo>
                  <a:pt x="1630039" y="28575"/>
                </a:lnTo>
                <a:close/>
              </a:path>
              <a:path w="1645157" h="664718">
                <a:moveTo>
                  <a:pt x="1549399" y="28575"/>
                </a:moveTo>
                <a:lnTo>
                  <a:pt x="1531639" y="35459"/>
                </a:lnTo>
                <a:lnTo>
                  <a:pt x="1545423" y="71041"/>
                </a:lnTo>
                <a:lnTo>
                  <a:pt x="1563243" y="64135"/>
                </a:lnTo>
                <a:lnTo>
                  <a:pt x="1549399" y="28575"/>
                </a:lnTo>
                <a:close/>
              </a:path>
              <a:path w="1645157" h="664718">
                <a:moveTo>
                  <a:pt x="1517904" y="0"/>
                </a:moveTo>
                <a:lnTo>
                  <a:pt x="1531639" y="35459"/>
                </a:lnTo>
                <a:lnTo>
                  <a:pt x="1549399" y="28575"/>
                </a:lnTo>
                <a:lnTo>
                  <a:pt x="1630039" y="28575"/>
                </a:lnTo>
                <a:lnTo>
                  <a:pt x="1645158" y="11937"/>
                </a:lnTo>
                <a:lnTo>
                  <a:pt x="1517904" y="0"/>
                </a:lnTo>
                <a:close/>
              </a:path>
            </a:pathLst>
          </a:custGeom>
          <a:solidFill>
            <a:srgbClr val="00AF50"/>
          </a:solidFill>
        </p:spPr>
        <p:txBody>
          <a:bodyPr wrap="square" lIns="0" tIns="0" rIns="0" bIns="0" rtlCol="0">
            <a:noAutofit/>
          </a:bodyPr>
          <a:lstStyle/>
          <a:p>
            <a:endParaRPr/>
          </a:p>
        </p:txBody>
      </p:sp>
      <p:sp>
        <p:nvSpPr>
          <p:cNvPr id="51" name="object 51"/>
          <p:cNvSpPr/>
          <p:nvPr/>
        </p:nvSpPr>
        <p:spPr>
          <a:xfrm>
            <a:off x="2965450" y="3524630"/>
            <a:ext cx="1937130" cy="114300"/>
          </a:xfrm>
          <a:custGeom>
            <a:avLst/>
            <a:gdLst/>
            <a:ahLst/>
            <a:cxnLst/>
            <a:rect l="l" t="t" r="r" b="b"/>
            <a:pathLst>
              <a:path w="1937130" h="114300">
                <a:moveTo>
                  <a:pt x="1822830" y="0"/>
                </a:moveTo>
                <a:lnTo>
                  <a:pt x="1822830" y="114300"/>
                </a:lnTo>
                <a:lnTo>
                  <a:pt x="1899030" y="76200"/>
                </a:lnTo>
                <a:lnTo>
                  <a:pt x="1841880" y="76200"/>
                </a:lnTo>
                <a:lnTo>
                  <a:pt x="1841880" y="38100"/>
                </a:lnTo>
                <a:lnTo>
                  <a:pt x="1899030" y="38100"/>
                </a:lnTo>
                <a:lnTo>
                  <a:pt x="1822830" y="0"/>
                </a:lnTo>
                <a:close/>
              </a:path>
              <a:path w="1937130" h="114300">
                <a:moveTo>
                  <a:pt x="1822830" y="38100"/>
                </a:moveTo>
                <a:lnTo>
                  <a:pt x="0" y="38100"/>
                </a:lnTo>
                <a:lnTo>
                  <a:pt x="0" y="76200"/>
                </a:lnTo>
                <a:lnTo>
                  <a:pt x="1822830" y="76200"/>
                </a:lnTo>
                <a:lnTo>
                  <a:pt x="1822830" y="38100"/>
                </a:lnTo>
                <a:close/>
              </a:path>
              <a:path w="1937130" h="114300">
                <a:moveTo>
                  <a:pt x="1899030" y="38100"/>
                </a:moveTo>
                <a:lnTo>
                  <a:pt x="1841880" y="38100"/>
                </a:lnTo>
                <a:lnTo>
                  <a:pt x="1841880" y="76200"/>
                </a:lnTo>
                <a:lnTo>
                  <a:pt x="1899030" y="76200"/>
                </a:lnTo>
                <a:lnTo>
                  <a:pt x="1937130" y="57150"/>
                </a:lnTo>
                <a:lnTo>
                  <a:pt x="1899030" y="38100"/>
                </a:lnTo>
                <a:close/>
              </a:path>
            </a:pathLst>
          </a:custGeom>
          <a:solidFill>
            <a:srgbClr val="00AF50"/>
          </a:solidFill>
        </p:spPr>
        <p:txBody>
          <a:bodyPr wrap="square" lIns="0" tIns="0" rIns="0" bIns="0" rtlCol="0">
            <a:noAutofit/>
          </a:bodyPr>
          <a:lstStyle/>
          <a:p>
            <a:endParaRPr/>
          </a:p>
        </p:txBody>
      </p:sp>
      <p:sp>
        <p:nvSpPr>
          <p:cNvPr id="52" name="object 52"/>
          <p:cNvSpPr txBox="1"/>
          <p:nvPr/>
        </p:nvSpPr>
        <p:spPr>
          <a:xfrm>
            <a:off x="3850895" y="3688969"/>
            <a:ext cx="141605" cy="298450"/>
          </a:xfrm>
          <a:prstGeom prst="rect">
            <a:avLst/>
          </a:prstGeom>
        </p:spPr>
        <p:txBody>
          <a:bodyPr vert="horz" wrap="square" lIns="0" tIns="0" rIns="0" bIns="0" rtlCol="0">
            <a:noAutofit/>
          </a:bodyPr>
          <a:lstStyle/>
          <a:p>
            <a:pPr marL="12700"/>
            <a:r>
              <a:rPr dirty="0">
                <a:latin typeface="Calibri"/>
                <a:cs typeface="Calibri"/>
              </a:rPr>
              <a:t>8</a:t>
            </a:r>
            <a:endParaRPr>
              <a:latin typeface="Calibri"/>
              <a:cs typeface="Calibri"/>
            </a:endParaRPr>
          </a:p>
        </p:txBody>
      </p:sp>
      <p:sp>
        <p:nvSpPr>
          <p:cNvPr id="53" name="object 53"/>
          <p:cNvSpPr txBox="1"/>
          <p:nvPr/>
        </p:nvSpPr>
        <p:spPr>
          <a:xfrm>
            <a:off x="4803776" y="4526279"/>
            <a:ext cx="141605" cy="298450"/>
          </a:xfrm>
          <a:prstGeom prst="rect">
            <a:avLst/>
          </a:prstGeom>
        </p:spPr>
        <p:txBody>
          <a:bodyPr vert="horz" wrap="square" lIns="0" tIns="0" rIns="0" bIns="0" rtlCol="0">
            <a:noAutofit/>
          </a:bodyPr>
          <a:lstStyle/>
          <a:p>
            <a:pPr marL="12700"/>
            <a:r>
              <a:rPr dirty="0">
                <a:latin typeface="Calibri"/>
                <a:cs typeface="Calibri"/>
              </a:rPr>
              <a:t>8</a:t>
            </a:r>
            <a:endParaRPr>
              <a:latin typeface="Calibri"/>
              <a:cs typeface="Calibri"/>
            </a:endParaRPr>
          </a:p>
        </p:txBody>
      </p:sp>
      <p:sp>
        <p:nvSpPr>
          <p:cNvPr id="54" name="object 54"/>
          <p:cNvSpPr txBox="1"/>
          <p:nvPr/>
        </p:nvSpPr>
        <p:spPr>
          <a:xfrm>
            <a:off x="5022342" y="4197350"/>
            <a:ext cx="141605" cy="298450"/>
          </a:xfrm>
          <a:prstGeom prst="rect">
            <a:avLst/>
          </a:prstGeom>
        </p:spPr>
        <p:txBody>
          <a:bodyPr vert="horz" wrap="square" lIns="0" tIns="0" rIns="0" bIns="0" rtlCol="0">
            <a:noAutofit/>
          </a:bodyPr>
          <a:lstStyle/>
          <a:p>
            <a:pPr marL="12700"/>
            <a:r>
              <a:rPr dirty="0">
                <a:latin typeface="Calibri"/>
                <a:cs typeface="Calibri"/>
              </a:rPr>
              <a:t>7</a:t>
            </a:r>
            <a:endParaRPr>
              <a:latin typeface="Calibri"/>
              <a:cs typeface="Calibri"/>
            </a:endParaRPr>
          </a:p>
        </p:txBody>
      </p:sp>
      <p:sp>
        <p:nvSpPr>
          <p:cNvPr id="55" name="object 55"/>
          <p:cNvSpPr txBox="1"/>
          <p:nvPr/>
        </p:nvSpPr>
        <p:spPr>
          <a:xfrm>
            <a:off x="4070731" y="4681729"/>
            <a:ext cx="141605" cy="299085"/>
          </a:xfrm>
          <a:prstGeom prst="rect">
            <a:avLst/>
          </a:prstGeom>
        </p:spPr>
        <p:txBody>
          <a:bodyPr vert="horz" wrap="square" lIns="0" tIns="0" rIns="0" bIns="0" rtlCol="0">
            <a:noAutofit/>
          </a:bodyPr>
          <a:lstStyle/>
          <a:p>
            <a:pPr marL="12700"/>
            <a:r>
              <a:rPr dirty="0">
                <a:latin typeface="Calibri"/>
                <a:cs typeface="Calibri"/>
              </a:rPr>
              <a:t>7</a:t>
            </a:r>
            <a:endParaRPr>
              <a:latin typeface="Calibri"/>
              <a:cs typeface="Calibri"/>
            </a:endParaRPr>
          </a:p>
        </p:txBody>
      </p:sp>
      <p:sp>
        <p:nvSpPr>
          <p:cNvPr id="56" name="object 56"/>
          <p:cNvSpPr txBox="1"/>
          <p:nvPr/>
        </p:nvSpPr>
        <p:spPr>
          <a:xfrm>
            <a:off x="2820670" y="3738371"/>
            <a:ext cx="141605" cy="298450"/>
          </a:xfrm>
          <a:prstGeom prst="rect">
            <a:avLst/>
          </a:prstGeom>
        </p:spPr>
        <p:txBody>
          <a:bodyPr vert="horz" wrap="square" lIns="0" tIns="0" rIns="0" bIns="0" rtlCol="0">
            <a:noAutofit/>
          </a:bodyPr>
          <a:lstStyle/>
          <a:p>
            <a:pPr marL="12700"/>
            <a:r>
              <a:rPr dirty="0">
                <a:latin typeface="Calibri"/>
                <a:cs typeface="Calibri"/>
              </a:rPr>
              <a:t>5</a:t>
            </a:r>
            <a:endParaRPr>
              <a:latin typeface="Calibri"/>
              <a:cs typeface="Calibri"/>
            </a:endParaRPr>
          </a:p>
        </p:txBody>
      </p:sp>
      <p:sp>
        <p:nvSpPr>
          <p:cNvPr id="57" name="object 57"/>
          <p:cNvSpPr txBox="1"/>
          <p:nvPr/>
        </p:nvSpPr>
        <p:spPr>
          <a:xfrm>
            <a:off x="3098039" y="3802127"/>
            <a:ext cx="141605" cy="299085"/>
          </a:xfrm>
          <a:prstGeom prst="rect">
            <a:avLst/>
          </a:prstGeom>
        </p:spPr>
        <p:txBody>
          <a:bodyPr vert="horz" wrap="square" lIns="0" tIns="0" rIns="0" bIns="0" rtlCol="0">
            <a:noAutofit/>
          </a:bodyPr>
          <a:lstStyle/>
          <a:p>
            <a:pPr marL="12700"/>
            <a:r>
              <a:rPr dirty="0">
                <a:latin typeface="Calibri"/>
                <a:cs typeface="Calibri"/>
              </a:rPr>
              <a:t>6</a:t>
            </a:r>
            <a:endParaRPr>
              <a:latin typeface="Calibri"/>
              <a:cs typeface="Calibri"/>
            </a:endParaRPr>
          </a:p>
        </p:txBody>
      </p:sp>
      <p:sp>
        <p:nvSpPr>
          <p:cNvPr id="58" name="object 58"/>
          <p:cNvSpPr txBox="1"/>
          <p:nvPr/>
        </p:nvSpPr>
        <p:spPr>
          <a:xfrm>
            <a:off x="4441699" y="5400294"/>
            <a:ext cx="257175" cy="298450"/>
          </a:xfrm>
          <a:prstGeom prst="rect">
            <a:avLst/>
          </a:prstGeom>
        </p:spPr>
        <p:txBody>
          <a:bodyPr vert="horz" wrap="square" lIns="0" tIns="0" rIns="0" bIns="0" rtlCol="0">
            <a:noAutofit/>
          </a:bodyPr>
          <a:lstStyle/>
          <a:p>
            <a:pPr marL="12700"/>
            <a:r>
              <a:rPr spc="-5" dirty="0">
                <a:latin typeface="Calibri"/>
                <a:cs typeface="Calibri"/>
              </a:rPr>
              <a:t>10</a:t>
            </a:r>
            <a:endParaRPr>
              <a:latin typeface="Calibri"/>
              <a:cs typeface="Calibri"/>
            </a:endParaRPr>
          </a:p>
        </p:txBody>
      </p:sp>
      <p:sp>
        <p:nvSpPr>
          <p:cNvPr id="60" name="Title 59"/>
          <p:cNvSpPr>
            <a:spLocks noGrp="1"/>
          </p:cNvSpPr>
          <p:nvPr>
            <p:ph type="title"/>
          </p:nvPr>
        </p:nvSpPr>
        <p:spPr/>
        <p:txBody>
          <a:bodyPr/>
          <a:lstStyle/>
          <a:p>
            <a:r>
              <a:rPr lang="en-US" dirty="0"/>
              <a:t>Modes of Climate Change</a:t>
            </a:r>
          </a:p>
        </p:txBody>
      </p:sp>
      <p:sp>
        <p:nvSpPr>
          <p:cNvPr id="61" name="Rectangle 60"/>
          <p:cNvSpPr/>
          <p:nvPr/>
        </p:nvSpPr>
        <p:spPr>
          <a:xfrm>
            <a:off x="7537322" y="1132791"/>
            <a:ext cx="4065799" cy="5376728"/>
          </a:xfrm>
          <a:prstGeom prst="rect">
            <a:avLst/>
          </a:prstGeom>
        </p:spPr>
        <p:txBody>
          <a:bodyPr wrap="square">
            <a:spAutoFit/>
          </a:bodyPr>
          <a:lstStyle/>
          <a:p>
            <a:pPr marR="895985">
              <a:lnSpc>
                <a:spcPct val="110000"/>
              </a:lnSpc>
              <a:spcBef>
                <a:spcPts val="300"/>
              </a:spcBef>
            </a:pPr>
            <a:r>
              <a:rPr lang="en-US" sz="2200" b="1" dirty="0">
                <a:cs typeface="Calibri"/>
              </a:rPr>
              <a:t>Cha</a:t>
            </a:r>
            <a:r>
              <a:rPr lang="en-US" sz="2200" b="1" spc="5" dirty="0">
                <a:cs typeface="Calibri"/>
              </a:rPr>
              <a:t>n</a:t>
            </a:r>
            <a:r>
              <a:rPr lang="en-US" sz="2200" b="1" spc="-30" dirty="0">
                <a:cs typeface="Calibri"/>
              </a:rPr>
              <a:t>g</a:t>
            </a:r>
            <a:r>
              <a:rPr lang="en-US" sz="2200" b="1" dirty="0">
                <a:cs typeface="Calibri"/>
              </a:rPr>
              <a:t>es</a:t>
            </a:r>
            <a:r>
              <a:rPr lang="en-US" sz="2200" b="1" spc="-35" dirty="0">
                <a:cs typeface="Calibri"/>
              </a:rPr>
              <a:t> </a:t>
            </a:r>
            <a:r>
              <a:rPr lang="en-US" sz="2200" b="1" dirty="0">
                <a:cs typeface="Calibri"/>
              </a:rPr>
              <a:t>in:</a:t>
            </a:r>
            <a:endParaRPr lang="en-US" sz="2200" dirty="0">
              <a:cs typeface="Calibri"/>
            </a:endParaRPr>
          </a:p>
          <a:p>
            <a:pPr marL="342900" marR="12700" indent="-342900">
              <a:lnSpc>
                <a:spcPct val="110000"/>
              </a:lnSpc>
              <a:spcBef>
                <a:spcPts val="300"/>
              </a:spcBef>
              <a:buAutoNum type="arabicPeriod"/>
            </a:pPr>
            <a:r>
              <a:rPr lang="en-US" sz="2200" spc="-30" dirty="0">
                <a:cs typeface="Calibri"/>
              </a:rPr>
              <a:t>A</a:t>
            </a:r>
            <a:r>
              <a:rPr lang="en-US" sz="2200" spc="-10" dirty="0">
                <a:cs typeface="Calibri"/>
              </a:rPr>
              <a:t>v</a:t>
            </a:r>
            <a:r>
              <a:rPr lang="en-US" sz="2200" dirty="0">
                <a:cs typeface="Calibri"/>
              </a:rPr>
              <a:t>e</a:t>
            </a:r>
            <a:r>
              <a:rPr lang="en-US" sz="2200" spc="-35" dirty="0">
                <a:cs typeface="Calibri"/>
              </a:rPr>
              <a:t>r</a:t>
            </a:r>
            <a:r>
              <a:rPr lang="en-US" sz="2200" dirty="0">
                <a:cs typeface="Calibri"/>
              </a:rPr>
              <a:t>a</a:t>
            </a:r>
            <a:r>
              <a:rPr lang="en-US" sz="2200" spc="-5" dirty="0">
                <a:cs typeface="Calibri"/>
              </a:rPr>
              <a:t>g</a:t>
            </a:r>
            <a:r>
              <a:rPr lang="en-US" sz="2200" dirty="0">
                <a:cs typeface="Calibri"/>
              </a:rPr>
              <a:t>e</a:t>
            </a:r>
            <a:r>
              <a:rPr lang="en-US" sz="2200" spc="-10" dirty="0">
                <a:cs typeface="Calibri"/>
              </a:rPr>
              <a:t> </a:t>
            </a:r>
            <a:r>
              <a:rPr lang="en-US" sz="2200" spc="-20" dirty="0">
                <a:cs typeface="Calibri"/>
              </a:rPr>
              <a:t>c</a:t>
            </a:r>
            <a:r>
              <a:rPr lang="en-US" sz="2200" dirty="0">
                <a:cs typeface="Calibri"/>
              </a:rPr>
              <a:t>ondit</a:t>
            </a:r>
            <a:r>
              <a:rPr lang="en-US" sz="2200" spc="-10" dirty="0">
                <a:cs typeface="Calibri"/>
              </a:rPr>
              <a:t>i</a:t>
            </a:r>
            <a:r>
              <a:rPr lang="en-US" sz="2200" dirty="0">
                <a:cs typeface="Calibri"/>
              </a:rPr>
              <a:t>on</a:t>
            </a:r>
          </a:p>
          <a:p>
            <a:pPr marL="342900" marR="12700" indent="-342900">
              <a:lnSpc>
                <a:spcPct val="110000"/>
              </a:lnSpc>
              <a:spcBef>
                <a:spcPts val="300"/>
              </a:spcBef>
              <a:buAutoNum type="arabicPeriod"/>
            </a:pPr>
            <a:r>
              <a:rPr lang="en-US" sz="2200" dirty="0">
                <a:cs typeface="Calibri"/>
              </a:rPr>
              <a:t>In</a:t>
            </a:r>
            <a:r>
              <a:rPr lang="en-US" sz="2200" spc="-35" dirty="0">
                <a:cs typeface="Calibri"/>
              </a:rPr>
              <a:t>t</a:t>
            </a:r>
            <a:r>
              <a:rPr lang="en-US" sz="2200" dirty="0">
                <a:cs typeface="Calibri"/>
              </a:rPr>
              <a:t>e</a:t>
            </a:r>
            <a:r>
              <a:rPr lang="en-US" sz="2200" spc="5" dirty="0">
                <a:cs typeface="Calibri"/>
              </a:rPr>
              <a:t>n</a:t>
            </a:r>
            <a:r>
              <a:rPr lang="en-US" sz="2200" dirty="0">
                <a:cs typeface="Calibri"/>
              </a:rPr>
              <a:t>sity</a:t>
            </a:r>
          </a:p>
          <a:p>
            <a:pPr marL="342900" marR="12700" indent="-342900">
              <a:lnSpc>
                <a:spcPct val="110000"/>
              </a:lnSpc>
              <a:spcBef>
                <a:spcPts val="300"/>
              </a:spcBef>
              <a:buAutoNum type="arabicPeriod"/>
            </a:pPr>
            <a:r>
              <a:rPr lang="en-US" sz="2200" spc="-40" dirty="0">
                <a:cs typeface="Calibri"/>
              </a:rPr>
              <a:t>R</a:t>
            </a:r>
            <a:r>
              <a:rPr lang="en-US" sz="2200" spc="-10" dirty="0">
                <a:cs typeface="Calibri"/>
              </a:rPr>
              <a:t>e</a:t>
            </a:r>
            <a:r>
              <a:rPr lang="en-US" sz="2200" dirty="0">
                <a:cs typeface="Calibri"/>
              </a:rPr>
              <a:t>turn</a:t>
            </a:r>
            <a:r>
              <a:rPr lang="en-US" sz="2200" spc="20" dirty="0">
                <a:cs typeface="Calibri"/>
              </a:rPr>
              <a:t> </a:t>
            </a:r>
            <a:r>
              <a:rPr lang="en-US" sz="2200" dirty="0">
                <a:cs typeface="Calibri"/>
              </a:rPr>
              <a:t>p</a:t>
            </a:r>
            <a:r>
              <a:rPr lang="en-US" sz="2200" spc="5" dirty="0">
                <a:cs typeface="Calibri"/>
              </a:rPr>
              <a:t>e</a:t>
            </a:r>
            <a:r>
              <a:rPr lang="en-US" sz="2200" dirty="0">
                <a:cs typeface="Calibri"/>
              </a:rPr>
              <a:t>r</a:t>
            </a:r>
            <a:r>
              <a:rPr lang="en-US" sz="2200" spc="-10" dirty="0">
                <a:cs typeface="Calibri"/>
              </a:rPr>
              <a:t>i</a:t>
            </a:r>
            <a:r>
              <a:rPr lang="en-US" sz="2200" dirty="0">
                <a:cs typeface="Calibri"/>
              </a:rPr>
              <a:t>ods</a:t>
            </a:r>
          </a:p>
          <a:p>
            <a:pPr marL="342900" marR="12700" indent="-342900">
              <a:lnSpc>
                <a:spcPct val="110000"/>
              </a:lnSpc>
              <a:spcBef>
                <a:spcPts val="300"/>
              </a:spcBef>
              <a:buAutoNum type="arabicPeriod"/>
            </a:pPr>
            <a:r>
              <a:rPr lang="en-US" sz="2200" dirty="0">
                <a:cs typeface="Calibri"/>
              </a:rPr>
              <a:t>Du</a:t>
            </a:r>
            <a:r>
              <a:rPr lang="en-US" sz="2200" spc="-40" dirty="0">
                <a:cs typeface="Calibri"/>
              </a:rPr>
              <a:t>r</a:t>
            </a:r>
            <a:r>
              <a:rPr lang="en-US" sz="2200" spc="-15" dirty="0">
                <a:cs typeface="Calibri"/>
              </a:rPr>
              <a:t>a</a:t>
            </a:r>
            <a:r>
              <a:rPr lang="en-US" sz="2200" dirty="0">
                <a:cs typeface="Calibri"/>
              </a:rPr>
              <a:t>t</a:t>
            </a:r>
            <a:r>
              <a:rPr lang="en-US" sz="2200" spc="-10" dirty="0">
                <a:cs typeface="Calibri"/>
              </a:rPr>
              <a:t>i</a:t>
            </a:r>
            <a:r>
              <a:rPr lang="en-US" sz="2200" dirty="0">
                <a:cs typeface="Calibri"/>
              </a:rPr>
              <a:t>on</a:t>
            </a:r>
          </a:p>
          <a:p>
            <a:pPr marL="342900" marR="12700" indent="-342900">
              <a:lnSpc>
                <a:spcPct val="110000"/>
              </a:lnSpc>
              <a:spcBef>
                <a:spcPts val="300"/>
              </a:spcBef>
              <a:buAutoNum type="arabicPeriod"/>
            </a:pPr>
            <a:endParaRPr lang="en-US" sz="2200" dirty="0">
              <a:cs typeface="Calibri"/>
            </a:endParaRPr>
          </a:p>
          <a:p>
            <a:pPr marL="342900" marR="12700" indent="-342900">
              <a:lnSpc>
                <a:spcPct val="110000"/>
              </a:lnSpc>
              <a:spcBef>
                <a:spcPts val="300"/>
              </a:spcBef>
              <a:buAutoNum type="arabicPeriod"/>
            </a:pPr>
            <a:r>
              <a:rPr lang="en-US" sz="2200" dirty="0">
                <a:cs typeface="Calibri"/>
              </a:rPr>
              <a:t>Intensity</a:t>
            </a:r>
          </a:p>
          <a:p>
            <a:pPr marL="342900" marR="12700" indent="-342900">
              <a:lnSpc>
                <a:spcPct val="110000"/>
              </a:lnSpc>
              <a:spcBef>
                <a:spcPts val="300"/>
              </a:spcBef>
              <a:buAutoNum type="arabicPeriod"/>
            </a:pPr>
            <a:r>
              <a:rPr lang="en-US" sz="2200" dirty="0">
                <a:cs typeface="Calibri"/>
              </a:rPr>
              <a:t>Timing of transition</a:t>
            </a:r>
          </a:p>
          <a:p>
            <a:pPr marL="342900" marR="12700" indent="-342900">
              <a:lnSpc>
                <a:spcPct val="110000"/>
              </a:lnSpc>
              <a:spcBef>
                <a:spcPts val="300"/>
              </a:spcBef>
              <a:buAutoNum type="arabicPeriod"/>
            </a:pPr>
            <a:r>
              <a:rPr lang="en-US" sz="2200" dirty="0">
                <a:cs typeface="Calibri"/>
              </a:rPr>
              <a:t>Duration</a:t>
            </a:r>
          </a:p>
          <a:p>
            <a:pPr marL="342900" marR="12700" indent="-342900">
              <a:lnSpc>
                <a:spcPct val="110000"/>
              </a:lnSpc>
              <a:spcBef>
                <a:spcPts val="300"/>
              </a:spcBef>
              <a:buAutoNum type="arabicPeriod"/>
            </a:pPr>
            <a:r>
              <a:rPr lang="en-US" sz="2200" dirty="0">
                <a:cs typeface="Calibri"/>
              </a:rPr>
              <a:t>Inter-annual min &amp; max</a:t>
            </a:r>
          </a:p>
          <a:p>
            <a:pPr marL="342900" marR="12700" indent="-342900">
              <a:lnSpc>
                <a:spcPct val="110000"/>
              </a:lnSpc>
              <a:spcBef>
                <a:spcPts val="300"/>
              </a:spcBef>
              <a:buAutoNum type="arabicPeriod"/>
            </a:pPr>
            <a:endParaRPr lang="en-US" sz="2200" dirty="0">
              <a:cs typeface="Calibri"/>
            </a:endParaRPr>
          </a:p>
          <a:p>
            <a:pPr marL="342900" marR="12700" indent="-342900">
              <a:lnSpc>
                <a:spcPct val="110000"/>
              </a:lnSpc>
              <a:spcBef>
                <a:spcPts val="300"/>
              </a:spcBef>
              <a:buAutoNum type="arabicPeriod"/>
            </a:pPr>
            <a:r>
              <a:rPr lang="en-US" sz="2200" dirty="0">
                <a:cs typeface="Calibri"/>
              </a:rPr>
              <a:t>Average condition</a:t>
            </a:r>
          </a:p>
          <a:p>
            <a:pPr marL="342900" marR="12700" indent="-342900">
              <a:lnSpc>
                <a:spcPct val="110000"/>
              </a:lnSpc>
              <a:spcBef>
                <a:spcPts val="300"/>
              </a:spcBef>
              <a:buAutoNum type="arabicPeriod"/>
            </a:pPr>
            <a:r>
              <a:rPr lang="en-US" sz="2200" dirty="0">
                <a:cs typeface="Calibri"/>
              </a:rPr>
              <a:t>State shift to new ‘normal’</a:t>
            </a:r>
          </a:p>
        </p:txBody>
      </p:sp>
      <p:sp>
        <p:nvSpPr>
          <p:cNvPr id="59" name="object 58"/>
          <p:cNvSpPr txBox="1"/>
          <p:nvPr/>
        </p:nvSpPr>
        <p:spPr>
          <a:xfrm>
            <a:off x="3221864" y="6505574"/>
            <a:ext cx="257175" cy="298450"/>
          </a:xfrm>
          <a:prstGeom prst="rect">
            <a:avLst/>
          </a:prstGeom>
        </p:spPr>
        <p:txBody>
          <a:bodyPr vert="horz" wrap="square" lIns="0" tIns="0" rIns="0" bIns="0" rtlCol="0">
            <a:noAutofit/>
          </a:bodyPr>
          <a:lstStyle/>
          <a:p>
            <a:pPr marL="12700">
              <a:lnSpc>
                <a:spcPct val="100000"/>
              </a:lnSpc>
            </a:pPr>
            <a:r>
              <a:rPr lang="de-DE" spc="-5" dirty="0">
                <a:latin typeface="Calibri"/>
                <a:cs typeface="Calibri"/>
              </a:rPr>
              <a:t>9</a:t>
            </a:r>
            <a:endParaRPr sz="1800" dirty="0">
              <a:latin typeface="Calibri"/>
              <a:cs typeface="Calibri"/>
            </a:endParaRPr>
          </a:p>
        </p:txBody>
      </p:sp>
    </p:spTree>
    <p:extLst>
      <p:ext uri="{BB962C8B-B14F-4D97-AF65-F5344CB8AC3E}">
        <p14:creationId xmlns:p14="http://schemas.microsoft.com/office/powerpoint/2010/main" val="351475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Cumulative and combined effects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1320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p:txBody>
          <a:bodyPr>
            <a:normAutofit/>
          </a:bodyPr>
          <a:lstStyle/>
          <a:p>
            <a:pPr lvl="0"/>
            <a:r>
              <a:rPr lang="en" dirty="0">
                <a:sym typeface="Calibri"/>
              </a:rPr>
              <a:t>Changes</a:t>
            </a:r>
            <a:r>
              <a:rPr lang="en-US" dirty="0">
                <a:sym typeface="Calibri"/>
              </a:rPr>
              <a:t> and Impacts </a:t>
            </a:r>
            <a:r>
              <a:rPr lang="en" dirty="0">
                <a:sym typeface="Calibri"/>
              </a:rPr>
              <a:t>in </a:t>
            </a:r>
            <a:r>
              <a:rPr lang="en-US" dirty="0">
                <a:sym typeface="Calibri"/>
              </a:rPr>
              <a:t>C</a:t>
            </a:r>
            <a:r>
              <a:rPr lang="en" dirty="0">
                <a:sym typeface="Calibri"/>
              </a:rPr>
              <a:t>ontext</a:t>
            </a:r>
          </a:p>
        </p:txBody>
      </p:sp>
      <p:sp>
        <p:nvSpPr>
          <p:cNvPr id="212" name="Shape 212"/>
          <p:cNvSpPr/>
          <p:nvPr/>
        </p:nvSpPr>
        <p:spPr>
          <a:xfrm>
            <a:off x="1175593" y="354845"/>
            <a:ext cx="10959257" cy="6167671"/>
          </a:xfrm>
          <a:prstGeom prst="rect">
            <a:avLst/>
          </a:prstGeom>
          <a:blipFill>
            <a:blip r:embed="rId3"/>
            <a:stretch>
              <a:fillRect/>
            </a:stretch>
          </a:blipFill>
        </p:spPr>
      </p:sp>
    </p:spTree>
    <p:extLst>
      <p:ext uri="{BB962C8B-B14F-4D97-AF65-F5344CB8AC3E}">
        <p14:creationId xmlns:p14="http://schemas.microsoft.com/office/powerpoint/2010/main" val="3789162203"/>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Processes and feedbacks triggered by extreme climate events</a:t>
            </a:r>
          </a:p>
        </p:txBody>
      </p:sp>
      <p:pic>
        <p:nvPicPr>
          <p:cNvPr id="5" name="Picture 5" descr="C:\Documents and Settings\Administrator\Desktop\8.7 ntu\nature12350-f1.jpg"/>
          <p:cNvPicPr>
            <a:picLocks noChangeAspect="1" noChangeArrowheads="1"/>
          </p:cNvPicPr>
          <p:nvPr/>
        </p:nvPicPr>
        <p:blipFill>
          <a:blip r:embed="rId3"/>
          <a:srcRect/>
          <a:stretch>
            <a:fillRect/>
          </a:stretch>
        </p:blipFill>
        <p:spPr bwMode="auto">
          <a:xfrm>
            <a:off x="2222513" y="318289"/>
            <a:ext cx="8115839" cy="6240783"/>
          </a:xfrm>
          <a:prstGeom prst="rect">
            <a:avLst/>
          </a:prstGeom>
          <a:noFill/>
          <a:ln>
            <a:noFill/>
          </a:ln>
        </p:spPr>
      </p:pic>
      <p:sp>
        <p:nvSpPr>
          <p:cNvPr id="6" name="Text Box 4"/>
          <p:cNvSpPr txBox="1">
            <a:spLocks noChangeArrowheads="1"/>
          </p:cNvSpPr>
          <p:nvPr/>
        </p:nvSpPr>
        <p:spPr bwMode="auto">
          <a:xfrm>
            <a:off x="6738731" y="6572059"/>
            <a:ext cx="5059412" cy="184666"/>
          </a:xfrm>
          <a:prstGeom prst="rect">
            <a:avLst/>
          </a:prstGeom>
          <a:noFill/>
          <a:ln>
            <a:noFill/>
          </a:ln>
        </p:spPr>
        <p:txBody>
          <a:bodyPr wrap="square" lIns="0" tIns="0" rIns="0" bIns="0">
            <a:spAutoFit/>
          </a:bodyPr>
          <a:lstStyle>
            <a:lvl1pPr defTabSz="828675" eaLnBrk="0" hangingPunct="0">
              <a:defRPr sz="1200">
                <a:solidFill>
                  <a:schemeClr val="tx1"/>
                </a:solidFill>
                <a:uFillTx/>
                <a:latin typeface="Arial" charset="0"/>
                <a:ea typeface="ＭＳ Ｐゴシック" charset="0"/>
              </a:defRPr>
            </a:lvl1pPr>
            <a:lvl2pPr marL="742950" indent="-285750" defTabSz="828675" eaLnBrk="0" hangingPunct="0">
              <a:defRPr sz="1200">
                <a:solidFill>
                  <a:schemeClr val="tx1"/>
                </a:solidFill>
                <a:uFillTx/>
                <a:latin typeface="Arial" charset="0"/>
                <a:ea typeface="ＭＳ Ｐゴシック" charset="0"/>
              </a:defRPr>
            </a:lvl2pPr>
            <a:lvl3pPr marL="1143000" indent="-228600" defTabSz="828675" eaLnBrk="0" hangingPunct="0">
              <a:defRPr sz="1200">
                <a:solidFill>
                  <a:schemeClr val="tx1"/>
                </a:solidFill>
                <a:uFillTx/>
                <a:latin typeface="Arial" charset="0"/>
                <a:ea typeface="ＭＳ Ｐゴシック" charset="0"/>
              </a:defRPr>
            </a:lvl3pPr>
            <a:lvl4pPr marL="1600200" indent="-228600" defTabSz="828675" eaLnBrk="0" hangingPunct="0">
              <a:defRPr sz="1200">
                <a:solidFill>
                  <a:schemeClr val="tx1"/>
                </a:solidFill>
                <a:uFillTx/>
                <a:latin typeface="Arial" charset="0"/>
                <a:ea typeface="ＭＳ Ｐゴシック" charset="0"/>
              </a:defRPr>
            </a:lvl4pPr>
            <a:lvl5pPr marL="2057400" indent="-228600" defTabSz="828675" eaLnBrk="0" hangingPunct="0">
              <a:defRPr sz="1200">
                <a:solidFill>
                  <a:schemeClr val="tx1"/>
                </a:solidFill>
                <a:uFillTx/>
                <a:latin typeface="Arial" charset="0"/>
                <a:ea typeface="ＭＳ Ｐゴシック" charset="0"/>
              </a:defRPr>
            </a:lvl5pPr>
            <a:lvl6pPr marL="2514600" indent="-228600" algn="ctr" defTabSz="828675" eaLnBrk="0" fontAlgn="base" hangingPunct="0">
              <a:spcBef>
                <a:spcPct val="0"/>
              </a:spcBef>
              <a:spcAft>
                <a:spcPct val="0"/>
              </a:spcAft>
              <a:defRPr sz="1200">
                <a:solidFill>
                  <a:schemeClr val="tx1"/>
                </a:solidFill>
                <a:uFillTx/>
                <a:latin typeface="Arial" charset="0"/>
                <a:ea typeface="ＭＳ Ｐゴシック" charset="0"/>
              </a:defRPr>
            </a:lvl6pPr>
            <a:lvl7pPr marL="2971800" indent="-228600" algn="ctr" defTabSz="828675" eaLnBrk="0" fontAlgn="base" hangingPunct="0">
              <a:spcBef>
                <a:spcPct val="0"/>
              </a:spcBef>
              <a:spcAft>
                <a:spcPct val="0"/>
              </a:spcAft>
              <a:defRPr sz="1200">
                <a:solidFill>
                  <a:schemeClr val="tx1"/>
                </a:solidFill>
                <a:uFillTx/>
                <a:latin typeface="Arial" charset="0"/>
                <a:ea typeface="ＭＳ Ｐゴシック" charset="0"/>
              </a:defRPr>
            </a:lvl7pPr>
            <a:lvl8pPr marL="3429000" indent="-228600" algn="ctr" defTabSz="828675" eaLnBrk="0" fontAlgn="base" hangingPunct="0">
              <a:spcBef>
                <a:spcPct val="0"/>
              </a:spcBef>
              <a:spcAft>
                <a:spcPct val="0"/>
              </a:spcAft>
              <a:defRPr sz="1200">
                <a:solidFill>
                  <a:schemeClr val="tx1"/>
                </a:solidFill>
                <a:uFillTx/>
                <a:latin typeface="Arial" charset="0"/>
                <a:ea typeface="ＭＳ Ｐゴシック" charset="0"/>
              </a:defRPr>
            </a:lvl8pPr>
            <a:lvl9pPr marL="3886200" indent="-228600" algn="ctr" defTabSz="828675" eaLnBrk="0" fontAlgn="base" hangingPunct="0">
              <a:spcBef>
                <a:spcPct val="0"/>
              </a:spcBef>
              <a:spcAft>
                <a:spcPct val="0"/>
              </a:spcAft>
              <a:defRPr sz="1200">
                <a:solidFill>
                  <a:schemeClr val="tx1"/>
                </a:solidFill>
                <a:uFillTx/>
                <a:latin typeface="Arial" charset="0"/>
                <a:ea typeface="ＭＳ Ｐゴシック" charset="0"/>
              </a:defRPr>
            </a:lvl9pPr>
          </a:lstStyle>
          <a:p>
            <a:pPr algn="r" eaLnBrk="1" hangingPunct="1"/>
            <a:r>
              <a:rPr lang="en-US" dirty="0">
                <a:latin typeface="Calibri"/>
                <a:cs typeface="Calibri"/>
              </a:rPr>
              <a:t>M Reichstein </a:t>
            </a:r>
            <a:r>
              <a:rPr lang="en-GB" altLang="zh-CN" i="1" dirty="0">
                <a:latin typeface="Calibri"/>
                <a:ea typeface="宋体" charset="0"/>
                <a:cs typeface="Calibri"/>
              </a:rPr>
              <a:t>et al. Nature </a:t>
            </a:r>
            <a:r>
              <a:rPr lang="en-GB" altLang="zh-CN" dirty="0">
                <a:latin typeface="Calibri"/>
                <a:ea typeface="宋体" charset="0"/>
                <a:cs typeface="Calibri"/>
              </a:rPr>
              <a:t>500, 287-295 (2013) doi:10.1038/nature12350</a:t>
            </a:r>
          </a:p>
        </p:txBody>
      </p:sp>
    </p:spTree>
    <p:extLst>
      <p:ext uri="{BB962C8B-B14F-4D97-AF65-F5344CB8AC3E}">
        <p14:creationId xmlns:p14="http://schemas.microsoft.com/office/powerpoint/2010/main" val="186616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5" y="1562100"/>
            <a:ext cx="10515600" cy="4899026"/>
          </a:xfrm>
        </p:spPr>
        <p:txBody>
          <a:bodyPr>
            <a:normAutofit fontScale="85000" lnSpcReduction="20000"/>
          </a:bodyPr>
          <a:lstStyle/>
          <a:p>
            <a:r>
              <a:rPr lang="en-US" sz="4100" dirty="0"/>
              <a:t>For example, in terms of </a:t>
            </a:r>
          </a:p>
          <a:p>
            <a:pPr marL="0" indent="0">
              <a:buNone/>
            </a:pPr>
            <a:r>
              <a:rPr lang="en-US" sz="4100" dirty="0"/>
              <a:t>  coastal threats from the sea: </a:t>
            </a:r>
          </a:p>
          <a:p>
            <a:pPr lvl="1"/>
            <a:r>
              <a:rPr lang="en-US" sz="3300" dirty="0"/>
              <a:t>Sea Level rise</a:t>
            </a:r>
          </a:p>
          <a:p>
            <a:pPr lvl="1"/>
            <a:r>
              <a:rPr lang="en-US" sz="3300" dirty="0"/>
              <a:t>Storm surge</a:t>
            </a:r>
          </a:p>
          <a:p>
            <a:pPr lvl="1"/>
            <a:r>
              <a:rPr lang="en-US" sz="3300" dirty="0"/>
              <a:t>River flooding during higher tides</a:t>
            </a:r>
          </a:p>
          <a:p>
            <a:pPr lvl="1"/>
            <a:r>
              <a:rPr lang="en-US" sz="3300" dirty="0"/>
              <a:t>High erosive waves</a:t>
            </a:r>
          </a:p>
          <a:p>
            <a:pPr lvl="1"/>
            <a:r>
              <a:rPr lang="en-US" sz="3300" dirty="0"/>
              <a:t>Coastal erosion</a:t>
            </a:r>
          </a:p>
          <a:p>
            <a:pPr lvl="1"/>
            <a:r>
              <a:rPr lang="de-DE" sz="3800" dirty="0"/>
              <a:t>All </a:t>
            </a:r>
            <a:r>
              <a:rPr lang="en-US" sz="3800" dirty="0"/>
              <a:t>have negative impacts and are additive</a:t>
            </a:r>
          </a:p>
        </p:txBody>
      </p:sp>
      <p:sp>
        <p:nvSpPr>
          <p:cNvPr id="2" name="Title 1"/>
          <p:cNvSpPr>
            <a:spLocks noGrp="1"/>
          </p:cNvSpPr>
          <p:nvPr>
            <p:ph type="title"/>
          </p:nvPr>
        </p:nvSpPr>
        <p:spPr/>
        <p:txBody>
          <a:bodyPr/>
          <a:lstStyle/>
          <a:p>
            <a:r>
              <a:rPr lang="en-US" dirty="0"/>
              <a:t>Effects that add up	</a:t>
            </a:r>
          </a:p>
        </p:txBody>
      </p:sp>
      <p:pic>
        <p:nvPicPr>
          <p:cNvPr id="4" name="Picture 3"/>
          <p:cNvPicPr>
            <a:picLocks noChangeAspect="1"/>
          </p:cNvPicPr>
          <p:nvPr/>
        </p:nvPicPr>
        <p:blipFill>
          <a:blip r:embed="rId3"/>
          <a:stretch>
            <a:fillRect/>
          </a:stretch>
        </p:blipFill>
        <p:spPr>
          <a:xfrm>
            <a:off x="6085775" y="1562100"/>
            <a:ext cx="5715000" cy="3810000"/>
          </a:xfrm>
          <a:prstGeom prst="rect">
            <a:avLst/>
          </a:prstGeom>
        </p:spPr>
      </p:pic>
    </p:spTree>
    <p:extLst>
      <p:ext uri="{BB962C8B-B14F-4D97-AF65-F5344CB8AC3E}">
        <p14:creationId xmlns:p14="http://schemas.microsoft.com/office/powerpoint/2010/main" val="1847225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de-DE" dirty="0"/>
              <a:t>Let students work in groups or pair on the following</a:t>
            </a:r>
          </a:p>
          <a:p>
            <a:r>
              <a:rPr lang="de-DE" dirty="0"/>
              <a:t>List major impacts of climage change in Bangladesh</a:t>
            </a:r>
          </a:p>
          <a:p>
            <a:r>
              <a:rPr lang="de-DE" dirty="0"/>
              <a:t>List major impacts of climate change to their own communities</a:t>
            </a:r>
            <a:endParaRPr lang="en-US" dirty="0"/>
          </a:p>
          <a:p>
            <a:r>
              <a:rPr lang="de-DE" dirty="0"/>
              <a:t>Think of future options</a:t>
            </a:r>
          </a:p>
        </p:txBody>
      </p:sp>
      <p:sp>
        <p:nvSpPr>
          <p:cNvPr id="4" name="Title 3"/>
          <p:cNvSpPr>
            <a:spLocks noGrp="1"/>
          </p:cNvSpPr>
          <p:nvPr>
            <p:ph type="title"/>
          </p:nvPr>
        </p:nvSpPr>
        <p:spPr/>
        <p:txBody>
          <a:bodyPr/>
          <a:lstStyle/>
          <a:p>
            <a:r>
              <a:rPr lang="de-DE" dirty="0"/>
              <a:t>Warm Up Exercise</a:t>
            </a:r>
            <a:endParaRPr lang="en-US" dirty="0"/>
          </a:p>
        </p:txBody>
      </p:sp>
    </p:spTree>
    <p:extLst>
      <p:ext uri="{BB962C8B-B14F-4D97-AF65-F5344CB8AC3E}">
        <p14:creationId xmlns:p14="http://schemas.microsoft.com/office/powerpoint/2010/main" val="419247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250" y="38100"/>
            <a:ext cx="8195850" cy="6768393"/>
          </a:xfrm>
          <a:prstGeom prst="rect">
            <a:avLst/>
          </a:prstGeom>
        </p:spPr>
      </p:pic>
      <p:sp>
        <p:nvSpPr>
          <p:cNvPr id="3" name="Rectangle 2"/>
          <p:cNvSpPr/>
          <p:nvPr/>
        </p:nvSpPr>
        <p:spPr>
          <a:xfrm>
            <a:off x="1823405" y="1091926"/>
            <a:ext cx="1913513" cy="413959"/>
          </a:xfrm>
          <a:prstGeom prst="rect">
            <a:avLst/>
          </a:prstGeom>
        </p:spPr>
        <p:txBody>
          <a:bodyPr wrap="square">
            <a:spAutoFit/>
          </a:bodyPr>
          <a:lstStyle/>
          <a:p>
            <a:pPr>
              <a:lnSpc>
                <a:spcPct val="110000"/>
              </a:lnSpc>
              <a:spcBef>
                <a:spcPts val="300"/>
              </a:spcBef>
              <a:spcAft>
                <a:spcPts val="300"/>
              </a:spcAft>
            </a:pPr>
            <a:endParaRPr lang="en-US" sz="2000" dirty="0"/>
          </a:p>
        </p:txBody>
      </p:sp>
      <p:sp>
        <p:nvSpPr>
          <p:cNvPr id="4" name="Title 3"/>
          <p:cNvSpPr>
            <a:spLocks noGrp="1"/>
          </p:cNvSpPr>
          <p:nvPr>
            <p:ph type="title"/>
          </p:nvPr>
        </p:nvSpPr>
        <p:spPr/>
        <p:txBody>
          <a:bodyPr/>
          <a:lstStyle/>
          <a:p>
            <a:r>
              <a:rPr lang="en-US" dirty="0"/>
              <a:t>Types of system response</a:t>
            </a:r>
          </a:p>
        </p:txBody>
      </p:sp>
    </p:spTree>
    <p:extLst>
      <p:ext uri="{BB962C8B-B14F-4D97-AF65-F5344CB8AC3E}">
        <p14:creationId xmlns:p14="http://schemas.microsoft.com/office/powerpoint/2010/main" val="344161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cumulative effects</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89" r="6924" b="12410"/>
          <a:stretch/>
        </p:blipFill>
        <p:spPr>
          <a:xfrm>
            <a:off x="3641510" y="125248"/>
            <a:ext cx="5840422" cy="6643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390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647700" y="3951671"/>
            <a:ext cx="11357754" cy="2334829"/>
          </a:xfrm>
        </p:spPr>
        <p:txBody>
          <a:bodyPr>
            <a:noAutofit/>
          </a:bodyPr>
          <a:lstStyle/>
          <a:p>
            <a:pPr algn="l"/>
            <a:r>
              <a:rPr lang="de-DE" sz="3600" dirty="0"/>
              <a:t>SECTION II: 	</a:t>
            </a:r>
            <a:r>
              <a:rPr lang="en-US" sz="3600" dirty="0"/>
              <a:t>IMPACTS OF CLIMATE CHANGE ON PEOPLE 				AND THE ENVIRONMENT</a:t>
            </a:r>
          </a:p>
          <a:p>
            <a:r>
              <a:rPr lang="en-US" sz="4000" dirty="0">
                <a:solidFill>
                  <a:srgbClr val="FFC000"/>
                </a:solidFill>
              </a:rPr>
              <a:t>2.1.	Introduction to Climate Change Impacts</a:t>
            </a:r>
          </a:p>
        </p:txBody>
      </p:sp>
    </p:spTree>
    <p:extLst>
      <p:ext uri="{BB962C8B-B14F-4D97-AF65-F5344CB8AC3E}">
        <p14:creationId xmlns:p14="http://schemas.microsoft.com/office/powerpoint/2010/main" val="5002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a:t>Impacts have an important time component. Most climate impacts are slow</a:t>
            </a:r>
          </a:p>
        </p:txBody>
      </p:sp>
      <p:pic>
        <p:nvPicPr>
          <p:cNvPr id="4" name="Picture 3"/>
          <p:cNvPicPr>
            <a:picLocks noChangeAspect="1"/>
          </p:cNvPicPr>
          <p:nvPr/>
        </p:nvPicPr>
        <p:blipFill rotWithShape="1">
          <a:blip r:embed="rId3"/>
          <a:srcRect b="3027"/>
          <a:stretch/>
        </p:blipFill>
        <p:spPr>
          <a:xfrm>
            <a:off x="145775" y="1560610"/>
            <a:ext cx="5940000" cy="3108269"/>
          </a:xfrm>
          <a:prstGeom prst="rect">
            <a:avLst/>
          </a:prstGeom>
        </p:spPr>
      </p:pic>
      <p:pic>
        <p:nvPicPr>
          <p:cNvPr id="5" name="Picture 4"/>
          <p:cNvPicPr>
            <a:picLocks noChangeAspect="1"/>
          </p:cNvPicPr>
          <p:nvPr/>
        </p:nvPicPr>
        <p:blipFill rotWithShape="1">
          <a:blip r:embed="rId4"/>
          <a:srcRect b="22523"/>
          <a:stretch/>
        </p:blipFill>
        <p:spPr>
          <a:xfrm>
            <a:off x="6224628" y="1560610"/>
            <a:ext cx="5801147" cy="3060000"/>
          </a:xfrm>
          <a:prstGeom prst="rect">
            <a:avLst/>
          </a:prstGeom>
        </p:spPr>
      </p:pic>
      <p:pic>
        <p:nvPicPr>
          <p:cNvPr id="6" name="Picture 5"/>
          <p:cNvPicPr>
            <a:picLocks noChangeAspect="1"/>
          </p:cNvPicPr>
          <p:nvPr/>
        </p:nvPicPr>
        <p:blipFill rotWithShape="1">
          <a:blip r:embed="rId4"/>
          <a:srcRect l="8182" t="81971" r="8078" b="-1"/>
          <a:stretch/>
        </p:blipFill>
        <p:spPr>
          <a:xfrm>
            <a:off x="844102" y="5149489"/>
            <a:ext cx="10761052" cy="1577376"/>
          </a:xfrm>
          <a:prstGeom prst="rect">
            <a:avLst/>
          </a:prstGeom>
        </p:spPr>
      </p:pic>
      <p:sp>
        <p:nvSpPr>
          <p:cNvPr id="7" name="TextBox 6"/>
          <p:cNvSpPr txBox="1"/>
          <p:nvPr/>
        </p:nvSpPr>
        <p:spPr>
          <a:xfrm flipH="1">
            <a:off x="2122167" y="1031731"/>
            <a:ext cx="7593332" cy="461665"/>
          </a:xfrm>
          <a:prstGeom prst="rect">
            <a:avLst/>
          </a:prstGeom>
          <a:noFill/>
        </p:spPr>
        <p:txBody>
          <a:bodyPr wrap="square" rtlCol="0">
            <a:spAutoFit/>
          </a:bodyPr>
          <a:lstStyle/>
          <a:p>
            <a:r>
              <a:rPr lang="en-US" sz="2400" b="1" dirty="0"/>
              <a:t>How can water temperature change the environment? </a:t>
            </a:r>
            <a:endParaRPr lang="en-SG" sz="2400" b="1" dirty="0"/>
          </a:p>
        </p:txBody>
      </p:sp>
    </p:spTree>
    <p:extLst>
      <p:ext uri="{BB962C8B-B14F-4D97-AF65-F5344CB8AC3E}">
        <p14:creationId xmlns:p14="http://schemas.microsoft.com/office/powerpoint/2010/main" val="278797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975" y="1318540"/>
            <a:ext cx="10515600" cy="5380434"/>
          </a:xfrm>
        </p:spPr>
        <p:txBody>
          <a:bodyPr vert="horz" lIns="91440" tIns="45720" rIns="91440" bIns="45720" rtlCol="0" anchor="t">
            <a:noAutofit/>
          </a:bodyPr>
          <a:lstStyle/>
          <a:p>
            <a:pPr marL="0" indent="0">
              <a:spcAft>
                <a:spcPts val="600"/>
              </a:spcAft>
              <a:buNone/>
            </a:pPr>
            <a:r>
              <a:rPr lang="en-US" sz="2800" b="1" dirty="0"/>
              <a:t>Linked cumulative effects</a:t>
            </a:r>
          </a:p>
          <a:p>
            <a:pPr>
              <a:spcAft>
                <a:spcPts val="600"/>
              </a:spcAft>
            </a:pPr>
            <a:r>
              <a:rPr lang="en-US" sz="2800" dirty="0"/>
              <a:t>More transpiration, less runoff </a:t>
            </a:r>
            <a:r>
              <a:rPr lang="en-US" sz="2800" dirty="0">
                <a:sym typeface="Wingdings" charset="2"/>
              </a:rPr>
              <a:t> </a:t>
            </a:r>
            <a:r>
              <a:rPr lang="en-US" sz="2800" dirty="0"/>
              <a:t>shorter stream networks. </a:t>
            </a:r>
          </a:p>
          <a:p>
            <a:pPr>
              <a:spcAft>
                <a:spcPts val="600"/>
              </a:spcAft>
            </a:pPr>
            <a:r>
              <a:rPr lang="en-US" sz="2800" dirty="0"/>
              <a:t>Warmer and windier </a:t>
            </a:r>
            <a:r>
              <a:rPr lang="en-US" sz="2800" dirty="0">
                <a:sym typeface="Wingdings" charset="2"/>
              </a:rPr>
              <a:t></a:t>
            </a:r>
            <a:r>
              <a:rPr lang="en-US" sz="2800" dirty="0"/>
              <a:t> Drier soils and veg </a:t>
            </a:r>
            <a:r>
              <a:rPr lang="en-US" sz="2800" dirty="0">
                <a:sym typeface="Wingdings" charset="2"/>
              </a:rPr>
              <a:t></a:t>
            </a:r>
            <a:r>
              <a:rPr lang="en-US" sz="2800" dirty="0"/>
              <a:t> More fires </a:t>
            </a:r>
            <a:r>
              <a:rPr lang="en-US" sz="2800" dirty="0">
                <a:sym typeface="Wingdings" charset="2"/>
              </a:rPr>
              <a:t></a:t>
            </a:r>
            <a:r>
              <a:rPr lang="en-US" sz="2800" dirty="0"/>
              <a:t> More sedimentation</a:t>
            </a:r>
          </a:p>
          <a:p>
            <a:pPr marL="0" indent="0">
              <a:spcAft>
                <a:spcPts val="600"/>
              </a:spcAft>
              <a:buNone/>
            </a:pPr>
            <a:r>
              <a:rPr lang="en-US" sz="2800" b="1" dirty="0">
                <a:solidFill>
                  <a:schemeClr val="accent6">
                    <a:lumMod val="50000"/>
                  </a:schemeClr>
                </a:solidFill>
              </a:rPr>
              <a:t>+</a:t>
            </a:r>
          </a:p>
          <a:p>
            <a:pPr>
              <a:spcAft>
                <a:spcPts val="600"/>
              </a:spcAft>
            </a:pPr>
            <a:r>
              <a:rPr lang="en-US" sz="2800" dirty="0"/>
              <a:t>Warmer water, more invasive species, less winter insulation by snow  </a:t>
            </a:r>
            <a:r>
              <a:rPr lang="en-US" sz="2800" b="1" dirty="0"/>
              <a:t>=  </a:t>
            </a:r>
            <a:r>
              <a:rPr lang="en-US" sz="2800" dirty="0"/>
              <a:t>Reduced fish populations, reduced food security, reduced aquatic biodiversity,  and so on, even before we add population pressures, and other effects.</a:t>
            </a:r>
          </a:p>
          <a:p>
            <a:pPr marL="0" indent="0" algn="ctr">
              <a:spcAft>
                <a:spcPts val="600"/>
              </a:spcAft>
              <a:buNone/>
            </a:pPr>
            <a:r>
              <a:rPr lang="en-US" b="1" dirty="0">
                <a:solidFill>
                  <a:srgbClr val="FF0000"/>
                </a:solidFill>
              </a:rPr>
              <a:t>Environmental effects are almost never just one thing!! </a:t>
            </a:r>
          </a:p>
        </p:txBody>
      </p:sp>
      <p:sp>
        <p:nvSpPr>
          <p:cNvPr id="43010" name="Title 1"/>
          <p:cNvSpPr>
            <a:spLocks noGrp="1"/>
          </p:cNvSpPr>
          <p:nvPr>
            <p:ph type="title"/>
          </p:nvPr>
        </p:nvSpPr>
        <p:spPr/>
        <p:txBody>
          <a:bodyPr/>
          <a:lstStyle/>
          <a:p>
            <a:pPr eaLnBrk="1" hangingPunct="1"/>
            <a:r>
              <a:rPr lang="en-US" dirty="0"/>
              <a:t>Cascading Effects</a:t>
            </a:r>
          </a:p>
        </p:txBody>
      </p:sp>
    </p:spTree>
    <p:extLst>
      <p:ext uri="{BB962C8B-B14F-4D97-AF65-F5344CB8AC3E}">
        <p14:creationId xmlns:p14="http://schemas.microsoft.com/office/powerpoint/2010/main" val="668745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565" y="1825625"/>
            <a:ext cx="11251096" cy="4351338"/>
          </a:xfrm>
        </p:spPr>
        <p:txBody>
          <a:bodyPr vert="horz" lIns="91440" tIns="45720" rIns="91440" bIns="45720" rtlCol="0" anchor="t">
            <a:normAutofit/>
          </a:bodyPr>
          <a:lstStyle/>
          <a:p>
            <a:pPr marL="0" indent="0" algn="ctr">
              <a:spcAft>
                <a:spcPts val="600"/>
              </a:spcAft>
              <a:buNone/>
            </a:pPr>
            <a:r>
              <a:rPr lang="en-US" sz="3600" dirty="0"/>
              <a:t>Warmer  temperatures </a:t>
            </a:r>
            <a:r>
              <a:rPr lang="en-US" sz="3600" dirty="0">
                <a:sym typeface="Wingdings" charset="2"/>
              </a:rPr>
              <a:t></a:t>
            </a:r>
            <a:r>
              <a:rPr lang="en-US" sz="3600" dirty="0"/>
              <a:t> Drier soils </a:t>
            </a:r>
            <a:br>
              <a:rPr lang="en-US" sz="3600" dirty="0"/>
            </a:br>
            <a:r>
              <a:rPr lang="en-US" sz="3600" dirty="0">
                <a:sym typeface="Wingdings" charset="2"/>
              </a:rPr>
              <a:t> </a:t>
            </a:r>
            <a:r>
              <a:rPr lang="en-US" sz="3600" dirty="0"/>
              <a:t>Drier vegetation </a:t>
            </a:r>
            <a:r>
              <a:rPr lang="en-US" sz="3600" dirty="0">
                <a:sym typeface="Wingdings" charset="2"/>
              </a:rPr>
              <a:t></a:t>
            </a:r>
            <a:r>
              <a:rPr lang="en-US" sz="3600" dirty="0"/>
              <a:t> More and larger fires </a:t>
            </a:r>
            <a:r>
              <a:rPr lang="en-US" sz="3600" dirty="0">
                <a:sym typeface="Wingdings" charset="2"/>
              </a:rPr>
              <a:t></a:t>
            </a:r>
            <a:r>
              <a:rPr lang="en-US" sz="3600" dirty="0"/>
              <a:t> More Erosion and Stream Sedimentation </a:t>
            </a:r>
            <a:r>
              <a:rPr lang="en-US" sz="3600" dirty="0">
                <a:sym typeface="Wingdings" charset="2"/>
              </a:rPr>
              <a:t></a:t>
            </a:r>
            <a:r>
              <a:rPr lang="en-US" sz="3600" dirty="0"/>
              <a:t> Less fish </a:t>
            </a:r>
          </a:p>
          <a:p>
            <a:pPr marL="0" indent="0" algn="ctr">
              <a:spcAft>
                <a:spcPts val="600"/>
              </a:spcAft>
              <a:buNone/>
            </a:pPr>
            <a:r>
              <a:rPr lang="en-US" sz="3600" dirty="0">
                <a:sym typeface="Wingdings" charset="2"/>
              </a:rPr>
              <a:t></a:t>
            </a:r>
            <a:r>
              <a:rPr lang="en-US" sz="3600" dirty="0"/>
              <a:t> Less high-quality food.</a:t>
            </a:r>
          </a:p>
          <a:p>
            <a:pPr marL="0" indent="0" algn="ctr">
              <a:spcAft>
                <a:spcPts val="600"/>
              </a:spcAft>
              <a:buNone/>
            </a:pPr>
            <a:endParaRPr lang="en-US" sz="3600"/>
          </a:p>
          <a:p>
            <a:pPr marL="0" indent="0">
              <a:spcAft>
                <a:spcPts val="600"/>
              </a:spcAft>
              <a:buNone/>
            </a:pPr>
            <a:r>
              <a:rPr lang="en-US" sz="3600" dirty="0"/>
              <a:t>What are the consequences of increased rainfall?</a:t>
            </a:r>
          </a:p>
          <a:p>
            <a:pPr marL="0" indent="0" algn="ctr">
              <a:spcAft>
                <a:spcPts val="600"/>
              </a:spcAft>
              <a:buNone/>
            </a:pPr>
            <a:endParaRPr lang="en-US" sz="3600" dirty="0"/>
          </a:p>
        </p:txBody>
      </p:sp>
      <p:sp>
        <p:nvSpPr>
          <p:cNvPr id="39938" name="Title 1"/>
          <p:cNvSpPr>
            <a:spLocks noGrp="1"/>
          </p:cNvSpPr>
          <p:nvPr>
            <p:ph type="title"/>
          </p:nvPr>
        </p:nvSpPr>
        <p:spPr/>
        <p:txBody>
          <a:bodyPr/>
          <a:lstStyle/>
          <a:p>
            <a:pPr eaLnBrk="1" hangingPunct="1"/>
            <a:r>
              <a:rPr lang="en-US" dirty="0"/>
              <a:t>Cascade of Changes</a:t>
            </a:r>
          </a:p>
        </p:txBody>
      </p:sp>
    </p:spTree>
    <p:extLst>
      <p:ext uri="{BB962C8B-B14F-4D97-AF65-F5344CB8AC3E}">
        <p14:creationId xmlns:p14="http://schemas.microsoft.com/office/powerpoint/2010/main" val="3893410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6713" y="1470991"/>
            <a:ext cx="11489062" cy="5387009"/>
          </a:xfrm>
        </p:spPr>
        <p:txBody>
          <a:bodyPr>
            <a:noAutofit/>
          </a:bodyPr>
          <a:lstStyle/>
          <a:p>
            <a:pPr marL="0" indent="0">
              <a:buNone/>
            </a:pPr>
            <a:r>
              <a:rPr lang="en-US" sz="2000" dirty="0"/>
              <a:t>This can be done either with actual coins, or simply as a thought experiment . </a:t>
            </a:r>
          </a:p>
          <a:p>
            <a:pPr marL="0" indent="0">
              <a:buNone/>
            </a:pPr>
            <a:r>
              <a:rPr lang="en-US" sz="2000" dirty="0"/>
              <a:t>Each student has one coin. </a:t>
            </a:r>
          </a:p>
          <a:p>
            <a:pPr marL="0" indent="0">
              <a:buNone/>
            </a:pPr>
            <a:r>
              <a:rPr lang="en-US" sz="2000" dirty="0"/>
              <a:t>We will flip the coins repeatedly to get “heads” or “tails”. </a:t>
            </a:r>
          </a:p>
          <a:p>
            <a:pPr marL="0" indent="0">
              <a:buNone/>
            </a:pPr>
            <a:r>
              <a:rPr lang="en-US" sz="2000" dirty="0"/>
              <a:t>There is only one rule: if the coin comes up ‘tails”, you may not flip it again.  (indicates an irreversible change).</a:t>
            </a:r>
          </a:p>
          <a:p>
            <a:pPr marL="0" indent="0">
              <a:buNone/>
            </a:pPr>
            <a:r>
              <a:rPr lang="en-US" sz="2000" dirty="0"/>
              <a:t>Now, flip your coins.  Class raise hands for “heads”. Raise hands for “tails”. All take note of the distribution. Flip again (if you can). Show hands again. Repeat. </a:t>
            </a:r>
          </a:p>
          <a:p>
            <a:pPr marL="0" indent="0">
              <a:buNone/>
            </a:pPr>
            <a:r>
              <a:rPr lang="en-US" sz="2000" dirty="0"/>
              <a:t>Discuss the implications of this for land development, forest management, groundwater management and other topics of interest to the class. </a:t>
            </a:r>
          </a:p>
          <a:p>
            <a:pPr marL="0" indent="0">
              <a:buNone/>
            </a:pPr>
            <a:r>
              <a:rPr lang="en-US" sz="2000" b="1" dirty="0"/>
              <a:t>Key Message:</a:t>
            </a:r>
          </a:p>
          <a:p>
            <a:pPr marL="0" indent="0">
              <a:buNone/>
            </a:pPr>
            <a:r>
              <a:rPr lang="en-US" sz="2000" b="1" u="sng" dirty="0"/>
              <a:t>Irreversible impacts accumulate.</a:t>
            </a:r>
            <a:r>
              <a:rPr lang="en-US" sz="2000" b="1" dirty="0"/>
              <a:t>  This can lead to conditions that no one wants, simply being the consequence of repeated imposition of irreversible changes. </a:t>
            </a:r>
            <a:endParaRPr lang="en-US" sz="2000" dirty="0"/>
          </a:p>
        </p:txBody>
      </p:sp>
      <p:sp>
        <p:nvSpPr>
          <p:cNvPr id="2" name="Title 1"/>
          <p:cNvSpPr>
            <a:spLocks noGrp="1"/>
          </p:cNvSpPr>
          <p:nvPr>
            <p:ph type="title"/>
          </p:nvPr>
        </p:nvSpPr>
        <p:spPr/>
        <p:txBody>
          <a:bodyPr>
            <a:normAutofit/>
          </a:bodyPr>
          <a:lstStyle/>
          <a:p>
            <a:r>
              <a:rPr lang="en-US" dirty="0"/>
              <a:t> Class Activity -  </a:t>
            </a:r>
            <a:r>
              <a:rPr lang="en-US" dirty="0">
                <a:solidFill>
                  <a:srgbClr val="FF0000"/>
                </a:solidFill>
              </a:rPr>
              <a:t>Irreversible Impacts</a:t>
            </a:r>
          </a:p>
        </p:txBody>
      </p:sp>
    </p:spTree>
    <p:extLst>
      <p:ext uri="{BB962C8B-B14F-4D97-AF65-F5344CB8AC3E}">
        <p14:creationId xmlns:p14="http://schemas.microsoft.com/office/powerpoint/2010/main" val="271289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pathways</a:t>
            </a:r>
          </a:p>
        </p:txBody>
      </p:sp>
      <p:pic>
        <p:nvPicPr>
          <p:cNvPr id="4" name="Content Placeholder 3"/>
          <p:cNvPicPr>
            <a:picLocks noGrp="1" noChangeAspect="1"/>
          </p:cNvPicPr>
          <p:nvPr>
            <p:ph idx="4294967295"/>
          </p:nvPr>
        </p:nvPicPr>
        <p:blipFill rotWithShape="1">
          <a:blip r:embed="rId3"/>
          <a:srcRect l="-290" r="-156"/>
          <a:stretch/>
        </p:blipFill>
        <p:spPr>
          <a:xfrm>
            <a:off x="1823008" y="0"/>
            <a:ext cx="10101316" cy="6660001"/>
          </a:xfrm>
        </p:spPr>
      </p:pic>
    </p:spTree>
    <p:extLst>
      <p:ext uri="{BB962C8B-B14F-4D97-AF65-F5344CB8AC3E}">
        <p14:creationId xmlns:p14="http://schemas.microsoft.com/office/powerpoint/2010/main" val="1745046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30626"/>
            <a:ext cx="10515600" cy="5148469"/>
          </a:xfrm>
        </p:spPr>
        <p:txBody>
          <a:bodyPr>
            <a:normAutofit lnSpcReduction="10000"/>
          </a:bodyPr>
          <a:lstStyle/>
          <a:p>
            <a:pPr marL="0" indent="0">
              <a:spcAft>
                <a:spcPts val="600"/>
              </a:spcAft>
              <a:buNone/>
            </a:pPr>
            <a:r>
              <a:rPr lang="en-US" sz="2800" b="1" dirty="0"/>
              <a:t>Linked cumulative effects</a:t>
            </a:r>
          </a:p>
          <a:p>
            <a:pPr marL="0" indent="0">
              <a:spcAft>
                <a:spcPts val="600"/>
              </a:spcAft>
              <a:buNone/>
            </a:pPr>
            <a:r>
              <a:rPr lang="en-US" sz="2800" dirty="0"/>
              <a:t>For Example:</a:t>
            </a:r>
          </a:p>
          <a:p>
            <a:pPr>
              <a:spcAft>
                <a:spcPts val="600"/>
              </a:spcAft>
            </a:pPr>
            <a:r>
              <a:rPr lang="en-US" sz="2800" dirty="0"/>
              <a:t>Drier soils </a:t>
            </a:r>
            <a:r>
              <a:rPr lang="en-US" sz="2800" dirty="0">
                <a:sym typeface="Wingdings" charset="2"/>
              </a:rPr>
              <a:t></a:t>
            </a:r>
            <a:r>
              <a:rPr lang="en-US" sz="2800" dirty="0"/>
              <a:t> less vegetal cover </a:t>
            </a:r>
            <a:r>
              <a:rPr lang="en-US" sz="2800" dirty="0">
                <a:sym typeface="Wingdings" charset="2"/>
              </a:rPr>
              <a:t></a:t>
            </a:r>
            <a:r>
              <a:rPr lang="en-US" sz="2800" dirty="0"/>
              <a:t> more erosion </a:t>
            </a:r>
            <a:r>
              <a:rPr lang="en-US" sz="2800" dirty="0">
                <a:sym typeface="Wingdings" charset="2"/>
              </a:rPr>
              <a:t></a:t>
            </a:r>
            <a:r>
              <a:rPr lang="en-US" sz="2800" dirty="0"/>
              <a:t> More sedimentation </a:t>
            </a:r>
            <a:r>
              <a:rPr lang="en-US" sz="2800" dirty="0">
                <a:sym typeface="Wingdings" charset="2"/>
              </a:rPr>
              <a:t></a:t>
            </a:r>
            <a:r>
              <a:rPr lang="en-US" sz="2800" dirty="0"/>
              <a:t> Less fish </a:t>
            </a:r>
            <a:r>
              <a:rPr lang="en-US" sz="2800" dirty="0">
                <a:sym typeface="Wingdings" charset="2"/>
              </a:rPr>
              <a:t> </a:t>
            </a:r>
            <a:r>
              <a:rPr lang="en-US" sz="2800" dirty="0"/>
              <a:t>Decreased food security  </a:t>
            </a:r>
          </a:p>
          <a:p>
            <a:pPr>
              <a:spcAft>
                <a:spcPts val="600"/>
              </a:spcAft>
            </a:pPr>
            <a:endParaRPr lang="en-US" sz="2800" dirty="0"/>
          </a:p>
          <a:p>
            <a:pPr>
              <a:spcAft>
                <a:spcPts val="600"/>
              </a:spcAft>
            </a:pPr>
            <a:r>
              <a:rPr lang="en-US" sz="2800" dirty="0"/>
              <a:t>More variable rainfall  &amp; More heavy rainfall &amp; warmer temperatures </a:t>
            </a:r>
            <a:r>
              <a:rPr lang="en-US" sz="2800" dirty="0">
                <a:sym typeface="Wingdings" charset="2"/>
              </a:rPr>
              <a:t></a:t>
            </a:r>
            <a:r>
              <a:rPr lang="en-US" sz="2800" dirty="0"/>
              <a:t> Less robust </a:t>
            </a:r>
            <a:r>
              <a:rPr lang="en-US" sz="2800" dirty="0" err="1"/>
              <a:t>rainfed</a:t>
            </a:r>
            <a:r>
              <a:rPr lang="en-US" sz="2800" dirty="0"/>
              <a:t> agriculture </a:t>
            </a:r>
            <a:r>
              <a:rPr lang="en-US" sz="2800" dirty="0">
                <a:sym typeface="Wingdings" charset="2"/>
              </a:rPr>
              <a:t></a:t>
            </a:r>
            <a:r>
              <a:rPr lang="en-US" sz="2800" dirty="0"/>
              <a:t> Decreased food security</a:t>
            </a:r>
          </a:p>
          <a:p>
            <a:pPr>
              <a:spcAft>
                <a:spcPts val="600"/>
              </a:spcAft>
            </a:pPr>
            <a:endParaRPr lang="en-US" sz="2800" dirty="0"/>
          </a:p>
          <a:p>
            <a:pPr>
              <a:spcAft>
                <a:spcPts val="600"/>
              </a:spcAft>
            </a:pPr>
            <a:r>
              <a:rPr lang="en-US" sz="2800" dirty="0"/>
              <a:t>More demand for hydropower -&gt; Reservoirs operated such that freshwater to deltas is decreased </a:t>
            </a:r>
            <a:r>
              <a:rPr lang="en-US" sz="2800" dirty="0">
                <a:sym typeface="Wingdings" charset="2"/>
              </a:rPr>
              <a:t></a:t>
            </a:r>
            <a:r>
              <a:rPr lang="en-US" sz="2800" dirty="0"/>
              <a:t> More saltwater intrusion</a:t>
            </a:r>
          </a:p>
          <a:p>
            <a:pPr marL="0" indent="0">
              <a:spcAft>
                <a:spcPts val="600"/>
              </a:spcAft>
              <a:buNone/>
            </a:pPr>
            <a:endParaRPr lang="en-US" sz="2800" dirty="0"/>
          </a:p>
        </p:txBody>
      </p:sp>
      <p:sp>
        <p:nvSpPr>
          <p:cNvPr id="43010" name="Title 1"/>
          <p:cNvSpPr>
            <a:spLocks noGrp="1"/>
          </p:cNvSpPr>
          <p:nvPr>
            <p:ph type="title"/>
          </p:nvPr>
        </p:nvSpPr>
        <p:spPr/>
        <p:txBody>
          <a:bodyPr/>
          <a:lstStyle/>
          <a:p>
            <a:pPr eaLnBrk="1" hangingPunct="1"/>
            <a:r>
              <a:rPr lang="en-US" dirty="0"/>
              <a:t>Impact pathways, linked effects</a:t>
            </a:r>
          </a:p>
        </p:txBody>
      </p:sp>
    </p:spTree>
    <p:extLst>
      <p:ext uri="{BB962C8B-B14F-4D97-AF65-F5344CB8AC3E}">
        <p14:creationId xmlns:p14="http://schemas.microsoft.com/office/powerpoint/2010/main" val="344101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Feedback</a:t>
            </a:r>
          </a:p>
        </p:txBody>
      </p:sp>
      <p:pic>
        <p:nvPicPr>
          <p:cNvPr id="4" name="Content Placeholder 3"/>
          <p:cNvPicPr>
            <a:picLocks noGrp="1" noChangeAspect="1"/>
          </p:cNvPicPr>
          <p:nvPr>
            <p:ph idx="4294967295"/>
          </p:nvPr>
        </p:nvPicPr>
        <p:blipFill rotWithShape="1">
          <a:blip r:embed="rId3"/>
          <a:srcRect l="-240" r="-721"/>
          <a:stretch/>
        </p:blipFill>
        <p:spPr>
          <a:xfrm>
            <a:off x="2383251" y="-14363"/>
            <a:ext cx="8172106" cy="6872363"/>
          </a:xfrm>
        </p:spPr>
      </p:pic>
    </p:spTree>
    <p:extLst>
      <p:ext uri="{BB962C8B-B14F-4D97-AF65-F5344CB8AC3E}">
        <p14:creationId xmlns:p14="http://schemas.microsoft.com/office/powerpoint/2010/main" val="265379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What are the problems and risks that climate change brings to: </a:t>
            </a:r>
          </a:p>
          <a:p>
            <a:pPr marL="914400" lvl="1" indent="-457200">
              <a:buFont typeface="+mj-lt"/>
              <a:buAutoNum type="arabicPeriod"/>
            </a:pPr>
            <a:r>
              <a:rPr lang="en-US" dirty="0"/>
              <a:t>Forests</a:t>
            </a:r>
          </a:p>
          <a:p>
            <a:pPr marL="914400" lvl="1" indent="-457200">
              <a:buFont typeface="+mj-lt"/>
              <a:buAutoNum type="arabicPeriod"/>
            </a:pPr>
            <a:r>
              <a:rPr lang="en-US" dirty="0"/>
              <a:t>Urban areas</a:t>
            </a:r>
          </a:p>
          <a:p>
            <a:pPr marL="914400" lvl="1" indent="-457200">
              <a:buFont typeface="+mj-lt"/>
              <a:buAutoNum type="arabicPeriod"/>
            </a:pPr>
            <a:r>
              <a:rPr lang="en-US" dirty="0"/>
              <a:t>Agricultural lands</a:t>
            </a:r>
          </a:p>
          <a:p>
            <a:pPr marL="914400" lvl="1" indent="-457200">
              <a:buFont typeface="+mj-lt"/>
              <a:buAutoNum type="arabicPeriod"/>
            </a:pPr>
            <a:endParaRPr lang="en-US" dirty="0"/>
          </a:p>
          <a:p>
            <a:pPr marL="514350" indent="-457200"/>
            <a:r>
              <a:rPr lang="en-US" dirty="0"/>
              <a:t>How important do you judge each problem and risk for an area you are familiar with? </a:t>
            </a:r>
          </a:p>
        </p:txBody>
      </p:sp>
      <p:sp>
        <p:nvSpPr>
          <p:cNvPr id="2" name="Title 1"/>
          <p:cNvSpPr>
            <a:spLocks noGrp="1"/>
          </p:cNvSpPr>
          <p:nvPr>
            <p:ph type="title"/>
          </p:nvPr>
        </p:nvSpPr>
        <p:spPr/>
        <p:txBody>
          <a:bodyPr/>
          <a:lstStyle/>
          <a:p>
            <a:r>
              <a:rPr lang="en-US" dirty="0"/>
              <a:t>Class Activity</a:t>
            </a:r>
          </a:p>
        </p:txBody>
      </p:sp>
    </p:spTree>
    <p:extLst>
      <p:ext uri="{BB962C8B-B14F-4D97-AF65-F5344CB8AC3E}">
        <p14:creationId xmlns:p14="http://schemas.microsoft.com/office/powerpoint/2010/main" val="872763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Climate Impact Modeling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4113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49895" y="88187"/>
            <a:ext cx="10265568" cy="6700987"/>
          </a:xfrm>
          <a:prstGeom prst="rect">
            <a:avLst/>
          </a:prstGeom>
        </p:spPr>
      </p:pic>
      <p:sp>
        <p:nvSpPr>
          <p:cNvPr id="2" name="Title 1"/>
          <p:cNvSpPr>
            <a:spLocks noGrp="1"/>
          </p:cNvSpPr>
          <p:nvPr>
            <p:ph type="title"/>
          </p:nvPr>
        </p:nvSpPr>
        <p:spPr/>
        <p:txBody>
          <a:bodyPr>
            <a:normAutofit/>
          </a:bodyPr>
          <a:lstStyle/>
          <a:p>
            <a:r>
              <a:rPr lang="en-US" sz="2800" dirty="0"/>
              <a:t>Modeling vegetation change with a changing climate</a:t>
            </a:r>
          </a:p>
        </p:txBody>
      </p:sp>
    </p:spTree>
    <p:extLst>
      <p:ext uri="{BB962C8B-B14F-4D97-AF65-F5344CB8AC3E}">
        <p14:creationId xmlns:p14="http://schemas.microsoft.com/office/powerpoint/2010/main" val="795938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2807871" y="2754690"/>
            <a:ext cx="6834947" cy="1325563"/>
          </a:xfrm>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Cyclones</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b="1" dirty="0">
                <a:solidFill>
                  <a:srgbClr val="FF0000"/>
                </a:solidFill>
              </a:rPr>
              <a:t>2.1.	Introduction to Climate Change Impacts</a:t>
            </a:r>
          </a:p>
          <a:p>
            <a:pPr lvl="1">
              <a:lnSpc>
                <a:spcPct val="105000"/>
              </a:lnSpc>
            </a:pPr>
            <a:r>
              <a:rPr lang="en-US" sz="2000" dirty="0">
                <a:solidFill>
                  <a:schemeClr val="bg2">
                    <a:lumMod val="10000"/>
                  </a:schemeClr>
                </a:solidFill>
              </a:rPr>
              <a:t>2.2.	Sea Level Rise</a:t>
            </a:r>
          </a:p>
          <a:p>
            <a:pPr lvl="1">
              <a:lnSpc>
                <a:spcPct val="105000"/>
              </a:lnSpc>
            </a:pPr>
            <a:r>
              <a:rPr lang="en-US" sz="2000" dirty="0">
                <a:solidFill>
                  <a:schemeClr val="bg2">
                    <a:lumMod val="10000"/>
                  </a:schemeClr>
                </a:solidFill>
              </a:rPr>
              <a:t>2.3.	Climate Change and Water Resources</a:t>
            </a:r>
          </a:p>
          <a:p>
            <a:pPr lvl="1">
              <a:lnSpc>
                <a:spcPct val="105000"/>
              </a:lnSpc>
            </a:pPr>
            <a:r>
              <a:rPr lang="en-US" sz="2000" dirty="0">
                <a:solidFill>
                  <a:schemeClr val="bg2">
                    <a:lumMod val="10000"/>
                  </a:schemeClr>
                </a:solidFill>
              </a:rPr>
              <a:t>2.4.	Climate Change and Food Security</a:t>
            </a:r>
          </a:p>
          <a:p>
            <a:pPr lvl="1">
              <a:lnSpc>
                <a:spcPct val="105000"/>
              </a:lnSpc>
            </a:pPr>
            <a:r>
              <a:rPr lang="en-US" sz="2000" dirty="0">
                <a:solidFill>
                  <a:schemeClr val="bg2">
                    <a:lumMod val="10000"/>
                  </a:schemeClr>
                </a:solidFill>
              </a:rPr>
              <a:t>2.5.	Climate Change and Human Health</a:t>
            </a:r>
          </a:p>
          <a:p>
            <a:pPr lvl="1">
              <a:lnSpc>
                <a:spcPct val="105000"/>
              </a:lnSpc>
            </a:pPr>
            <a:r>
              <a:rPr lang="en-US" sz="2000" dirty="0">
                <a:solidFill>
                  <a:schemeClr val="bg2">
                    <a:lumMod val="10000"/>
                  </a:schemeClr>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2317764"/>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2422446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6" t="1940" r="3589" b="1849"/>
          <a:stretch/>
        </p:blipFill>
        <p:spPr>
          <a:xfrm>
            <a:off x="41777" y="1285837"/>
            <a:ext cx="12087996" cy="5572163"/>
          </a:xfrm>
          <a:prstGeom prst="rect">
            <a:avLst/>
          </a:prstGeom>
        </p:spPr>
      </p:pic>
      <p:sp>
        <p:nvSpPr>
          <p:cNvPr id="6" name="Title 5"/>
          <p:cNvSpPr>
            <a:spLocks noGrp="1"/>
          </p:cNvSpPr>
          <p:nvPr>
            <p:ph type="title"/>
          </p:nvPr>
        </p:nvSpPr>
        <p:spPr/>
        <p:txBody>
          <a:bodyPr>
            <a:normAutofit/>
          </a:bodyPr>
          <a:lstStyle/>
          <a:p>
            <a:r>
              <a:rPr lang="en-US" sz="3600" dirty="0"/>
              <a:t>Impacts of climate change on forest composition: an example</a:t>
            </a:r>
          </a:p>
        </p:txBody>
      </p:sp>
    </p:spTree>
    <p:extLst>
      <p:ext uri="{BB962C8B-B14F-4D97-AF65-F5344CB8AC3E}">
        <p14:creationId xmlns:p14="http://schemas.microsoft.com/office/powerpoint/2010/main" val="210798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modeling</a:t>
            </a:r>
          </a:p>
        </p:txBody>
      </p:sp>
      <p:pic>
        <p:nvPicPr>
          <p:cNvPr id="4" name="Content Placeholder 3"/>
          <p:cNvPicPr>
            <a:picLocks noGrp="1" noChangeAspect="1"/>
          </p:cNvPicPr>
          <p:nvPr>
            <p:ph idx="4294967295"/>
          </p:nvPr>
        </p:nvPicPr>
        <p:blipFill rotWithShape="1">
          <a:blip r:embed="rId3"/>
          <a:srcRect l="-397" r="129"/>
          <a:stretch/>
        </p:blipFill>
        <p:spPr>
          <a:xfrm>
            <a:off x="2246243" y="19878"/>
            <a:ext cx="9104244" cy="6795011"/>
          </a:xfrm>
        </p:spPr>
      </p:pic>
    </p:spTree>
    <p:extLst>
      <p:ext uri="{BB962C8B-B14F-4D97-AF65-F5344CB8AC3E}">
        <p14:creationId xmlns:p14="http://schemas.microsoft.com/office/powerpoint/2010/main" val="1187384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7226" y="3256860"/>
            <a:ext cx="10515600" cy="1335018"/>
          </a:xfrm>
        </p:spPr>
        <p:txBody>
          <a:bodyPr>
            <a:normAutofit/>
          </a:bodyPr>
          <a:lstStyle/>
          <a:p>
            <a:pPr marL="0" indent="0" algn="ctr">
              <a:buNone/>
            </a:pPr>
            <a:r>
              <a:rPr lang="en-US" sz="4400" b="1" dirty="0"/>
              <a:t>Vulnerability  </a:t>
            </a:r>
            <a:r>
              <a:rPr lang="en-US" sz="4400" b="1" dirty="0">
                <a:sym typeface="Wingdings"/>
              </a:rPr>
              <a:t>  Resilience</a:t>
            </a:r>
            <a:endParaRPr lang="en-US" sz="4400" b="1" dirty="0"/>
          </a:p>
        </p:txBody>
      </p:sp>
      <p:sp>
        <p:nvSpPr>
          <p:cNvPr id="2" name="Title 1"/>
          <p:cNvSpPr>
            <a:spLocks noGrp="1"/>
          </p:cNvSpPr>
          <p:nvPr>
            <p:ph type="title"/>
          </p:nvPr>
        </p:nvSpPr>
        <p:spPr/>
        <p:txBody>
          <a:bodyPr/>
          <a:lstStyle/>
          <a:p>
            <a:r>
              <a:rPr lang="en-US" dirty="0"/>
              <a:t>Vulnerability and Resilience</a:t>
            </a:r>
          </a:p>
        </p:txBody>
      </p:sp>
    </p:spTree>
    <p:extLst>
      <p:ext uri="{BB962C8B-B14F-4D97-AF65-F5344CB8AC3E}">
        <p14:creationId xmlns:p14="http://schemas.microsoft.com/office/powerpoint/2010/main" val="1869079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For any given value, such as biodiversity, water supply, food security …</a:t>
            </a:r>
          </a:p>
          <a:p>
            <a:pPr marL="0" indent="0">
              <a:buNone/>
            </a:pPr>
            <a:endParaRPr lang="de-DE" dirty="0"/>
          </a:p>
          <a:p>
            <a:pPr marL="0" indent="0">
              <a:buNone/>
            </a:pPr>
            <a:r>
              <a:rPr lang="en-US" b="1" dirty="0"/>
              <a:t>Exposure  x  Sensitivity  ÷  Adaptive Capacity  = Vulnerability </a:t>
            </a:r>
          </a:p>
        </p:txBody>
      </p:sp>
      <p:sp>
        <p:nvSpPr>
          <p:cNvPr id="4" name="Title 3"/>
          <p:cNvSpPr>
            <a:spLocks noGrp="1"/>
          </p:cNvSpPr>
          <p:nvPr>
            <p:ph type="title"/>
          </p:nvPr>
        </p:nvSpPr>
        <p:spPr/>
        <p:txBody>
          <a:bodyPr>
            <a:noAutofit/>
          </a:bodyPr>
          <a:lstStyle/>
          <a:p>
            <a:r>
              <a:rPr lang="en-US" sz="2800" dirty="0"/>
              <a:t>Conduct vulnerability assessment to determine impacts: where and how they will occur and guide what can be done</a:t>
            </a:r>
          </a:p>
        </p:txBody>
      </p:sp>
    </p:spTree>
    <p:extLst>
      <p:ext uri="{BB962C8B-B14F-4D97-AF65-F5344CB8AC3E}">
        <p14:creationId xmlns:p14="http://schemas.microsoft.com/office/powerpoint/2010/main" val="1264133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Confidence in Projections and Effects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76562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sz="half" idx="1"/>
          </p:nvPr>
        </p:nvSpPr>
        <p:spPr>
          <a:xfrm>
            <a:off x="838199" y="1825625"/>
            <a:ext cx="6851377" cy="4351338"/>
          </a:xfrm>
        </p:spPr>
        <p:txBody>
          <a:bodyPr>
            <a:noAutofit/>
          </a:bodyPr>
          <a:lstStyle/>
          <a:p>
            <a:pPr marL="0" indent="0">
              <a:spcAft>
                <a:spcPts val="600"/>
              </a:spcAft>
              <a:buNone/>
            </a:pPr>
            <a:r>
              <a:rPr lang="en-US" b="1" dirty="0">
                <a:solidFill>
                  <a:schemeClr val="accent1">
                    <a:lumMod val="50000"/>
                  </a:schemeClr>
                </a:solidFill>
              </a:rPr>
              <a:t>Climate Variable</a:t>
            </a:r>
          </a:p>
          <a:p>
            <a:pPr>
              <a:spcAft>
                <a:spcPts val="600"/>
              </a:spcAft>
            </a:pPr>
            <a:r>
              <a:rPr lang="en-US" sz="2000" dirty="0"/>
              <a:t>Atmospheric CO</a:t>
            </a:r>
            <a:r>
              <a:rPr lang="en-US" sz="2000" baseline="-25000" dirty="0"/>
              <a:t>2</a:t>
            </a:r>
            <a:r>
              <a:rPr lang="en-US" sz="2000" dirty="0"/>
              <a:t> concentration Global-mean sea-level</a:t>
            </a:r>
          </a:p>
          <a:p>
            <a:pPr>
              <a:spcAft>
                <a:spcPts val="600"/>
              </a:spcAft>
            </a:pPr>
            <a:r>
              <a:rPr lang="en-US" sz="2000" dirty="0"/>
              <a:t>Global-mean temperature</a:t>
            </a:r>
          </a:p>
          <a:p>
            <a:pPr>
              <a:spcAft>
                <a:spcPts val="600"/>
              </a:spcAft>
            </a:pPr>
            <a:r>
              <a:rPr lang="en-US" sz="2000" dirty="0"/>
              <a:t>Regional seasonal temperature</a:t>
            </a:r>
          </a:p>
          <a:p>
            <a:pPr>
              <a:spcAft>
                <a:spcPts val="600"/>
              </a:spcAft>
            </a:pPr>
            <a:r>
              <a:rPr lang="en-US" sz="2000" dirty="0"/>
              <a:t>Regional temperature extremes</a:t>
            </a:r>
          </a:p>
          <a:p>
            <a:pPr>
              <a:spcAft>
                <a:spcPts val="600"/>
              </a:spcAft>
            </a:pPr>
            <a:r>
              <a:rPr lang="en-US" sz="2000" dirty="0"/>
              <a:t>Regional seasonal precipitation/cloud cover</a:t>
            </a:r>
          </a:p>
          <a:p>
            <a:pPr>
              <a:spcAft>
                <a:spcPts val="600"/>
              </a:spcAft>
            </a:pPr>
            <a:r>
              <a:rPr lang="en-US" sz="2000" dirty="0"/>
              <a:t>Changes in climatic variability </a:t>
            </a:r>
            <a:br>
              <a:rPr lang="en-US" sz="2000" dirty="0"/>
            </a:br>
            <a:r>
              <a:rPr lang="en-US" sz="2000" dirty="0"/>
              <a:t>(e.g. El Niño, daily precipitation regimes)</a:t>
            </a:r>
          </a:p>
          <a:p>
            <a:pPr>
              <a:spcAft>
                <a:spcPts val="600"/>
              </a:spcAft>
            </a:pPr>
            <a:r>
              <a:rPr lang="en-US" sz="2000" dirty="0"/>
              <a:t>Rapid or non-linear change </a:t>
            </a:r>
            <a:br>
              <a:rPr lang="en-US" sz="2000" dirty="0"/>
            </a:br>
            <a:r>
              <a:rPr lang="en-US" sz="2000" dirty="0"/>
              <a:t>(for example,  disintegration of the West Antarctic Ice Sheet)</a:t>
            </a:r>
          </a:p>
        </p:txBody>
      </p:sp>
      <p:sp>
        <p:nvSpPr>
          <p:cNvPr id="8" name="Shape 956"/>
          <p:cNvSpPr txBox="1">
            <a:spLocks noGrp="1"/>
          </p:cNvSpPr>
          <p:nvPr>
            <p:ph type="title"/>
          </p:nvPr>
        </p:nvSpPr>
        <p:spPr/>
        <p:txBody>
          <a:bodyPr/>
          <a:lstStyle/>
          <a:p>
            <a:pPr lvl="0"/>
            <a:r>
              <a:rPr lang="en">
                <a:uFillTx/>
              </a:rPr>
              <a:t>Confidence in projections</a:t>
            </a:r>
            <a:endParaRPr lang="en" dirty="0">
              <a:uFillTx/>
            </a:endParaRPr>
          </a:p>
        </p:txBody>
      </p:sp>
      <p:sp>
        <p:nvSpPr>
          <p:cNvPr id="9" name="Shape 958"/>
          <p:cNvSpPr>
            <a:spLocks/>
          </p:cNvSpPr>
          <p:nvPr/>
        </p:nvSpPr>
        <p:spPr>
          <a:xfrm>
            <a:off x="8150088" y="1825625"/>
            <a:ext cx="3374864" cy="4963192"/>
          </a:xfrm>
          <a:prstGeom prst="rect">
            <a:avLst/>
          </a:prstGeom>
          <a:noFill/>
          <a:ln>
            <a:noFill/>
          </a:ln>
        </p:spPr>
        <p:txBody>
          <a:bodyPr lIns="91425" tIns="45700" rIns="91425" bIns="45700" anchor="t" anchorCtr="0">
            <a:noAutofit/>
          </a:bodyPr>
          <a:lstStyle/>
          <a:p>
            <a:pPr marL="342900" indent="-342900">
              <a:lnSpc>
                <a:spcPct val="80000"/>
              </a:lnSpc>
              <a:spcBef>
                <a:spcPts val="480"/>
              </a:spcBef>
              <a:buSzPct val="25000"/>
            </a:pPr>
            <a:r>
              <a:rPr lang="en" sz="2400" b="1" dirty="0">
                <a:solidFill>
                  <a:srgbClr val="FF0000"/>
                </a:solidFill>
                <a:latin typeface="Calibri"/>
                <a:ea typeface="Arial"/>
                <a:cs typeface="Calibri"/>
                <a:sym typeface="Arial"/>
              </a:rPr>
              <a:t>High confidence</a:t>
            </a: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endParaRPr lang="en" sz="2400" b="1" i="1" dirty="0">
              <a:solidFill>
                <a:srgbClr val="FF0000"/>
              </a:solidFill>
              <a:latin typeface="Arial"/>
              <a:ea typeface="Arial"/>
              <a:cs typeface="Arial"/>
              <a:sym typeface="Arial"/>
            </a:endParaRPr>
          </a:p>
          <a:p>
            <a:pPr marL="342900" indent="-342900" algn="ctr">
              <a:spcBef>
                <a:spcPts val="480"/>
              </a:spcBef>
              <a:buSzPct val="25000"/>
            </a:pPr>
            <a:endParaRPr lang="fr-CH" sz="2400" b="1" i="1" dirty="0">
              <a:solidFill>
                <a:srgbClr val="FF0000"/>
              </a:solidFill>
              <a:latin typeface="Arial"/>
              <a:ea typeface="Arial"/>
              <a:cs typeface="Arial"/>
              <a:sym typeface="Arial"/>
            </a:endParaRPr>
          </a:p>
          <a:p>
            <a:pPr marL="342900" indent="-342900">
              <a:spcBef>
                <a:spcPts val="480"/>
              </a:spcBef>
              <a:buSzPct val="25000"/>
            </a:pPr>
            <a:r>
              <a:rPr lang="en" sz="2400" b="1" dirty="0">
                <a:solidFill>
                  <a:srgbClr val="FF0000"/>
                </a:solidFill>
                <a:latin typeface="Calibri"/>
                <a:ea typeface="Arial"/>
                <a:cs typeface="Calibri"/>
                <a:sym typeface="Arial"/>
              </a:rPr>
              <a:t>Low confidence</a:t>
            </a:r>
          </a:p>
          <a:p>
            <a:pPr marL="342900" indent="-342900">
              <a:spcBef>
                <a:spcPts val="480"/>
              </a:spcBef>
              <a:buSzPct val="25000"/>
            </a:pPr>
            <a:r>
              <a:rPr lang="en" sz="2400" b="1" dirty="0">
                <a:solidFill>
                  <a:srgbClr val="FF0000"/>
                </a:solidFill>
                <a:latin typeface="Calibri"/>
                <a:ea typeface="Arial"/>
                <a:cs typeface="Calibri"/>
                <a:sym typeface="Arial"/>
              </a:rPr>
              <a:t>Very low or</a:t>
            </a:r>
            <a:r>
              <a:rPr lang="fr-CH" sz="2400" b="1" dirty="0">
                <a:solidFill>
                  <a:srgbClr val="FF0000"/>
                </a:solidFill>
                <a:latin typeface="Calibri"/>
                <a:ea typeface="Arial"/>
                <a:cs typeface="Calibri"/>
                <a:sym typeface="Arial"/>
              </a:rPr>
              <a:t> </a:t>
            </a:r>
            <a:r>
              <a:rPr lang="en" sz="2400" b="1" dirty="0">
                <a:solidFill>
                  <a:srgbClr val="FF0000"/>
                </a:solidFill>
                <a:latin typeface="Calibri"/>
                <a:ea typeface="Arial"/>
                <a:cs typeface="Calibri"/>
                <a:sym typeface="Arial"/>
              </a:rPr>
              <a:t>unknown</a:t>
            </a:r>
          </a:p>
        </p:txBody>
      </p:sp>
      <p:cxnSp>
        <p:nvCxnSpPr>
          <p:cNvPr id="10" name="Shape 959"/>
          <p:cNvCxnSpPr/>
          <p:nvPr/>
        </p:nvCxnSpPr>
        <p:spPr>
          <a:xfrm>
            <a:off x="8610600" y="2425700"/>
            <a:ext cx="0" cy="2041524"/>
          </a:xfrm>
          <a:prstGeom prst="straightConnector1">
            <a:avLst/>
          </a:prstGeom>
          <a:noFill/>
          <a:ln w="44450" cap="flat">
            <a:solidFill>
              <a:schemeClr val="lt1"/>
            </a:solidFill>
            <a:prstDash val="solid"/>
            <a:round/>
            <a:headEnd type="none" w="med" len="med"/>
            <a:tailEnd type="stealth" w="lg" len="lg"/>
          </a:ln>
        </p:spPr>
      </p:cxnSp>
      <p:sp>
        <p:nvSpPr>
          <p:cNvPr id="11" name="Shape 960"/>
          <p:cNvSpPr>
            <a:spLocks/>
          </p:cNvSpPr>
          <p:nvPr/>
        </p:nvSpPr>
        <p:spPr>
          <a:xfrm>
            <a:off x="9071113" y="2425700"/>
            <a:ext cx="541716" cy="2484678"/>
          </a:xfrm>
          <a:prstGeom prst="downArrow">
            <a:avLst>
              <a:gd name="adj1" fmla="val 50000"/>
              <a:gd name="adj2" fmla="val 50000"/>
            </a:avLst>
          </a:prstGeom>
          <a:gradFill>
            <a:gsLst>
              <a:gs pos="0">
                <a:schemeClr val="tx2">
                  <a:lumMod val="60000"/>
                  <a:lumOff val="40000"/>
                </a:schemeClr>
              </a:gs>
              <a:gs pos="100000">
                <a:schemeClr val="accent1">
                  <a:lumMod val="40000"/>
                  <a:lumOff val="60000"/>
                </a:schemeClr>
              </a:gs>
            </a:gsLst>
            <a:lin ang="54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endParaRPr/>
          </a:p>
        </p:txBody>
      </p:sp>
    </p:spTree>
    <p:extLst>
      <p:ext uri="{BB962C8B-B14F-4D97-AF65-F5344CB8AC3E}">
        <p14:creationId xmlns:p14="http://schemas.microsoft.com/office/powerpoint/2010/main" val="4016121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800" dirty="0"/>
              <a:t>Most impacts are sensitive to climate variability rather than the mean or “average” change.</a:t>
            </a:r>
          </a:p>
          <a:p>
            <a:endParaRPr lang="en-US" sz="2800" dirty="0"/>
          </a:p>
          <a:p>
            <a:pPr marL="0" indent="0">
              <a:buNone/>
            </a:pPr>
            <a:r>
              <a:rPr lang="en-US" sz="3600" b="1" dirty="0"/>
              <a:t>HOWEVER</a:t>
            </a:r>
          </a:p>
          <a:p>
            <a:pPr marL="0" indent="0">
              <a:buNone/>
            </a:pPr>
            <a:endParaRPr lang="en-US" sz="3600" b="1" dirty="0"/>
          </a:p>
          <a:p>
            <a:r>
              <a:rPr lang="en-US" sz="2800" dirty="0"/>
              <a:t>Climate models represent climate variability relatively poorly</a:t>
            </a:r>
          </a:p>
          <a:p>
            <a:r>
              <a:rPr lang="en-US" sz="2800" dirty="0"/>
              <a:t>Extremes of precipitation and “storminess” don’t come out of the models</a:t>
            </a:r>
          </a:p>
          <a:p>
            <a:endParaRPr lang="en-US" sz="2800" dirty="0"/>
          </a:p>
        </p:txBody>
      </p:sp>
      <p:sp>
        <p:nvSpPr>
          <p:cNvPr id="37890" name="Rectangle 2"/>
          <p:cNvSpPr>
            <a:spLocks noGrp="1" noChangeArrowheads="1"/>
          </p:cNvSpPr>
          <p:nvPr>
            <p:ph type="title"/>
          </p:nvPr>
        </p:nvSpPr>
        <p:spPr/>
        <p:txBody>
          <a:bodyPr>
            <a:normAutofit/>
          </a:bodyPr>
          <a:lstStyle/>
          <a:p>
            <a:pPr eaLnBrk="1" hangingPunct="1"/>
            <a:r>
              <a:rPr lang="en-AU" dirty="0"/>
              <a:t>Modelling climate variability</a:t>
            </a:r>
          </a:p>
        </p:txBody>
      </p:sp>
    </p:spTree>
    <p:extLst>
      <p:ext uri="{BB962C8B-B14F-4D97-AF65-F5344CB8AC3E}">
        <p14:creationId xmlns:p14="http://schemas.microsoft.com/office/powerpoint/2010/main" val="418970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Examples of Climate Change </a:t>
            </a:r>
            <a:r>
              <a:rPr lang="en-US" dirty="0"/>
              <a:t>I</a:t>
            </a:r>
            <a:r>
              <a:rPr lang="en-US" b="1" dirty="0"/>
              <a:t>mpacts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14019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Discussion: What are the differences?</a:t>
            </a:r>
          </a:p>
        </p:txBody>
      </p:sp>
      <p:pic>
        <p:nvPicPr>
          <p:cNvPr id="6" name="Picture 5"/>
          <p:cNvPicPr>
            <a:picLocks noChangeAspect="1"/>
          </p:cNvPicPr>
          <p:nvPr/>
        </p:nvPicPr>
        <p:blipFill rotWithShape="1">
          <a:blip r:embed="rId3"/>
          <a:srcRect l="1527" t="3660" r="2342" b="10312"/>
          <a:stretch/>
        </p:blipFill>
        <p:spPr>
          <a:xfrm>
            <a:off x="1378083" y="1080001"/>
            <a:ext cx="9415384" cy="5618973"/>
          </a:xfrm>
          <a:prstGeom prst="rect">
            <a:avLst/>
          </a:prstGeom>
        </p:spPr>
      </p:pic>
      <p:sp>
        <p:nvSpPr>
          <p:cNvPr id="2" name="TextBox 1"/>
          <p:cNvSpPr txBox="1"/>
          <p:nvPr/>
        </p:nvSpPr>
        <p:spPr>
          <a:xfrm flipH="1">
            <a:off x="2061942" y="6348692"/>
            <a:ext cx="7969525" cy="369332"/>
          </a:xfrm>
          <a:prstGeom prst="rect">
            <a:avLst/>
          </a:prstGeom>
          <a:solidFill>
            <a:schemeClr val="accent6">
              <a:lumMod val="20000"/>
              <a:lumOff val="80000"/>
            </a:schemeClr>
          </a:solidFill>
        </p:spPr>
        <p:txBody>
          <a:bodyPr wrap="square" rtlCol="0">
            <a:spAutoFit/>
          </a:bodyPr>
          <a:lstStyle/>
          <a:p>
            <a:pPr algn="ctr"/>
            <a:r>
              <a:rPr lang="en-US" b="1" dirty="0"/>
              <a:t>CLIMATE CHANGE IMPACTS ON MOUNTAIN AREAS IN USA </a:t>
            </a:r>
            <a:endParaRPr lang="en-SG" b="1" dirty="0"/>
          </a:p>
        </p:txBody>
      </p:sp>
    </p:spTree>
    <p:extLst>
      <p:ext uri="{BB962C8B-B14F-4D97-AF65-F5344CB8AC3E}">
        <p14:creationId xmlns:p14="http://schemas.microsoft.com/office/powerpoint/2010/main" val="1816218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2.sunysuffolk.edu/mandias/global_warming/images/various_water_impacts.jpg"/>
          <p:cNvPicPr>
            <a:picLocks noChangeAspect="1" noChangeArrowheads="1"/>
          </p:cNvPicPr>
          <p:nvPr/>
        </p:nvPicPr>
        <p:blipFill rotWithShape="1">
          <a:blip r:embed="rId3" cstate="print"/>
          <a:srcRect b="21429"/>
          <a:stretch/>
        </p:blipFill>
        <p:spPr bwMode="auto">
          <a:xfrm>
            <a:off x="888412" y="1199270"/>
            <a:ext cx="10394725" cy="5499703"/>
          </a:xfrm>
          <a:prstGeom prst="rect">
            <a:avLst/>
          </a:prstGeom>
          <a:noFill/>
        </p:spPr>
      </p:pic>
      <p:sp>
        <p:nvSpPr>
          <p:cNvPr id="3" name="Title 2"/>
          <p:cNvSpPr>
            <a:spLocks noGrp="1"/>
          </p:cNvSpPr>
          <p:nvPr>
            <p:ph type="title"/>
          </p:nvPr>
        </p:nvSpPr>
        <p:spPr>
          <a:xfrm>
            <a:off x="145775" y="0"/>
            <a:ext cx="11880000" cy="1080000"/>
          </a:xfrm>
        </p:spPr>
        <p:txBody>
          <a:bodyPr>
            <a:noAutofit/>
          </a:bodyPr>
          <a:lstStyle/>
          <a:p>
            <a:r>
              <a:rPr lang="en-US" sz="4000" dirty="0"/>
              <a:t>Impacts of climate change on freshwater availability</a:t>
            </a:r>
          </a:p>
        </p:txBody>
      </p:sp>
    </p:spTree>
    <p:extLst>
      <p:ext uri="{BB962C8B-B14F-4D97-AF65-F5344CB8AC3E}">
        <p14:creationId xmlns:p14="http://schemas.microsoft.com/office/powerpoint/2010/main" val="161299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4155131984"/>
                    </a:ext>
                  </a:extLst>
                </a:gridCol>
                <a:gridCol w="3581447">
                  <a:extLst>
                    <a:ext uri="{9D8B030D-6E8A-4147-A177-3AD203B41FA5}">
                      <a16:colId xmlns:a16="http://schemas.microsoft.com/office/drawing/2014/main"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60904169"/>
                    </a:ext>
                  </a:extLst>
                </a:gridCol>
                <a:gridCol w="3607953">
                  <a:extLst>
                    <a:ext uri="{9D8B030D-6E8A-4147-A177-3AD203B41FA5}">
                      <a16:colId xmlns:a16="http://schemas.microsoft.com/office/drawing/2014/main"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val="1770384977"/>
                  </a:ext>
                </a:extLst>
              </a:tr>
            </a:tbl>
          </a:graphicData>
        </a:graphic>
      </p:graphicFrame>
    </p:spTree>
    <p:extLst>
      <p:ext uri="{BB962C8B-B14F-4D97-AF65-F5344CB8AC3E}">
        <p14:creationId xmlns:p14="http://schemas.microsoft.com/office/powerpoint/2010/main" val="1048042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a:r>
              <a:rPr lang="en-US" dirty="0"/>
              <a:t>Impacts of climate change on water resources</a:t>
            </a:r>
          </a:p>
        </p:txBody>
      </p:sp>
      <p:pic>
        <p:nvPicPr>
          <p:cNvPr id="103426" name="Picture 2" descr="Terrain graphic with callouts for elements to consider regarding water quality"/>
          <p:cNvPicPr>
            <a:picLocks noChangeAspect="1" noChangeArrowheads="1"/>
          </p:cNvPicPr>
          <p:nvPr/>
        </p:nvPicPr>
        <p:blipFill rotWithShape="1">
          <a:blip r:embed="rId3" cstate="print"/>
          <a:srcRect l="2170" t="5663" r="2389" b="5697"/>
          <a:stretch/>
        </p:blipFill>
        <p:spPr bwMode="auto">
          <a:xfrm>
            <a:off x="2664068" y="74218"/>
            <a:ext cx="8050316" cy="6728926"/>
          </a:xfrm>
          <a:prstGeom prst="rect">
            <a:avLst/>
          </a:prstGeom>
          <a:noFill/>
        </p:spPr>
      </p:pic>
    </p:spTree>
    <p:extLst>
      <p:ext uri="{BB962C8B-B14F-4D97-AF65-F5344CB8AC3E}">
        <p14:creationId xmlns:p14="http://schemas.microsoft.com/office/powerpoint/2010/main" val="236475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Impacts on crop yields,…</a:t>
            </a:r>
            <a:br>
              <a:rPr lang="en-US" b="1" dirty="0"/>
            </a:br>
            <a:r>
              <a:rPr lang="en-US" b="1" dirty="0"/>
              <a:t>Impacts on food security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911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ile:Projected impact of climate change on agricultural yields by the 2080s, compared to 2003 levels (Cline, 2007).png"/>
          <p:cNvPicPr>
            <a:picLocks noChangeAspect="1" noChangeArrowheads="1"/>
          </p:cNvPicPr>
          <p:nvPr/>
        </p:nvPicPr>
        <p:blipFill>
          <a:blip r:embed="rId3" cstate="print"/>
          <a:srcRect t="7963"/>
          <a:stretch>
            <a:fillRect/>
          </a:stretch>
        </p:blipFill>
        <p:spPr bwMode="auto">
          <a:xfrm>
            <a:off x="1640103" y="1165928"/>
            <a:ext cx="9067809" cy="5591630"/>
          </a:xfrm>
          <a:prstGeom prst="rect">
            <a:avLst/>
          </a:prstGeom>
          <a:noFill/>
        </p:spPr>
      </p:pic>
      <p:sp>
        <p:nvSpPr>
          <p:cNvPr id="3" name="Title 1"/>
          <p:cNvSpPr txBox="1">
            <a:spLocks/>
          </p:cNvSpPr>
          <p:nvPr/>
        </p:nvSpPr>
        <p:spPr>
          <a:xfrm>
            <a:off x="1952628" y="85928"/>
            <a:ext cx="8286776" cy="1128494"/>
          </a:xfrm>
          <a:prstGeom prst="rect">
            <a:avLst/>
          </a:prstGeom>
        </p:spPr>
        <p:txBody>
          <a:bodyPr>
            <a:noAutofit/>
          </a:bodyPr>
          <a:lstStyle/>
          <a:p>
            <a:pPr algn="ctr">
              <a:defRPr/>
            </a:pPr>
            <a:endParaRPr lang="en-AU" altLang="zh-TW" sz="3600" dirty="0">
              <a:solidFill>
                <a:srgbClr val="000000"/>
              </a:solidFill>
              <a:cs typeface="Arial" pitchFamily="34" charset="0"/>
            </a:endParaRPr>
          </a:p>
        </p:txBody>
      </p:sp>
      <p:sp>
        <p:nvSpPr>
          <p:cNvPr id="7" name="Title 6"/>
          <p:cNvSpPr>
            <a:spLocks noGrp="1"/>
          </p:cNvSpPr>
          <p:nvPr>
            <p:ph type="title"/>
          </p:nvPr>
        </p:nvSpPr>
        <p:spPr/>
        <p:txBody>
          <a:bodyPr>
            <a:normAutofit/>
          </a:bodyPr>
          <a:lstStyle/>
          <a:p>
            <a:r>
              <a:rPr lang="en-US" sz="3200" dirty="0"/>
              <a:t>Impacts of climate change on agriculture and food supply</a:t>
            </a:r>
            <a:br>
              <a:rPr lang="en-US" sz="3200" dirty="0"/>
            </a:br>
            <a:r>
              <a:rPr lang="en-US" sz="3200" dirty="0"/>
              <a:t>Projected impact of climate change on agricultural yields</a:t>
            </a:r>
          </a:p>
        </p:txBody>
      </p:sp>
    </p:spTree>
    <p:extLst>
      <p:ext uri="{BB962C8B-B14F-4D97-AF65-F5344CB8AC3E}">
        <p14:creationId xmlns:p14="http://schemas.microsoft.com/office/powerpoint/2010/main" val="1151394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a:t>Crop yield reductions from global climate change in Southeast Asia by 2050</a:t>
            </a:r>
          </a:p>
        </p:txBody>
      </p:sp>
      <p:pic>
        <p:nvPicPr>
          <p:cNvPr id="3" name="Picture 2" descr="C:\Users\peter\Desktop\copies\yl.png"/>
          <p:cNvPicPr>
            <a:picLocks noChangeAspect="1" noChangeArrowheads="1"/>
          </p:cNvPicPr>
          <p:nvPr/>
        </p:nvPicPr>
        <p:blipFill>
          <a:blip r:embed="rId3" cstate="print">
            <a:extLst>
              <a:ext uri="{28A0092B-C50C-407E-A947-70E740481C1C}">
                <a14:useLocalDpi xmlns:a14="http://schemas.microsoft.com/office/drawing/2010/main" val="0"/>
              </a:ext>
            </a:extLst>
          </a:blip>
          <a:srcRect l="14047" t="11438" b="3125"/>
          <a:stretch>
            <a:fillRect/>
          </a:stretch>
        </p:blipFill>
        <p:spPr bwMode="auto">
          <a:xfrm>
            <a:off x="2202319" y="108681"/>
            <a:ext cx="9148167" cy="6559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16197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2800" dirty="0"/>
              <a:t>Food Price Increases from Global Climate Change in Southeast Asia by 2050</a:t>
            </a:r>
          </a:p>
        </p:txBody>
      </p:sp>
      <p:grpSp>
        <p:nvGrpSpPr>
          <p:cNvPr id="7" name="Group 6"/>
          <p:cNvGrpSpPr/>
          <p:nvPr/>
        </p:nvGrpSpPr>
        <p:grpSpPr>
          <a:xfrm>
            <a:off x="1681938" y="0"/>
            <a:ext cx="9728183" cy="6749345"/>
            <a:chOff x="286198" y="773668"/>
            <a:chExt cx="8910147" cy="61613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2400" t="6456" b="3937"/>
            <a:stretch>
              <a:fillRect/>
            </a:stretch>
          </p:blipFill>
          <p:spPr>
            <a:xfrm>
              <a:off x="481512" y="934250"/>
              <a:ext cx="8714833" cy="6000791"/>
            </a:xfrm>
            <a:prstGeom prst="rect">
              <a:avLst/>
            </a:prstGeom>
          </p:spPr>
        </p:pic>
        <p:sp>
          <p:nvSpPr>
            <p:cNvPr id="5" name="TextBox 4"/>
            <p:cNvSpPr txBox="1"/>
            <p:nvPr/>
          </p:nvSpPr>
          <p:spPr>
            <a:xfrm>
              <a:off x="286198" y="2500306"/>
              <a:ext cx="1647786" cy="530902"/>
            </a:xfrm>
            <a:prstGeom prst="rect">
              <a:avLst/>
            </a:prstGeom>
            <a:noFill/>
          </p:spPr>
          <p:txBody>
            <a:bodyPr wrap="square" rtlCol="0">
              <a:spAutoFit/>
            </a:bodyPr>
            <a:lstStyle/>
            <a:p>
              <a:pPr algn="ctr"/>
              <a:r>
                <a:rPr lang="en-US" altLang="zh-TW" sz="2600" dirty="0">
                  <a:cs typeface="Arial" pitchFamily="34" charset="0"/>
                </a:rPr>
                <a:t>% increase</a:t>
              </a:r>
            </a:p>
          </p:txBody>
        </p:sp>
        <p:sp>
          <p:nvSpPr>
            <p:cNvPr id="6" name="TextBox 5"/>
            <p:cNvSpPr txBox="1"/>
            <p:nvPr/>
          </p:nvSpPr>
          <p:spPr>
            <a:xfrm>
              <a:off x="2771933" y="773668"/>
              <a:ext cx="3014674" cy="497720"/>
            </a:xfrm>
            <a:prstGeom prst="rect">
              <a:avLst/>
            </a:prstGeom>
            <a:noFill/>
          </p:spPr>
          <p:txBody>
            <a:bodyPr wrap="square" rtlCol="0">
              <a:spAutoFit/>
            </a:bodyPr>
            <a:lstStyle/>
            <a:p>
              <a:pPr algn="ctr"/>
              <a:r>
                <a:rPr lang="en-US" altLang="zh-TW" sz="2400" dirty="0">
                  <a:solidFill>
                    <a:srgbClr val="000000"/>
                  </a:solidFill>
                  <a:cs typeface="Arial" pitchFamily="34" charset="0"/>
                </a:rPr>
                <a:t>According to models</a:t>
              </a:r>
            </a:p>
          </p:txBody>
        </p:sp>
      </p:grpSp>
    </p:spTree>
    <p:extLst>
      <p:ext uri="{BB962C8B-B14F-4D97-AF65-F5344CB8AC3E}">
        <p14:creationId xmlns:p14="http://schemas.microsoft.com/office/powerpoint/2010/main" val="495249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800" dirty="0"/>
              <a:t>Estimated deaths attributed to climate change in the year 2000, by </a:t>
            </a:r>
            <a:r>
              <a:rPr lang="en-US" sz="2800" dirty="0" err="1"/>
              <a:t>subregion</a:t>
            </a:r>
            <a:r>
              <a:rPr lang="en-US" sz="2800" dirty="0"/>
              <a:t>*</a:t>
            </a:r>
          </a:p>
        </p:txBody>
      </p:sp>
      <p:pic>
        <p:nvPicPr>
          <p:cNvPr id="3" name="Picture 2" descr="http://www.news.wisc.edu/news/images/map_climate_change_Patz05.gif"/>
          <p:cNvPicPr>
            <a:picLocks noChangeAspect="1" noChangeArrowheads="1"/>
          </p:cNvPicPr>
          <p:nvPr/>
        </p:nvPicPr>
        <p:blipFill>
          <a:blip r:embed="rId3" cstate="print"/>
          <a:srcRect l="1106" t="4751" r="946"/>
          <a:stretch>
            <a:fillRect/>
          </a:stretch>
        </p:blipFill>
        <p:spPr bwMode="auto">
          <a:xfrm>
            <a:off x="782447" y="1080001"/>
            <a:ext cx="10606656" cy="5526157"/>
          </a:xfrm>
          <a:prstGeom prst="rect">
            <a:avLst/>
          </a:prstGeom>
          <a:noFill/>
        </p:spPr>
      </p:pic>
    </p:spTree>
    <p:extLst>
      <p:ext uri="{BB962C8B-B14F-4D97-AF65-F5344CB8AC3E}">
        <p14:creationId xmlns:p14="http://schemas.microsoft.com/office/powerpoint/2010/main" val="280462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362200" y="533400"/>
            <a:ext cx="7010400" cy="369332"/>
          </a:xfrm>
          <a:prstGeom prst="rect">
            <a:avLst/>
          </a:prstGeom>
          <a:noFill/>
          <a:ln w="9525">
            <a:noFill/>
            <a:miter lim="800000"/>
            <a:headEnd/>
            <a:tailEnd/>
          </a:ln>
          <a:effectLst/>
        </p:spPr>
        <p:txBody>
          <a:bodyPr>
            <a:spAutoFit/>
          </a:bodyPr>
          <a:lstStyle/>
          <a:p>
            <a:pPr>
              <a:spcBef>
                <a:spcPct val="50000"/>
              </a:spcBef>
            </a:pPr>
            <a:endParaRPr lang="en-US" altLang="en-US"/>
          </a:p>
        </p:txBody>
      </p:sp>
      <p:sp>
        <p:nvSpPr>
          <p:cNvPr id="4" name="Title 3"/>
          <p:cNvSpPr>
            <a:spLocks noGrp="1"/>
          </p:cNvSpPr>
          <p:nvPr>
            <p:ph type="title"/>
          </p:nvPr>
        </p:nvSpPr>
        <p:spPr/>
        <p:txBody>
          <a:bodyPr>
            <a:normAutofit/>
          </a:bodyPr>
          <a:lstStyle/>
          <a:p>
            <a:r>
              <a:rPr lang="en-US" dirty="0"/>
              <a:t>Climate change and mosquito-borne disease: IPCC</a:t>
            </a:r>
          </a:p>
        </p:txBody>
      </p:sp>
      <p:graphicFrame>
        <p:nvGraphicFramePr>
          <p:cNvPr id="30724" name="Object 4"/>
          <p:cNvGraphicFramePr>
            <a:graphicFrameLocks noGrp="1" noChangeAspect="1"/>
          </p:cNvGraphicFramePr>
          <p:nvPr>
            <p:ph idx="4294967295"/>
            <p:extLst>
              <p:ext uri="{D42A27DB-BD31-4B8C-83A1-F6EECF244321}">
                <p14:modId xmlns:p14="http://schemas.microsoft.com/office/powerpoint/2010/main" val="710165093"/>
              </p:ext>
            </p:extLst>
          </p:nvPr>
        </p:nvGraphicFramePr>
        <p:xfrm>
          <a:off x="1068127" y="1388031"/>
          <a:ext cx="9864916" cy="5539820"/>
        </p:xfrm>
        <a:graphic>
          <a:graphicData uri="http://schemas.openxmlformats.org/presentationml/2006/ole">
            <mc:AlternateContent xmlns:mc="http://schemas.openxmlformats.org/markup-compatibility/2006">
              <mc:Choice xmlns:v="urn:schemas-microsoft-com:vml" Requires="v">
                <p:oleObj spid="_x0000_s1085" name="Document" r:id="rId4" imgW="7912875" imgH="4443611" progId="Word.Document.8">
                  <p:embed/>
                </p:oleObj>
              </mc:Choice>
              <mc:Fallback>
                <p:oleObj name="Document" r:id="rId4" imgW="7912875" imgH="4443611" progId="Word.Document.8">
                  <p:embed/>
                  <p:pic>
                    <p:nvPicPr>
                      <p:cNvPr id="0" name=""/>
                      <p:cNvPicPr>
                        <a:picLocks noGrp="1" noChangeAspect="1" noChangeArrowheads="1"/>
                      </p:cNvPicPr>
                      <p:nvPr/>
                    </p:nvPicPr>
                    <p:blipFill>
                      <a:blip r:embed="rId5"/>
                      <a:srcRect/>
                      <a:stretch>
                        <a:fillRect/>
                      </a:stretch>
                    </p:blipFill>
                    <p:spPr bwMode="auto">
                      <a:xfrm>
                        <a:off x="1068127" y="1388031"/>
                        <a:ext cx="9864916" cy="553982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495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09286" y="-29172702"/>
            <a:ext cx="8329462" cy="35624395"/>
            <a:chOff x="152400" y="-31946850"/>
            <a:chExt cx="8839200" cy="38652450"/>
          </a:xfrm>
        </p:grpSpPr>
        <p:sp>
          <p:nvSpPr>
            <p:cNvPr id="20482" name="Rectangle 2"/>
            <p:cNvSpPr>
              <a:spLocks noChangeArrowheads="1"/>
            </p:cNvSpPr>
            <p:nvPr/>
          </p:nvSpPr>
          <p:spPr bwMode="auto">
            <a:xfrm>
              <a:off x="3276600" y="4114800"/>
              <a:ext cx="2835275" cy="1971675"/>
            </a:xfrm>
            <a:prstGeom prst="rect">
              <a:avLst/>
            </a:prstGeom>
            <a:solidFill>
              <a:srgbClr val="00FFFF"/>
            </a:solidFill>
            <a:ln w="9525">
              <a:noFill/>
              <a:miter lim="800000"/>
              <a:headEnd/>
              <a:tailEnd/>
            </a:ln>
          </p:spPr>
          <p:txBody>
            <a:bodyPr/>
            <a:lstStyle/>
            <a:p>
              <a:endParaRPr lang="en-AU"/>
            </a:p>
          </p:txBody>
        </p:sp>
        <p:sp>
          <p:nvSpPr>
            <p:cNvPr id="20483" name="Line 3"/>
            <p:cNvSpPr>
              <a:spLocks noChangeShapeType="1"/>
            </p:cNvSpPr>
            <p:nvPr/>
          </p:nvSpPr>
          <p:spPr bwMode="auto">
            <a:xfrm>
              <a:off x="3276600" y="5676900"/>
              <a:ext cx="2835275" cy="1588"/>
            </a:xfrm>
            <a:prstGeom prst="line">
              <a:avLst/>
            </a:prstGeom>
            <a:noFill/>
            <a:ln w="0">
              <a:solidFill>
                <a:srgbClr val="000000"/>
              </a:solidFill>
              <a:prstDash val="sysDot"/>
              <a:round/>
              <a:headEnd/>
              <a:tailEnd/>
            </a:ln>
          </p:spPr>
          <p:txBody>
            <a:bodyPr/>
            <a:lstStyle/>
            <a:p>
              <a:endParaRPr lang="en-AU"/>
            </a:p>
          </p:txBody>
        </p:sp>
        <p:sp>
          <p:nvSpPr>
            <p:cNvPr id="20484" name="Line 4"/>
            <p:cNvSpPr>
              <a:spLocks noChangeShapeType="1"/>
            </p:cNvSpPr>
            <p:nvPr/>
          </p:nvSpPr>
          <p:spPr bwMode="auto">
            <a:xfrm>
              <a:off x="3276600" y="5276850"/>
              <a:ext cx="2835275" cy="1588"/>
            </a:xfrm>
            <a:prstGeom prst="line">
              <a:avLst/>
            </a:prstGeom>
            <a:noFill/>
            <a:ln w="0">
              <a:solidFill>
                <a:srgbClr val="000000"/>
              </a:solidFill>
              <a:prstDash val="sysDot"/>
              <a:round/>
              <a:headEnd/>
              <a:tailEnd/>
            </a:ln>
          </p:spPr>
          <p:txBody>
            <a:bodyPr/>
            <a:lstStyle/>
            <a:p>
              <a:endParaRPr lang="en-AU"/>
            </a:p>
          </p:txBody>
        </p:sp>
        <p:sp>
          <p:nvSpPr>
            <p:cNvPr id="20485" name="Line 5"/>
            <p:cNvSpPr>
              <a:spLocks noChangeShapeType="1"/>
            </p:cNvSpPr>
            <p:nvPr/>
          </p:nvSpPr>
          <p:spPr bwMode="auto">
            <a:xfrm>
              <a:off x="3276600" y="4886325"/>
              <a:ext cx="2835275" cy="1588"/>
            </a:xfrm>
            <a:prstGeom prst="line">
              <a:avLst/>
            </a:prstGeom>
            <a:noFill/>
            <a:ln w="0">
              <a:solidFill>
                <a:srgbClr val="000000"/>
              </a:solidFill>
              <a:prstDash val="sysDot"/>
              <a:round/>
              <a:headEnd/>
              <a:tailEnd/>
            </a:ln>
          </p:spPr>
          <p:txBody>
            <a:bodyPr/>
            <a:lstStyle/>
            <a:p>
              <a:endParaRPr lang="en-AU"/>
            </a:p>
          </p:txBody>
        </p:sp>
        <p:sp>
          <p:nvSpPr>
            <p:cNvPr id="20486" name="Line 6"/>
            <p:cNvSpPr>
              <a:spLocks noChangeShapeType="1"/>
            </p:cNvSpPr>
            <p:nvPr/>
          </p:nvSpPr>
          <p:spPr bwMode="auto">
            <a:xfrm>
              <a:off x="3276600" y="4486275"/>
              <a:ext cx="2835275" cy="1588"/>
            </a:xfrm>
            <a:prstGeom prst="line">
              <a:avLst/>
            </a:prstGeom>
            <a:noFill/>
            <a:ln w="0">
              <a:solidFill>
                <a:srgbClr val="000000"/>
              </a:solidFill>
              <a:prstDash val="sysDot"/>
              <a:round/>
              <a:headEnd/>
              <a:tailEnd/>
            </a:ln>
          </p:spPr>
          <p:txBody>
            <a:bodyPr/>
            <a:lstStyle/>
            <a:p>
              <a:endParaRPr lang="en-AU"/>
            </a:p>
          </p:txBody>
        </p:sp>
        <p:sp>
          <p:nvSpPr>
            <p:cNvPr id="20487" name="Line 7"/>
            <p:cNvSpPr>
              <a:spLocks noChangeShapeType="1"/>
            </p:cNvSpPr>
            <p:nvPr/>
          </p:nvSpPr>
          <p:spPr bwMode="auto">
            <a:xfrm>
              <a:off x="3276600" y="4095750"/>
              <a:ext cx="2835275" cy="1588"/>
            </a:xfrm>
            <a:prstGeom prst="line">
              <a:avLst/>
            </a:prstGeom>
            <a:noFill/>
            <a:ln w="0">
              <a:solidFill>
                <a:srgbClr val="000000"/>
              </a:solidFill>
              <a:prstDash val="sysDot"/>
              <a:round/>
              <a:headEnd/>
              <a:tailEnd/>
            </a:ln>
          </p:spPr>
          <p:txBody>
            <a:bodyPr/>
            <a:lstStyle/>
            <a:p>
              <a:endParaRPr lang="en-AU"/>
            </a:p>
          </p:txBody>
        </p:sp>
        <p:sp>
          <p:nvSpPr>
            <p:cNvPr id="20488" name="Line 8"/>
            <p:cNvSpPr>
              <a:spLocks noChangeShapeType="1"/>
            </p:cNvSpPr>
            <p:nvPr/>
          </p:nvSpPr>
          <p:spPr bwMode="auto">
            <a:xfrm>
              <a:off x="3581400" y="4095750"/>
              <a:ext cx="1588" cy="1971675"/>
            </a:xfrm>
            <a:prstGeom prst="line">
              <a:avLst/>
            </a:prstGeom>
            <a:noFill/>
            <a:ln w="0">
              <a:solidFill>
                <a:srgbClr val="000000"/>
              </a:solidFill>
              <a:prstDash val="sysDot"/>
              <a:round/>
              <a:headEnd/>
              <a:tailEnd/>
            </a:ln>
          </p:spPr>
          <p:txBody>
            <a:bodyPr/>
            <a:lstStyle/>
            <a:p>
              <a:endParaRPr lang="en-AU"/>
            </a:p>
          </p:txBody>
        </p:sp>
        <p:sp>
          <p:nvSpPr>
            <p:cNvPr id="20489" name="Line 9"/>
            <p:cNvSpPr>
              <a:spLocks noChangeShapeType="1"/>
            </p:cNvSpPr>
            <p:nvPr/>
          </p:nvSpPr>
          <p:spPr bwMode="auto">
            <a:xfrm>
              <a:off x="3886200" y="4095750"/>
              <a:ext cx="1588" cy="1971675"/>
            </a:xfrm>
            <a:prstGeom prst="line">
              <a:avLst/>
            </a:prstGeom>
            <a:noFill/>
            <a:ln w="0">
              <a:solidFill>
                <a:srgbClr val="000000"/>
              </a:solidFill>
              <a:prstDash val="sysDot"/>
              <a:round/>
              <a:headEnd/>
              <a:tailEnd/>
            </a:ln>
          </p:spPr>
          <p:txBody>
            <a:bodyPr/>
            <a:lstStyle/>
            <a:p>
              <a:endParaRPr lang="en-AU"/>
            </a:p>
          </p:txBody>
        </p:sp>
        <p:sp>
          <p:nvSpPr>
            <p:cNvPr id="20490" name="Line 10"/>
            <p:cNvSpPr>
              <a:spLocks noChangeShapeType="1"/>
            </p:cNvSpPr>
            <p:nvPr/>
          </p:nvSpPr>
          <p:spPr bwMode="auto">
            <a:xfrm>
              <a:off x="4191000" y="4095750"/>
              <a:ext cx="1588" cy="1971675"/>
            </a:xfrm>
            <a:prstGeom prst="line">
              <a:avLst/>
            </a:prstGeom>
            <a:noFill/>
            <a:ln w="0">
              <a:solidFill>
                <a:srgbClr val="000000"/>
              </a:solidFill>
              <a:prstDash val="sysDot"/>
              <a:round/>
              <a:headEnd/>
              <a:tailEnd/>
            </a:ln>
          </p:spPr>
          <p:txBody>
            <a:bodyPr/>
            <a:lstStyle/>
            <a:p>
              <a:endParaRPr lang="en-AU"/>
            </a:p>
          </p:txBody>
        </p:sp>
        <p:sp>
          <p:nvSpPr>
            <p:cNvPr id="20491" name="Line 11"/>
            <p:cNvSpPr>
              <a:spLocks noChangeShapeType="1"/>
            </p:cNvSpPr>
            <p:nvPr/>
          </p:nvSpPr>
          <p:spPr bwMode="auto">
            <a:xfrm>
              <a:off x="4495800" y="4095750"/>
              <a:ext cx="1588" cy="1971675"/>
            </a:xfrm>
            <a:prstGeom prst="line">
              <a:avLst/>
            </a:prstGeom>
            <a:noFill/>
            <a:ln w="0">
              <a:solidFill>
                <a:srgbClr val="000000"/>
              </a:solidFill>
              <a:prstDash val="sysDot"/>
              <a:round/>
              <a:headEnd/>
              <a:tailEnd/>
            </a:ln>
          </p:spPr>
          <p:txBody>
            <a:bodyPr/>
            <a:lstStyle/>
            <a:p>
              <a:endParaRPr lang="en-AU"/>
            </a:p>
          </p:txBody>
        </p:sp>
        <p:sp>
          <p:nvSpPr>
            <p:cNvPr id="20492" name="Line 12"/>
            <p:cNvSpPr>
              <a:spLocks noChangeShapeType="1"/>
            </p:cNvSpPr>
            <p:nvPr/>
          </p:nvSpPr>
          <p:spPr bwMode="auto">
            <a:xfrm>
              <a:off x="4791075" y="4095750"/>
              <a:ext cx="1588" cy="1971675"/>
            </a:xfrm>
            <a:prstGeom prst="line">
              <a:avLst/>
            </a:prstGeom>
            <a:noFill/>
            <a:ln w="0">
              <a:solidFill>
                <a:srgbClr val="000000"/>
              </a:solidFill>
              <a:prstDash val="sysDot"/>
              <a:round/>
              <a:headEnd/>
              <a:tailEnd/>
            </a:ln>
          </p:spPr>
          <p:txBody>
            <a:bodyPr/>
            <a:lstStyle/>
            <a:p>
              <a:endParaRPr lang="en-AU"/>
            </a:p>
          </p:txBody>
        </p:sp>
        <p:sp>
          <p:nvSpPr>
            <p:cNvPr id="20493" name="Line 13"/>
            <p:cNvSpPr>
              <a:spLocks noChangeShapeType="1"/>
            </p:cNvSpPr>
            <p:nvPr/>
          </p:nvSpPr>
          <p:spPr bwMode="auto">
            <a:xfrm>
              <a:off x="5095875" y="4095750"/>
              <a:ext cx="1588" cy="1971675"/>
            </a:xfrm>
            <a:prstGeom prst="line">
              <a:avLst/>
            </a:prstGeom>
            <a:noFill/>
            <a:ln w="0">
              <a:solidFill>
                <a:srgbClr val="000000"/>
              </a:solidFill>
              <a:prstDash val="sysDot"/>
              <a:round/>
              <a:headEnd/>
              <a:tailEnd/>
            </a:ln>
          </p:spPr>
          <p:txBody>
            <a:bodyPr/>
            <a:lstStyle/>
            <a:p>
              <a:endParaRPr lang="en-AU"/>
            </a:p>
          </p:txBody>
        </p:sp>
        <p:sp>
          <p:nvSpPr>
            <p:cNvPr id="20494" name="Line 14"/>
            <p:cNvSpPr>
              <a:spLocks noChangeShapeType="1"/>
            </p:cNvSpPr>
            <p:nvPr/>
          </p:nvSpPr>
          <p:spPr bwMode="auto">
            <a:xfrm>
              <a:off x="5400675" y="4095750"/>
              <a:ext cx="1588" cy="1971675"/>
            </a:xfrm>
            <a:prstGeom prst="line">
              <a:avLst/>
            </a:prstGeom>
            <a:noFill/>
            <a:ln w="0">
              <a:solidFill>
                <a:srgbClr val="000000"/>
              </a:solidFill>
              <a:prstDash val="sysDot"/>
              <a:round/>
              <a:headEnd/>
              <a:tailEnd/>
            </a:ln>
          </p:spPr>
          <p:txBody>
            <a:bodyPr/>
            <a:lstStyle/>
            <a:p>
              <a:endParaRPr lang="en-AU"/>
            </a:p>
          </p:txBody>
        </p:sp>
        <p:sp>
          <p:nvSpPr>
            <p:cNvPr id="20495" name="Line 15"/>
            <p:cNvSpPr>
              <a:spLocks noChangeShapeType="1"/>
            </p:cNvSpPr>
            <p:nvPr/>
          </p:nvSpPr>
          <p:spPr bwMode="auto">
            <a:xfrm>
              <a:off x="5705475" y="4095750"/>
              <a:ext cx="1588" cy="1971675"/>
            </a:xfrm>
            <a:prstGeom prst="line">
              <a:avLst/>
            </a:prstGeom>
            <a:noFill/>
            <a:ln w="0">
              <a:solidFill>
                <a:srgbClr val="000000"/>
              </a:solidFill>
              <a:prstDash val="sysDot"/>
              <a:round/>
              <a:headEnd/>
              <a:tailEnd/>
            </a:ln>
          </p:spPr>
          <p:txBody>
            <a:bodyPr/>
            <a:lstStyle/>
            <a:p>
              <a:endParaRPr lang="en-AU"/>
            </a:p>
          </p:txBody>
        </p:sp>
        <p:sp>
          <p:nvSpPr>
            <p:cNvPr id="20496" name="Line 16"/>
            <p:cNvSpPr>
              <a:spLocks noChangeShapeType="1"/>
            </p:cNvSpPr>
            <p:nvPr/>
          </p:nvSpPr>
          <p:spPr bwMode="auto">
            <a:xfrm>
              <a:off x="6010275" y="4095750"/>
              <a:ext cx="1588" cy="1971675"/>
            </a:xfrm>
            <a:prstGeom prst="line">
              <a:avLst/>
            </a:prstGeom>
            <a:noFill/>
            <a:ln w="0">
              <a:solidFill>
                <a:srgbClr val="000000"/>
              </a:solidFill>
              <a:prstDash val="sysDot"/>
              <a:round/>
              <a:headEnd/>
              <a:tailEnd/>
            </a:ln>
          </p:spPr>
          <p:txBody>
            <a:bodyPr/>
            <a:lstStyle/>
            <a:p>
              <a:endParaRPr lang="en-AU"/>
            </a:p>
          </p:txBody>
        </p:sp>
        <p:sp>
          <p:nvSpPr>
            <p:cNvPr id="20497" name="Line 17"/>
            <p:cNvSpPr>
              <a:spLocks noChangeShapeType="1"/>
            </p:cNvSpPr>
            <p:nvPr/>
          </p:nvSpPr>
          <p:spPr bwMode="auto">
            <a:xfrm>
              <a:off x="3276600" y="4095750"/>
              <a:ext cx="1588" cy="1971675"/>
            </a:xfrm>
            <a:prstGeom prst="line">
              <a:avLst/>
            </a:prstGeom>
            <a:noFill/>
            <a:ln w="0">
              <a:solidFill>
                <a:srgbClr val="000000"/>
              </a:solidFill>
              <a:round/>
              <a:headEnd/>
              <a:tailEnd/>
            </a:ln>
          </p:spPr>
          <p:txBody>
            <a:bodyPr/>
            <a:lstStyle/>
            <a:p>
              <a:endParaRPr lang="en-AU"/>
            </a:p>
          </p:txBody>
        </p:sp>
        <p:sp>
          <p:nvSpPr>
            <p:cNvPr id="20498" name="Line 18"/>
            <p:cNvSpPr>
              <a:spLocks noChangeShapeType="1"/>
            </p:cNvSpPr>
            <p:nvPr/>
          </p:nvSpPr>
          <p:spPr bwMode="auto">
            <a:xfrm>
              <a:off x="3241675" y="6067425"/>
              <a:ext cx="68263" cy="1588"/>
            </a:xfrm>
            <a:prstGeom prst="line">
              <a:avLst/>
            </a:prstGeom>
            <a:noFill/>
            <a:ln w="0">
              <a:solidFill>
                <a:srgbClr val="000000"/>
              </a:solidFill>
              <a:round/>
              <a:headEnd/>
              <a:tailEnd/>
            </a:ln>
          </p:spPr>
          <p:txBody>
            <a:bodyPr/>
            <a:lstStyle/>
            <a:p>
              <a:endParaRPr lang="en-AU"/>
            </a:p>
          </p:txBody>
        </p:sp>
        <p:sp>
          <p:nvSpPr>
            <p:cNvPr id="20499" name="Line 19"/>
            <p:cNvSpPr>
              <a:spLocks noChangeShapeType="1"/>
            </p:cNvSpPr>
            <p:nvPr/>
          </p:nvSpPr>
          <p:spPr bwMode="auto">
            <a:xfrm>
              <a:off x="3241675" y="5676900"/>
              <a:ext cx="68263" cy="1588"/>
            </a:xfrm>
            <a:prstGeom prst="line">
              <a:avLst/>
            </a:prstGeom>
            <a:noFill/>
            <a:ln w="0">
              <a:solidFill>
                <a:srgbClr val="000000"/>
              </a:solidFill>
              <a:round/>
              <a:headEnd/>
              <a:tailEnd/>
            </a:ln>
          </p:spPr>
          <p:txBody>
            <a:bodyPr/>
            <a:lstStyle/>
            <a:p>
              <a:endParaRPr lang="en-AU"/>
            </a:p>
          </p:txBody>
        </p:sp>
        <p:sp>
          <p:nvSpPr>
            <p:cNvPr id="20500" name="Line 20"/>
            <p:cNvSpPr>
              <a:spLocks noChangeShapeType="1"/>
            </p:cNvSpPr>
            <p:nvPr/>
          </p:nvSpPr>
          <p:spPr bwMode="auto">
            <a:xfrm>
              <a:off x="3241675" y="5276850"/>
              <a:ext cx="68263" cy="1588"/>
            </a:xfrm>
            <a:prstGeom prst="line">
              <a:avLst/>
            </a:prstGeom>
            <a:noFill/>
            <a:ln w="0">
              <a:solidFill>
                <a:srgbClr val="000000"/>
              </a:solidFill>
              <a:round/>
              <a:headEnd/>
              <a:tailEnd/>
            </a:ln>
          </p:spPr>
          <p:txBody>
            <a:bodyPr/>
            <a:lstStyle/>
            <a:p>
              <a:endParaRPr lang="en-AU"/>
            </a:p>
          </p:txBody>
        </p:sp>
        <p:sp>
          <p:nvSpPr>
            <p:cNvPr id="20501" name="Line 21"/>
            <p:cNvSpPr>
              <a:spLocks noChangeShapeType="1"/>
            </p:cNvSpPr>
            <p:nvPr/>
          </p:nvSpPr>
          <p:spPr bwMode="auto">
            <a:xfrm>
              <a:off x="3241675" y="4886325"/>
              <a:ext cx="68263" cy="1588"/>
            </a:xfrm>
            <a:prstGeom prst="line">
              <a:avLst/>
            </a:prstGeom>
            <a:noFill/>
            <a:ln w="0">
              <a:solidFill>
                <a:srgbClr val="000000"/>
              </a:solidFill>
              <a:round/>
              <a:headEnd/>
              <a:tailEnd/>
            </a:ln>
          </p:spPr>
          <p:txBody>
            <a:bodyPr/>
            <a:lstStyle/>
            <a:p>
              <a:endParaRPr lang="en-AU"/>
            </a:p>
          </p:txBody>
        </p:sp>
        <p:sp>
          <p:nvSpPr>
            <p:cNvPr id="20502" name="Line 22"/>
            <p:cNvSpPr>
              <a:spLocks noChangeShapeType="1"/>
            </p:cNvSpPr>
            <p:nvPr/>
          </p:nvSpPr>
          <p:spPr bwMode="auto">
            <a:xfrm>
              <a:off x="3241675" y="4486275"/>
              <a:ext cx="68263" cy="1588"/>
            </a:xfrm>
            <a:prstGeom prst="line">
              <a:avLst/>
            </a:prstGeom>
            <a:noFill/>
            <a:ln w="0">
              <a:solidFill>
                <a:srgbClr val="000000"/>
              </a:solidFill>
              <a:round/>
              <a:headEnd/>
              <a:tailEnd/>
            </a:ln>
          </p:spPr>
          <p:txBody>
            <a:bodyPr/>
            <a:lstStyle/>
            <a:p>
              <a:endParaRPr lang="en-AU"/>
            </a:p>
          </p:txBody>
        </p:sp>
        <p:sp>
          <p:nvSpPr>
            <p:cNvPr id="20503" name="Line 23"/>
            <p:cNvSpPr>
              <a:spLocks noChangeShapeType="1"/>
            </p:cNvSpPr>
            <p:nvPr/>
          </p:nvSpPr>
          <p:spPr bwMode="auto">
            <a:xfrm>
              <a:off x="3241675" y="4095750"/>
              <a:ext cx="68263" cy="1588"/>
            </a:xfrm>
            <a:prstGeom prst="line">
              <a:avLst/>
            </a:prstGeom>
            <a:noFill/>
            <a:ln w="0">
              <a:solidFill>
                <a:srgbClr val="000000"/>
              </a:solidFill>
              <a:round/>
              <a:headEnd/>
              <a:tailEnd/>
            </a:ln>
          </p:spPr>
          <p:txBody>
            <a:bodyPr/>
            <a:lstStyle/>
            <a:p>
              <a:endParaRPr lang="en-AU"/>
            </a:p>
          </p:txBody>
        </p:sp>
        <p:sp>
          <p:nvSpPr>
            <p:cNvPr id="20504" name="Line 24"/>
            <p:cNvSpPr>
              <a:spLocks noChangeShapeType="1"/>
            </p:cNvSpPr>
            <p:nvPr/>
          </p:nvSpPr>
          <p:spPr bwMode="auto">
            <a:xfrm flipV="1">
              <a:off x="3276600" y="6029325"/>
              <a:ext cx="1588" cy="76200"/>
            </a:xfrm>
            <a:prstGeom prst="line">
              <a:avLst/>
            </a:prstGeom>
            <a:noFill/>
            <a:ln w="0">
              <a:solidFill>
                <a:srgbClr val="000000"/>
              </a:solidFill>
              <a:round/>
              <a:headEnd/>
              <a:tailEnd/>
            </a:ln>
          </p:spPr>
          <p:txBody>
            <a:bodyPr/>
            <a:lstStyle/>
            <a:p>
              <a:endParaRPr lang="en-AU"/>
            </a:p>
          </p:txBody>
        </p:sp>
        <p:sp>
          <p:nvSpPr>
            <p:cNvPr id="20505" name="Line 25"/>
            <p:cNvSpPr>
              <a:spLocks noChangeShapeType="1"/>
            </p:cNvSpPr>
            <p:nvPr/>
          </p:nvSpPr>
          <p:spPr bwMode="auto">
            <a:xfrm flipV="1">
              <a:off x="3581400" y="6029325"/>
              <a:ext cx="1588" cy="76200"/>
            </a:xfrm>
            <a:prstGeom prst="line">
              <a:avLst/>
            </a:prstGeom>
            <a:noFill/>
            <a:ln w="0">
              <a:solidFill>
                <a:srgbClr val="000000"/>
              </a:solidFill>
              <a:round/>
              <a:headEnd/>
              <a:tailEnd/>
            </a:ln>
          </p:spPr>
          <p:txBody>
            <a:bodyPr/>
            <a:lstStyle/>
            <a:p>
              <a:endParaRPr lang="en-AU"/>
            </a:p>
          </p:txBody>
        </p:sp>
        <p:sp>
          <p:nvSpPr>
            <p:cNvPr id="20506" name="Line 26"/>
            <p:cNvSpPr>
              <a:spLocks noChangeShapeType="1"/>
            </p:cNvSpPr>
            <p:nvPr/>
          </p:nvSpPr>
          <p:spPr bwMode="auto">
            <a:xfrm flipV="1">
              <a:off x="3886200" y="6029325"/>
              <a:ext cx="1588" cy="76200"/>
            </a:xfrm>
            <a:prstGeom prst="line">
              <a:avLst/>
            </a:prstGeom>
            <a:noFill/>
            <a:ln w="0">
              <a:solidFill>
                <a:srgbClr val="000000"/>
              </a:solidFill>
              <a:round/>
              <a:headEnd/>
              <a:tailEnd/>
            </a:ln>
          </p:spPr>
          <p:txBody>
            <a:bodyPr/>
            <a:lstStyle/>
            <a:p>
              <a:endParaRPr lang="en-AU"/>
            </a:p>
          </p:txBody>
        </p:sp>
        <p:sp>
          <p:nvSpPr>
            <p:cNvPr id="20507" name="Line 27"/>
            <p:cNvSpPr>
              <a:spLocks noChangeShapeType="1"/>
            </p:cNvSpPr>
            <p:nvPr/>
          </p:nvSpPr>
          <p:spPr bwMode="auto">
            <a:xfrm flipV="1">
              <a:off x="4191000" y="6029325"/>
              <a:ext cx="1588" cy="76200"/>
            </a:xfrm>
            <a:prstGeom prst="line">
              <a:avLst/>
            </a:prstGeom>
            <a:noFill/>
            <a:ln w="0">
              <a:solidFill>
                <a:srgbClr val="000000"/>
              </a:solidFill>
              <a:round/>
              <a:headEnd/>
              <a:tailEnd/>
            </a:ln>
          </p:spPr>
          <p:txBody>
            <a:bodyPr/>
            <a:lstStyle/>
            <a:p>
              <a:endParaRPr lang="en-AU"/>
            </a:p>
          </p:txBody>
        </p:sp>
        <p:sp>
          <p:nvSpPr>
            <p:cNvPr id="20508" name="Line 28"/>
            <p:cNvSpPr>
              <a:spLocks noChangeShapeType="1"/>
            </p:cNvSpPr>
            <p:nvPr/>
          </p:nvSpPr>
          <p:spPr bwMode="auto">
            <a:xfrm flipV="1">
              <a:off x="4495800" y="6029325"/>
              <a:ext cx="1588" cy="76200"/>
            </a:xfrm>
            <a:prstGeom prst="line">
              <a:avLst/>
            </a:prstGeom>
            <a:noFill/>
            <a:ln w="0">
              <a:solidFill>
                <a:srgbClr val="000000"/>
              </a:solidFill>
              <a:round/>
              <a:headEnd/>
              <a:tailEnd/>
            </a:ln>
          </p:spPr>
          <p:txBody>
            <a:bodyPr/>
            <a:lstStyle/>
            <a:p>
              <a:endParaRPr lang="en-AU"/>
            </a:p>
          </p:txBody>
        </p:sp>
        <p:sp>
          <p:nvSpPr>
            <p:cNvPr id="20509" name="Line 29"/>
            <p:cNvSpPr>
              <a:spLocks noChangeShapeType="1"/>
            </p:cNvSpPr>
            <p:nvPr/>
          </p:nvSpPr>
          <p:spPr bwMode="auto">
            <a:xfrm flipV="1">
              <a:off x="4791075" y="6029325"/>
              <a:ext cx="1588" cy="76200"/>
            </a:xfrm>
            <a:prstGeom prst="line">
              <a:avLst/>
            </a:prstGeom>
            <a:noFill/>
            <a:ln w="0">
              <a:solidFill>
                <a:srgbClr val="000000"/>
              </a:solidFill>
              <a:round/>
              <a:headEnd/>
              <a:tailEnd/>
            </a:ln>
          </p:spPr>
          <p:txBody>
            <a:bodyPr/>
            <a:lstStyle/>
            <a:p>
              <a:endParaRPr lang="en-AU"/>
            </a:p>
          </p:txBody>
        </p:sp>
        <p:sp>
          <p:nvSpPr>
            <p:cNvPr id="20510" name="Line 30"/>
            <p:cNvSpPr>
              <a:spLocks noChangeShapeType="1"/>
            </p:cNvSpPr>
            <p:nvPr/>
          </p:nvSpPr>
          <p:spPr bwMode="auto">
            <a:xfrm flipV="1">
              <a:off x="5095875" y="6029325"/>
              <a:ext cx="1588" cy="76200"/>
            </a:xfrm>
            <a:prstGeom prst="line">
              <a:avLst/>
            </a:prstGeom>
            <a:noFill/>
            <a:ln w="0">
              <a:solidFill>
                <a:srgbClr val="000000"/>
              </a:solidFill>
              <a:round/>
              <a:headEnd/>
              <a:tailEnd/>
            </a:ln>
          </p:spPr>
          <p:txBody>
            <a:bodyPr/>
            <a:lstStyle/>
            <a:p>
              <a:endParaRPr lang="en-AU"/>
            </a:p>
          </p:txBody>
        </p:sp>
        <p:sp>
          <p:nvSpPr>
            <p:cNvPr id="20511" name="Line 31"/>
            <p:cNvSpPr>
              <a:spLocks noChangeShapeType="1"/>
            </p:cNvSpPr>
            <p:nvPr/>
          </p:nvSpPr>
          <p:spPr bwMode="auto">
            <a:xfrm flipV="1">
              <a:off x="5400675" y="6029325"/>
              <a:ext cx="1588" cy="76200"/>
            </a:xfrm>
            <a:prstGeom prst="line">
              <a:avLst/>
            </a:prstGeom>
            <a:noFill/>
            <a:ln w="0">
              <a:solidFill>
                <a:srgbClr val="000000"/>
              </a:solidFill>
              <a:round/>
              <a:headEnd/>
              <a:tailEnd/>
            </a:ln>
          </p:spPr>
          <p:txBody>
            <a:bodyPr/>
            <a:lstStyle/>
            <a:p>
              <a:endParaRPr lang="en-AU"/>
            </a:p>
          </p:txBody>
        </p:sp>
        <p:sp>
          <p:nvSpPr>
            <p:cNvPr id="20512" name="Line 32"/>
            <p:cNvSpPr>
              <a:spLocks noChangeShapeType="1"/>
            </p:cNvSpPr>
            <p:nvPr/>
          </p:nvSpPr>
          <p:spPr bwMode="auto">
            <a:xfrm flipV="1">
              <a:off x="5705475" y="6029325"/>
              <a:ext cx="1588" cy="76200"/>
            </a:xfrm>
            <a:prstGeom prst="line">
              <a:avLst/>
            </a:prstGeom>
            <a:noFill/>
            <a:ln w="0">
              <a:solidFill>
                <a:srgbClr val="000000"/>
              </a:solidFill>
              <a:round/>
              <a:headEnd/>
              <a:tailEnd/>
            </a:ln>
          </p:spPr>
          <p:txBody>
            <a:bodyPr/>
            <a:lstStyle/>
            <a:p>
              <a:endParaRPr lang="en-AU"/>
            </a:p>
          </p:txBody>
        </p:sp>
        <p:sp>
          <p:nvSpPr>
            <p:cNvPr id="20513" name="Line 33"/>
            <p:cNvSpPr>
              <a:spLocks noChangeShapeType="1"/>
            </p:cNvSpPr>
            <p:nvPr/>
          </p:nvSpPr>
          <p:spPr bwMode="auto">
            <a:xfrm flipV="1">
              <a:off x="6010275" y="6029325"/>
              <a:ext cx="1588" cy="76200"/>
            </a:xfrm>
            <a:prstGeom prst="line">
              <a:avLst/>
            </a:prstGeom>
            <a:noFill/>
            <a:ln w="0">
              <a:solidFill>
                <a:srgbClr val="000000"/>
              </a:solidFill>
              <a:round/>
              <a:headEnd/>
              <a:tailEnd/>
            </a:ln>
          </p:spPr>
          <p:txBody>
            <a:bodyPr/>
            <a:lstStyle/>
            <a:p>
              <a:endParaRPr lang="en-AU"/>
            </a:p>
          </p:txBody>
        </p:sp>
        <p:sp>
          <p:nvSpPr>
            <p:cNvPr id="20514" name="Rectangle 34"/>
            <p:cNvSpPr>
              <a:spLocks noChangeArrowheads="1"/>
            </p:cNvSpPr>
            <p:nvPr/>
          </p:nvSpPr>
          <p:spPr bwMode="auto">
            <a:xfrm>
              <a:off x="3368675" y="6057900"/>
              <a:ext cx="50800" cy="28575"/>
            </a:xfrm>
            <a:prstGeom prst="rect">
              <a:avLst/>
            </a:prstGeom>
            <a:solidFill>
              <a:srgbClr val="FFFF00"/>
            </a:solidFill>
            <a:ln w="9525">
              <a:noFill/>
              <a:miter lim="800000"/>
              <a:headEnd/>
              <a:tailEnd/>
            </a:ln>
          </p:spPr>
          <p:txBody>
            <a:bodyPr/>
            <a:lstStyle/>
            <a:p>
              <a:endParaRPr lang="en-AU"/>
            </a:p>
          </p:txBody>
        </p:sp>
        <p:sp>
          <p:nvSpPr>
            <p:cNvPr id="20515" name="Rectangle 35"/>
            <p:cNvSpPr>
              <a:spLocks noChangeArrowheads="1"/>
            </p:cNvSpPr>
            <p:nvPr/>
          </p:nvSpPr>
          <p:spPr bwMode="auto">
            <a:xfrm>
              <a:off x="5697538" y="5800725"/>
              <a:ext cx="25400" cy="9525"/>
            </a:xfrm>
            <a:prstGeom prst="rect">
              <a:avLst/>
            </a:prstGeom>
            <a:solidFill>
              <a:srgbClr val="FFFF00"/>
            </a:solidFill>
            <a:ln w="9525">
              <a:noFill/>
              <a:miter lim="800000"/>
              <a:headEnd/>
              <a:tailEnd/>
            </a:ln>
          </p:spPr>
          <p:txBody>
            <a:bodyPr/>
            <a:lstStyle/>
            <a:p>
              <a:endParaRPr lang="en-AU"/>
            </a:p>
          </p:txBody>
        </p:sp>
        <p:sp>
          <p:nvSpPr>
            <p:cNvPr id="20516" name="Rectangle 36"/>
            <p:cNvSpPr>
              <a:spLocks noChangeArrowheads="1"/>
            </p:cNvSpPr>
            <p:nvPr/>
          </p:nvSpPr>
          <p:spPr bwMode="auto">
            <a:xfrm>
              <a:off x="3048000" y="3657600"/>
              <a:ext cx="3334160" cy="300544"/>
            </a:xfrm>
            <a:prstGeom prst="rect">
              <a:avLst/>
            </a:prstGeom>
            <a:noFill/>
            <a:ln w="9525">
              <a:noFill/>
              <a:miter lim="800000"/>
              <a:headEnd/>
              <a:tailEnd/>
            </a:ln>
          </p:spPr>
          <p:txBody>
            <a:bodyPr wrap="none" lIns="0" tIns="0" rIns="0" bIns="0">
              <a:spAutoFit/>
            </a:bodyPr>
            <a:lstStyle/>
            <a:p>
              <a:r>
                <a:rPr lang="en-GB" altLang="en-US" b="1" dirty="0">
                  <a:latin typeface="Arial" charset="0"/>
                </a:rPr>
                <a:t>TRANSMISSION POTENTIAL</a:t>
              </a:r>
              <a:endParaRPr lang="en-GB" altLang="en-US" sz="3600" b="1" dirty="0"/>
            </a:p>
          </p:txBody>
        </p:sp>
        <p:sp>
          <p:nvSpPr>
            <p:cNvPr id="20517" name="Rectangle 37"/>
            <p:cNvSpPr>
              <a:spLocks noChangeArrowheads="1"/>
            </p:cNvSpPr>
            <p:nvPr/>
          </p:nvSpPr>
          <p:spPr bwMode="auto">
            <a:xfrm>
              <a:off x="3132138" y="5991225"/>
              <a:ext cx="90159"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0</a:t>
              </a:r>
              <a:endParaRPr lang="en-GB" altLang="en-US" sz="2800" b="1">
                <a:solidFill>
                  <a:schemeClr val="tx2"/>
                </a:solidFill>
              </a:endParaRPr>
            </a:p>
          </p:txBody>
        </p:sp>
        <p:sp>
          <p:nvSpPr>
            <p:cNvPr id="20518" name="Rectangle 38"/>
            <p:cNvSpPr>
              <a:spLocks noChangeArrowheads="1"/>
            </p:cNvSpPr>
            <p:nvPr/>
          </p:nvSpPr>
          <p:spPr bwMode="auto">
            <a:xfrm>
              <a:off x="3038475" y="5600699"/>
              <a:ext cx="226247"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0.2</a:t>
              </a:r>
              <a:endParaRPr lang="en-GB" altLang="en-US" sz="2800" b="1">
                <a:solidFill>
                  <a:schemeClr val="tx2"/>
                </a:solidFill>
              </a:endParaRPr>
            </a:p>
          </p:txBody>
        </p:sp>
        <p:sp>
          <p:nvSpPr>
            <p:cNvPr id="20519" name="Rectangle 39"/>
            <p:cNvSpPr>
              <a:spLocks noChangeArrowheads="1"/>
            </p:cNvSpPr>
            <p:nvPr/>
          </p:nvSpPr>
          <p:spPr bwMode="auto">
            <a:xfrm>
              <a:off x="3038475" y="5200650"/>
              <a:ext cx="226247"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0.4</a:t>
              </a:r>
              <a:endParaRPr lang="en-GB" altLang="en-US" sz="2800" b="1">
                <a:solidFill>
                  <a:schemeClr val="tx2"/>
                </a:solidFill>
              </a:endParaRPr>
            </a:p>
          </p:txBody>
        </p:sp>
        <p:sp>
          <p:nvSpPr>
            <p:cNvPr id="20520" name="Rectangle 40"/>
            <p:cNvSpPr>
              <a:spLocks noChangeArrowheads="1"/>
            </p:cNvSpPr>
            <p:nvPr/>
          </p:nvSpPr>
          <p:spPr bwMode="auto">
            <a:xfrm>
              <a:off x="3038475" y="4810125"/>
              <a:ext cx="226247"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0.6</a:t>
              </a:r>
              <a:endParaRPr lang="en-GB" altLang="en-US" sz="2800" b="1">
                <a:solidFill>
                  <a:schemeClr val="tx2"/>
                </a:solidFill>
              </a:endParaRPr>
            </a:p>
          </p:txBody>
        </p:sp>
        <p:sp>
          <p:nvSpPr>
            <p:cNvPr id="20521" name="Rectangle 41"/>
            <p:cNvSpPr>
              <a:spLocks noChangeArrowheads="1"/>
            </p:cNvSpPr>
            <p:nvPr/>
          </p:nvSpPr>
          <p:spPr bwMode="auto">
            <a:xfrm>
              <a:off x="3038475" y="4410075"/>
              <a:ext cx="226247"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0.8</a:t>
              </a:r>
              <a:endParaRPr lang="en-GB" altLang="en-US" sz="2800" b="1">
                <a:solidFill>
                  <a:schemeClr val="tx2"/>
                </a:solidFill>
              </a:endParaRPr>
            </a:p>
          </p:txBody>
        </p:sp>
        <p:sp>
          <p:nvSpPr>
            <p:cNvPr id="20522" name="Rectangle 42"/>
            <p:cNvSpPr>
              <a:spLocks noChangeArrowheads="1"/>
            </p:cNvSpPr>
            <p:nvPr/>
          </p:nvSpPr>
          <p:spPr bwMode="auto">
            <a:xfrm>
              <a:off x="3132138" y="4019550"/>
              <a:ext cx="90159"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1</a:t>
              </a:r>
              <a:endParaRPr lang="en-GB" altLang="en-US" sz="2800" b="1">
                <a:solidFill>
                  <a:schemeClr val="tx2"/>
                </a:solidFill>
              </a:endParaRPr>
            </a:p>
          </p:txBody>
        </p:sp>
        <p:sp>
          <p:nvSpPr>
            <p:cNvPr id="20523" name="Rectangle 43"/>
            <p:cNvSpPr>
              <a:spLocks noChangeArrowheads="1"/>
            </p:cNvSpPr>
            <p:nvPr/>
          </p:nvSpPr>
          <p:spPr bwMode="auto">
            <a:xfrm>
              <a:off x="3216275"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14</a:t>
              </a:r>
              <a:endParaRPr lang="en-GB" altLang="en-US" sz="2800" b="1">
                <a:solidFill>
                  <a:schemeClr val="tx2"/>
                </a:solidFill>
              </a:endParaRPr>
            </a:p>
          </p:txBody>
        </p:sp>
        <p:sp>
          <p:nvSpPr>
            <p:cNvPr id="20524" name="Rectangle 44"/>
            <p:cNvSpPr>
              <a:spLocks noChangeArrowheads="1"/>
            </p:cNvSpPr>
            <p:nvPr/>
          </p:nvSpPr>
          <p:spPr bwMode="auto">
            <a:xfrm>
              <a:off x="3521075"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17</a:t>
              </a:r>
              <a:endParaRPr lang="en-GB" altLang="en-US" sz="2800" b="1">
                <a:solidFill>
                  <a:schemeClr val="tx2"/>
                </a:solidFill>
              </a:endParaRPr>
            </a:p>
          </p:txBody>
        </p:sp>
        <p:sp>
          <p:nvSpPr>
            <p:cNvPr id="20525" name="Rectangle 45"/>
            <p:cNvSpPr>
              <a:spLocks noChangeArrowheads="1"/>
            </p:cNvSpPr>
            <p:nvPr/>
          </p:nvSpPr>
          <p:spPr bwMode="auto">
            <a:xfrm>
              <a:off x="3825875"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20</a:t>
              </a:r>
              <a:endParaRPr lang="en-GB" altLang="en-US" sz="2800" b="1">
                <a:solidFill>
                  <a:schemeClr val="tx2"/>
                </a:solidFill>
              </a:endParaRPr>
            </a:p>
          </p:txBody>
        </p:sp>
        <p:sp>
          <p:nvSpPr>
            <p:cNvPr id="20526" name="Rectangle 46"/>
            <p:cNvSpPr>
              <a:spLocks noChangeArrowheads="1"/>
            </p:cNvSpPr>
            <p:nvPr/>
          </p:nvSpPr>
          <p:spPr bwMode="auto">
            <a:xfrm>
              <a:off x="4130675"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23</a:t>
              </a:r>
              <a:endParaRPr lang="en-GB" altLang="en-US" sz="2800" b="1">
                <a:solidFill>
                  <a:schemeClr val="tx2"/>
                </a:solidFill>
              </a:endParaRPr>
            </a:p>
          </p:txBody>
        </p:sp>
        <p:sp>
          <p:nvSpPr>
            <p:cNvPr id="20527" name="Rectangle 47"/>
            <p:cNvSpPr>
              <a:spLocks noChangeArrowheads="1"/>
            </p:cNvSpPr>
            <p:nvPr/>
          </p:nvSpPr>
          <p:spPr bwMode="auto">
            <a:xfrm>
              <a:off x="4435475"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26</a:t>
              </a:r>
              <a:endParaRPr lang="en-GB" altLang="en-US" sz="2800" b="1">
                <a:solidFill>
                  <a:schemeClr val="tx2"/>
                </a:solidFill>
              </a:endParaRPr>
            </a:p>
          </p:txBody>
        </p:sp>
        <p:sp>
          <p:nvSpPr>
            <p:cNvPr id="20528" name="Rectangle 48"/>
            <p:cNvSpPr>
              <a:spLocks noChangeArrowheads="1"/>
            </p:cNvSpPr>
            <p:nvPr/>
          </p:nvSpPr>
          <p:spPr bwMode="auto">
            <a:xfrm>
              <a:off x="4732338"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29</a:t>
              </a:r>
              <a:endParaRPr lang="en-GB" altLang="en-US" sz="2800" b="1">
                <a:solidFill>
                  <a:schemeClr val="tx2"/>
                </a:solidFill>
              </a:endParaRPr>
            </a:p>
          </p:txBody>
        </p:sp>
        <p:sp>
          <p:nvSpPr>
            <p:cNvPr id="20529" name="Rectangle 49"/>
            <p:cNvSpPr>
              <a:spLocks noChangeArrowheads="1"/>
            </p:cNvSpPr>
            <p:nvPr/>
          </p:nvSpPr>
          <p:spPr bwMode="auto">
            <a:xfrm>
              <a:off x="5037137"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32</a:t>
              </a:r>
              <a:endParaRPr lang="en-GB" altLang="en-US" sz="2800" b="1">
                <a:solidFill>
                  <a:schemeClr val="tx2"/>
                </a:solidFill>
              </a:endParaRPr>
            </a:p>
          </p:txBody>
        </p:sp>
        <p:sp>
          <p:nvSpPr>
            <p:cNvPr id="20530" name="Rectangle 50"/>
            <p:cNvSpPr>
              <a:spLocks noChangeArrowheads="1"/>
            </p:cNvSpPr>
            <p:nvPr/>
          </p:nvSpPr>
          <p:spPr bwMode="auto">
            <a:xfrm>
              <a:off x="5341938"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35</a:t>
              </a:r>
              <a:endParaRPr lang="en-GB" altLang="en-US" sz="2800" b="1">
                <a:solidFill>
                  <a:schemeClr val="tx2"/>
                </a:solidFill>
              </a:endParaRPr>
            </a:p>
          </p:txBody>
        </p:sp>
        <p:sp>
          <p:nvSpPr>
            <p:cNvPr id="20531" name="Rectangle 51"/>
            <p:cNvSpPr>
              <a:spLocks noChangeArrowheads="1"/>
            </p:cNvSpPr>
            <p:nvPr/>
          </p:nvSpPr>
          <p:spPr bwMode="auto">
            <a:xfrm>
              <a:off x="5646738"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38</a:t>
              </a:r>
              <a:endParaRPr lang="en-GB" altLang="en-US" sz="2800" b="1">
                <a:solidFill>
                  <a:schemeClr val="tx2"/>
                </a:solidFill>
              </a:endParaRPr>
            </a:p>
          </p:txBody>
        </p:sp>
        <p:sp>
          <p:nvSpPr>
            <p:cNvPr id="20532" name="Rectangle 52"/>
            <p:cNvSpPr>
              <a:spLocks noChangeArrowheads="1"/>
            </p:cNvSpPr>
            <p:nvPr/>
          </p:nvSpPr>
          <p:spPr bwMode="auto">
            <a:xfrm>
              <a:off x="5951538" y="6172200"/>
              <a:ext cx="180316" cy="200363"/>
            </a:xfrm>
            <a:prstGeom prst="rect">
              <a:avLst/>
            </a:prstGeom>
            <a:noFill/>
            <a:ln w="9525">
              <a:noFill/>
              <a:miter lim="800000"/>
              <a:headEnd/>
              <a:tailEnd/>
            </a:ln>
          </p:spPr>
          <p:txBody>
            <a:bodyPr wrap="none" lIns="0" tIns="0" rIns="0" bIns="0">
              <a:spAutoFit/>
            </a:bodyPr>
            <a:lstStyle/>
            <a:p>
              <a:r>
                <a:rPr lang="en-GB" altLang="en-US" sz="1200" b="1">
                  <a:solidFill>
                    <a:schemeClr val="tx2"/>
                  </a:solidFill>
                  <a:latin typeface="Arial" charset="0"/>
                </a:rPr>
                <a:t>41</a:t>
              </a:r>
              <a:endParaRPr lang="en-GB" altLang="en-US" sz="2800" b="1">
                <a:solidFill>
                  <a:schemeClr val="tx2"/>
                </a:solidFill>
              </a:endParaRPr>
            </a:p>
          </p:txBody>
        </p:sp>
        <p:sp>
          <p:nvSpPr>
            <p:cNvPr id="20533" name="Rectangle 53"/>
            <p:cNvSpPr>
              <a:spLocks noChangeArrowheads="1"/>
            </p:cNvSpPr>
            <p:nvPr/>
          </p:nvSpPr>
          <p:spPr bwMode="auto">
            <a:xfrm>
              <a:off x="3962400" y="6400800"/>
              <a:ext cx="1752951" cy="267150"/>
            </a:xfrm>
            <a:prstGeom prst="rect">
              <a:avLst/>
            </a:prstGeom>
            <a:noFill/>
            <a:ln w="9525">
              <a:noFill/>
              <a:miter lim="800000"/>
              <a:headEnd/>
              <a:tailEnd/>
            </a:ln>
          </p:spPr>
          <p:txBody>
            <a:bodyPr wrap="none" lIns="0" tIns="0" rIns="0" bIns="0">
              <a:spAutoFit/>
            </a:bodyPr>
            <a:lstStyle/>
            <a:p>
              <a:r>
                <a:rPr lang="en-GB" altLang="en-US" sz="1600" b="1">
                  <a:solidFill>
                    <a:schemeClr val="tx2"/>
                  </a:solidFill>
                  <a:latin typeface="Arial" charset="0"/>
                </a:rPr>
                <a:t>Temperature (°C)</a:t>
              </a:r>
              <a:endParaRPr lang="en-GB" altLang="en-US" sz="3600">
                <a:solidFill>
                  <a:schemeClr val="tx2"/>
                </a:solidFill>
              </a:endParaRPr>
            </a:p>
          </p:txBody>
        </p:sp>
        <p:sp>
          <p:nvSpPr>
            <p:cNvPr id="20534" name="Rectangle 54"/>
            <p:cNvSpPr>
              <a:spLocks noChangeArrowheads="1"/>
            </p:cNvSpPr>
            <p:nvPr/>
          </p:nvSpPr>
          <p:spPr bwMode="auto">
            <a:xfrm>
              <a:off x="762000" y="762000"/>
              <a:ext cx="2082800" cy="1714500"/>
            </a:xfrm>
            <a:prstGeom prst="rect">
              <a:avLst/>
            </a:prstGeom>
            <a:solidFill>
              <a:srgbClr val="00FFFF"/>
            </a:solidFill>
            <a:ln w="9525">
              <a:noFill/>
              <a:miter lim="800000"/>
              <a:headEnd/>
              <a:tailEnd/>
            </a:ln>
          </p:spPr>
          <p:txBody>
            <a:bodyPr/>
            <a:lstStyle/>
            <a:p>
              <a:endParaRPr lang="en-AU"/>
            </a:p>
          </p:txBody>
        </p:sp>
        <p:sp>
          <p:nvSpPr>
            <p:cNvPr id="20535" name="Line 55"/>
            <p:cNvSpPr>
              <a:spLocks noChangeShapeType="1"/>
            </p:cNvSpPr>
            <p:nvPr/>
          </p:nvSpPr>
          <p:spPr bwMode="auto">
            <a:xfrm>
              <a:off x="762000" y="2133600"/>
              <a:ext cx="2082800" cy="1588"/>
            </a:xfrm>
            <a:prstGeom prst="line">
              <a:avLst/>
            </a:prstGeom>
            <a:noFill/>
            <a:ln w="0">
              <a:solidFill>
                <a:srgbClr val="000000"/>
              </a:solidFill>
              <a:prstDash val="sysDot"/>
              <a:round/>
              <a:headEnd/>
              <a:tailEnd/>
            </a:ln>
          </p:spPr>
          <p:txBody>
            <a:bodyPr/>
            <a:lstStyle/>
            <a:p>
              <a:endParaRPr lang="en-AU"/>
            </a:p>
          </p:txBody>
        </p:sp>
        <p:sp>
          <p:nvSpPr>
            <p:cNvPr id="20536" name="Line 56"/>
            <p:cNvSpPr>
              <a:spLocks noChangeShapeType="1"/>
            </p:cNvSpPr>
            <p:nvPr/>
          </p:nvSpPr>
          <p:spPr bwMode="auto">
            <a:xfrm>
              <a:off x="762000" y="1790700"/>
              <a:ext cx="2082800" cy="1588"/>
            </a:xfrm>
            <a:prstGeom prst="line">
              <a:avLst/>
            </a:prstGeom>
            <a:noFill/>
            <a:ln w="0">
              <a:solidFill>
                <a:srgbClr val="000000"/>
              </a:solidFill>
              <a:prstDash val="sysDot"/>
              <a:round/>
              <a:headEnd/>
              <a:tailEnd/>
            </a:ln>
          </p:spPr>
          <p:txBody>
            <a:bodyPr/>
            <a:lstStyle/>
            <a:p>
              <a:endParaRPr lang="en-AU"/>
            </a:p>
          </p:txBody>
        </p:sp>
        <p:sp>
          <p:nvSpPr>
            <p:cNvPr id="20537" name="Line 57"/>
            <p:cNvSpPr>
              <a:spLocks noChangeShapeType="1"/>
            </p:cNvSpPr>
            <p:nvPr/>
          </p:nvSpPr>
          <p:spPr bwMode="auto">
            <a:xfrm>
              <a:off x="762000" y="1447800"/>
              <a:ext cx="2082800" cy="1588"/>
            </a:xfrm>
            <a:prstGeom prst="line">
              <a:avLst/>
            </a:prstGeom>
            <a:noFill/>
            <a:ln w="0">
              <a:solidFill>
                <a:srgbClr val="000000"/>
              </a:solidFill>
              <a:prstDash val="sysDot"/>
              <a:round/>
              <a:headEnd/>
              <a:tailEnd/>
            </a:ln>
          </p:spPr>
          <p:txBody>
            <a:bodyPr/>
            <a:lstStyle/>
            <a:p>
              <a:endParaRPr lang="en-AU"/>
            </a:p>
          </p:txBody>
        </p:sp>
        <p:sp>
          <p:nvSpPr>
            <p:cNvPr id="20538" name="Line 58"/>
            <p:cNvSpPr>
              <a:spLocks noChangeShapeType="1"/>
            </p:cNvSpPr>
            <p:nvPr/>
          </p:nvSpPr>
          <p:spPr bwMode="auto">
            <a:xfrm>
              <a:off x="762000" y="1104900"/>
              <a:ext cx="2082800" cy="1588"/>
            </a:xfrm>
            <a:prstGeom prst="line">
              <a:avLst/>
            </a:prstGeom>
            <a:noFill/>
            <a:ln w="0">
              <a:solidFill>
                <a:srgbClr val="000000"/>
              </a:solidFill>
              <a:prstDash val="sysDot"/>
              <a:round/>
              <a:headEnd/>
              <a:tailEnd/>
            </a:ln>
          </p:spPr>
          <p:txBody>
            <a:bodyPr/>
            <a:lstStyle/>
            <a:p>
              <a:endParaRPr lang="en-AU"/>
            </a:p>
          </p:txBody>
        </p:sp>
        <p:sp>
          <p:nvSpPr>
            <p:cNvPr id="20539" name="Line 59"/>
            <p:cNvSpPr>
              <a:spLocks noChangeShapeType="1"/>
            </p:cNvSpPr>
            <p:nvPr/>
          </p:nvSpPr>
          <p:spPr bwMode="auto">
            <a:xfrm>
              <a:off x="762000" y="762000"/>
              <a:ext cx="2082800" cy="1588"/>
            </a:xfrm>
            <a:prstGeom prst="line">
              <a:avLst/>
            </a:prstGeom>
            <a:noFill/>
            <a:ln w="0">
              <a:solidFill>
                <a:srgbClr val="000000"/>
              </a:solidFill>
              <a:prstDash val="sysDot"/>
              <a:round/>
              <a:headEnd/>
              <a:tailEnd/>
            </a:ln>
          </p:spPr>
          <p:txBody>
            <a:bodyPr/>
            <a:lstStyle/>
            <a:p>
              <a:endParaRPr lang="en-AU"/>
            </a:p>
          </p:txBody>
        </p:sp>
        <p:sp>
          <p:nvSpPr>
            <p:cNvPr id="20540" name="Line 60"/>
            <p:cNvSpPr>
              <a:spLocks noChangeShapeType="1"/>
            </p:cNvSpPr>
            <p:nvPr/>
          </p:nvSpPr>
          <p:spPr bwMode="auto">
            <a:xfrm>
              <a:off x="1177925" y="762000"/>
              <a:ext cx="1588" cy="1714500"/>
            </a:xfrm>
            <a:prstGeom prst="line">
              <a:avLst/>
            </a:prstGeom>
            <a:noFill/>
            <a:ln w="0">
              <a:solidFill>
                <a:srgbClr val="000000"/>
              </a:solidFill>
              <a:prstDash val="sysDot"/>
              <a:round/>
              <a:headEnd/>
              <a:tailEnd/>
            </a:ln>
          </p:spPr>
          <p:txBody>
            <a:bodyPr/>
            <a:lstStyle/>
            <a:p>
              <a:endParaRPr lang="en-AU"/>
            </a:p>
          </p:txBody>
        </p:sp>
        <p:sp>
          <p:nvSpPr>
            <p:cNvPr id="20541" name="Line 61"/>
            <p:cNvSpPr>
              <a:spLocks noChangeShapeType="1"/>
            </p:cNvSpPr>
            <p:nvPr/>
          </p:nvSpPr>
          <p:spPr bwMode="auto">
            <a:xfrm>
              <a:off x="1592263" y="762000"/>
              <a:ext cx="1587" cy="1714500"/>
            </a:xfrm>
            <a:prstGeom prst="line">
              <a:avLst/>
            </a:prstGeom>
            <a:noFill/>
            <a:ln w="0">
              <a:solidFill>
                <a:srgbClr val="000000"/>
              </a:solidFill>
              <a:prstDash val="sysDot"/>
              <a:round/>
              <a:headEnd/>
              <a:tailEnd/>
            </a:ln>
          </p:spPr>
          <p:txBody>
            <a:bodyPr/>
            <a:lstStyle/>
            <a:p>
              <a:endParaRPr lang="en-AU"/>
            </a:p>
          </p:txBody>
        </p:sp>
        <p:sp>
          <p:nvSpPr>
            <p:cNvPr id="20542" name="Line 62"/>
            <p:cNvSpPr>
              <a:spLocks noChangeShapeType="1"/>
            </p:cNvSpPr>
            <p:nvPr/>
          </p:nvSpPr>
          <p:spPr bwMode="auto">
            <a:xfrm>
              <a:off x="2016125" y="762000"/>
              <a:ext cx="1588" cy="1714500"/>
            </a:xfrm>
            <a:prstGeom prst="line">
              <a:avLst/>
            </a:prstGeom>
            <a:noFill/>
            <a:ln w="0">
              <a:solidFill>
                <a:srgbClr val="000000"/>
              </a:solidFill>
              <a:prstDash val="sysDot"/>
              <a:round/>
              <a:headEnd/>
              <a:tailEnd/>
            </a:ln>
          </p:spPr>
          <p:txBody>
            <a:bodyPr/>
            <a:lstStyle/>
            <a:p>
              <a:endParaRPr lang="en-AU"/>
            </a:p>
          </p:txBody>
        </p:sp>
        <p:sp>
          <p:nvSpPr>
            <p:cNvPr id="20543" name="Line 63"/>
            <p:cNvSpPr>
              <a:spLocks noChangeShapeType="1"/>
            </p:cNvSpPr>
            <p:nvPr/>
          </p:nvSpPr>
          <p:spPr bwMode="auto">
            <a:xfrm>
              <a:off x="2430463" y="762000"/>
              <a:ext cx="1587" cy="1714500"/>
            </a:xfrm>
            <a:prstGeom prst="line">
              <a:avLst/>
            </a:prstGeom>
            <a:noFill/>
            <a:ln w="0">
              <a:solidFill>
                <a:srgbClr val="000000"/>
              </a:solidFill>
              <a:prstDash val="sysDot"/>
              <a:round/>
              <a:headEnd/>
              <a:tailEnd/>
            </a:ln>
          </p:spPr>
          <p:txBody>
            <a:bodyPr/>
            <a:lstStyle/>
            <a:p>
              <a:endParaRPr lang="en-AU"/>
            </a:p>
          </p:txBody>
        </p:sp>
        <p:sp>
          <p:nvSpPr>
            <p:cNvPr id="20544" name="Line 64"/>
            <p:cNvSpPr>
              <a:spLocks noChangeShapeType="1"/>
            </p:cNvSpPr>
            <p:nvPr/>
          </p:nvSpPr>
          <p:spPr bwMode="auto">
            <a:xfrm>
              <a:off x="2844800" y="762000"/>
              <a:ext cx="1588" cy="1714500"/>
            </a:xfrm>
            <a:prstGeom prst="line">
              <a:avLst/>
            </a:prstGeom>
            <a:noFill/>
            <a:ln w="0">
              <a:solidFill>
                <a:srgbClr val="000000"/>
              </a:solidFill>
              <a:prstDash val="sysDot"/>
              <a:round/>
              <a:headEnd/>
              <a:tailEnd/>
            </a:ln>
          </p:spPr>
          <p:txBody>
            <a:bodyPr/>
            <a:lstStyle/>
            <a:p>
              <a:endParaRPr lang="en-AU"/>
            </a:p>
          </p:txBody>
        </p:sp>
        <p:sp>
          <p:nvSpPr>
            <p:cNvPr id="20545" name="Rectangle 65"/>
            <p:cNvSpPr>
              <a:spLocks noChangeArrowheads="1"/>
            </p:cNvSpPr>
            <p:nvPr/>
          </p:nvSpPr>
          <p:spPr bwMode="auto">
            <a:xfrm>
              <a:off x="762000" y="762000"/>
              <a:ext cx="2082800" cy="1714500"/>
            </a:xfrm>
            <a:prstGeom prst="rect">
              <a:avLst/>
            </a:prstGeom>
            <a:noFill/>
            <a:ln w="7938">
              <a:solidFill>
                <a:srgbClr val="000000"/>
              </a:solidFill>
              <a:miter lim="800000"/>
              <a:headEnd/>
              <a:tailEnd/>
            </a:ln>
          </p:spPr>
          <p:txBody>
            <a:bodyPr/>
            <a:lstStyle/>
            <a:p>
              <a:endParaRPr lang="en-AU"/>
            </a:p>
          </p:txBody>
        </p:sp>
        <p:sp>
          <p:nvSpPr>
            <p:cNvPr id="20546" name="Line 66"/>
            <p:cNvSpPr>
              <a:spLocks noChangeShapeType="1"/>
            </p:cNvSpPr>
            <p:nvPr/>
          </p:nvSpPr>
          <p:spPr bwMode="auto">
            <a:xfrm>
              <a:off x="762000" y="762000"/>
              <a:ext cx="1588" cy="1714500"/>
            </a:xfrm>
            <a:prstGeom prst="line">
              <a:avLst/>
            </a:prstGeom>
            <a:noFill/>
            <a:ln w="0">
              <a:solidFill>
                <a:srgbClr val="000000"/>
              </a:solidFill>
              <a:round/>
              <a:headEnd/>
              <a:tailEnd/>
            </a:ln>
          </p:spPr>
          <p:txBody>
            <a:bodyPr/>
            <a:lstStyle/>
            <a:p>
              <a:endParaRPr lang="en-AU"/>
            </a:p>
          </p:txBody>
        </p:sp>
        <p:sp>
          <p:nvSpPr>
            <p:cNvPr id="20547" name="Line 67"/>
            <p:cNvSpPr>
              <a:spLocks noChangeShapeType="1"/>
            </p:cNvSpPr>
            <p:nvPr/>
          </p:nvSpPr>
          <p:spPr bwMode="auto">
            <a:xfrm>
              <a:off x="720725" y="2476500"/>
              <a:ext cx="84138" cy="1588"/>
            </a:xfrm>
            <a:prstGeom prst="line">
              <a:avLst/>
            </a:prstGeom>
            <a:noFill/>
            <a:ln w="0">
              <a:solidFill>
                <a:srgbClr val="000000"/>
              </a:solidFill>
              <a:round/>
              <a:headEnd/>
              <a:tailEnd/>
            </a:ln>
          </p:spPr>
          <p:txBody>
            <a:bodyPr/>
            <a:lstStyle/>
            <a:p>
              <a:endParaRPr lang="en-AU"/>
            </a:p>
          </p:txBody>
        </p:sp>
        <p:sp>
          <p:nvSpPr>
            <p:cNvPr id="20548" name="Line 68"/>
            <p:cNvSpPr>
              <a:spLocks noChangeShapeType="1"/>
            </p:cNvSpPr>
            <p:nvPr/>
          </p:nvSpPr>
          <p:spPr bwMode="auto">
            <a:xfrm>
              <a:off x="720725" y="2133600"/>
              <a:ext cx="84138" cy="1588"/>
            </a:xfrm>
            <a:prstGeom prst="line">
              <a:avLst/>
            </a:prstGeom>
            <a:noFill/>
            <a:ln w="0">
              <a:solidFill>
                <a:srgbClr val="000000"/>
              </a:solidFill>
              <a:round/>
              <a:headEnd/>
              <a:tailEnd/>
            </a:ln>
          </p:spPr>
          <p:txBody>
            <a:bodyPr/>
            <a:lstStyle/>
            <a:p>
              <a:endParaRPr lang="en-AU"/>
            </a:p>
          </p:txBody>
        </p:sp>
        <p:sp>
          <p:nvSpPr>
            <p:cNvPr id="20549" name="Line 69"/>
            <p:cNvSpPr>
              <a:spLocks noChangeShapeType="1"/>
            </p:cNvSpPr>
            <p:nvPr/>
          </p:nvSpPr>
          <p:spPr bwMode="auto">
            <a:xfrm>
              <a:off x="720725" y="1790700"/>
              <a:ext cx="84138" cy="1588"/>
            </a:xfrm>
            <a:prstGeom prst="line">
              <a:avLst/>
            </a:prstGeom>
            <a:noFill/>
            <a:ln w="0">
              <a:solidFill>
                <a:srgbClr val="000000"/>
              </a:solidFill>
              <a:round/>
              <a:headEnd/>
              <a:tailEnd/>
            </a:ln>
          </p:spPr>
          <p:txBody>
            <a:bodyPr/>
            <a:lstStyle/>
            <a:p>
              <a:endParaRPr lang="en-AU"/>
            </a:p>
          </p:txBody>
        </p:sp>
        <p:sp>
          <p:nvSpPr>
            <p:cNvPr id="20550" name="Line 70"/>
            <p:cNvSpPr>
              <a:spLocks noChangeShapeType="1"/>
            </p:cNvSpPr>
            <p:nvPr/>
          </p:nvSpPr>
          <p:spPr bwMode="auto">
            <a:xfrm>
              <a:off x="720725" y="1447800"/>
              <a:ext cx="84138" cy="1588"/>
            </a:xfrm>
            <a:prstGeom prst="line">
              <a:avLst/>
            </a:prstGeom>
            <a:noFill/>
            <a:ln w="0">
              <a:solidFill>
                <a:srgbClr val="000000"/>
              </a:solidFill>
              <a:round/>
              <a:headEnd/>
              <a:tailEnd/>
            </a:ln>
          </p:spPr>
          <p:txBody>
            <a:bodyPr/>
            <a:lstStyle/>
            <a:p>
              <a:endParaRPr lang="en-AU"/>
            </a:p>
          </p:txBody>
        </p:sp>
        <p:sp>
          <p:nvSpPr>
            <p:cNvPr id="20551" name="Line 71"/>
            <p:cNvSpPr>
              <a:spLocks noChangeShapeType="1"/>
            </p:cNvSpPr>
            <p:nvPr/>
          </p:nvSpPr>
          <p:spPr bwMode="auto">
            <a:xfrm>
              <a:off x="720725" y="1104900"/>
              <a:ext cx="84138" cy="1588"/>
            </a:xfrm>
            <a:prstGeom prst="line">
              <a:avLst/>
            </a:prstGeom>
            <a:noFill/>
            <a:ln w="0">
              <a:solidFill>
                <a:srgbClr val="000000"/>
              </a:solidFill>
              <a:round/>
              <a:headEnd/>
              <a:tailEnd/>
            </a:ln>
          </p:spPr>
          <p:txBody>
            <a:bodyPr/>
            <a:lstStyle/>
            <a:p>
              <a:endParaRPr lang="en-AU"/>
            </a:p>
          </p:txBody>
        </p:sp>
        <p:sp>
          <p:nvSpPr>
            <p:cNvPr id="20552" name="Line 72"/>
            <p:cNvSpPr>
              <a:spLocks noChangeShapeType="1"/>
            </p:cNvSpPr>
            <p:nvPr/>
          </p:nvSpPr>
          <p:spPr bwMode="auto">
            <a:xfrm>
              <a:off x="720725" y="762000"/>
              <a:ext cx="84138" cy="1588"/>
            </a:xfrm>
            <a:prstGeom prst="line">
              <a:avLst/>
            </a:prstGeom>
            <a:noFill/>
            <a:ln w="0">
              <a:solidFill>
                <a:srgbClr val="000000"/>
              </a:solidFill>
              <a:round/>
              <a:headEnd/>
              <a:tailEnd/>
            </a:ln>
          </p:spPr>
          <p:txBody>
            <a:bodyPr/>
            <a:lstStyle/>
            <a:p>
              <a:endParaRPr lang="en-AU"/>
            </a:p>
          </p:txBody>
        </p:sp>
        <p:sp>
          <p:nvSpPr>
            <p:cNvPr id="20553" name="Line 73"/>
            <p:cNvSpPr>
              <a:spLocks noChangeShapeType="1"/>
            </p:cNvSpPr>
            <p:nvPr/>
          </p:nvSpPr>
          <p:spPr bwMode="auto">
            <a:xfrm flipV="1">
              <a:off x="762000" y="2428875"/>
              <a:ext cx="1588" cy="95250"/>
            </a:xfrm>
            <a:prstGeom prst="line">
              <a:avLst/>
            </a:prstGeom>
            <a:noFill/>
            <a:ln w="0">
              <a:solidFill>
                <a:srgbClr val="000000"/>
              </a:solidFill>
              <a:round/>
              <a:headEnd/>
              <a:tailEnd/>
            </a:ln>
          </p:spPr>
          <p:txBody>
            <a:bodyPr/>
            <a:lstStyle/>
            <a:p>
              <a:endParaRPr lang="en-AU"/>
            </a:p>
          </p:txBody>
        </p:sp>
        <p:sp>
          <p:nvSpPr>
            <p:cNvPr id="20554" name="Line 74"/>
            <p:cNvSpPr>
              <a:spLocks noChangeShapeType="1"/>
            </p:cNvSpPr>
            <p:nvPr/>
          </p:nvSpPr>
          <p:spPr bwMode="auto">
            <a:xfrm flipV="1">
              <a:off x="1177925" y="2428875"/>
              <a:ext cx="1588" cy="95250"/>
            </a:xfrm>
            <a:prstGeom prst="line">
              <a:avLst/>
            </a:prstGeom>
            <a:noFill/>
            <a:ln w="0">
              <a:solidFill>
                <a:srgbClr val="000000"/>
              </a:solidFill>
              <a:round/>
              <a:headEnd/>
              <a:tailEnd/>
            </a:ln>
          </p:spPr>
          <p:txBody>
            <a:bodyPr/>
            <a:lstStyle/>
            <a:p>
              <a:endParaRPr lang="en-AU"/>
            </a:p>
          </p:txBody>
        </p:sp>
        <p:sp>
          <p:nvSpPr>
            <p:cNvPr id="20555" name="Line 75"/>
            <p:cNvSpPr>
              <a:spLocks noChangeShapeType="1"/>
            </p:cNvSpPr>
            <p:nvPr/>
          </p:nvSpPr>
          <p:spPr bwMode="auto">
            <a:xfrm flipV="1">
              <a:off x="1592263" y="2428875"/>
              <a:ext cx="1587" cy="95250"/>
            </a:xfrm>
            <a:prstGeom prst="line">
              <a:avLst/>
            </a:prstGeom>
            <a:noFill/>
            <a:ln w="0">
              <a:solidFill>
                <a:srgbClr val="000000"/>
              </a:solidFill>
              <a:round/>
              <a:headEnd/>
              <a:tailEnd/>
            </a:ln>
          </p:spPr>
          <p:txBody>
            <a:bodyPr/>
            <a:lstStyle/>
            <a:p>
              <a:endParaRPr lang="en-AU"/>
            </a:p>
          </p:txBody>
        </p:sp>
        <p:sp>
          <p:nvSpPr>
            <p:cNvPr id="20556" name="Line 76"/>
            <p:cNvSpPr>
              <a:spLocks noChangeShapeType="1"/>
            </p:cNvSpPr>
            <p:nvPr/>
          </p:nvSpPr>
          <p:spPr bwMode="auto">
            <a:xfrm flipV="1">
              <a:off x="2016125" y="2428875"/>
              <a:ext cx="1588" cy="95250"/>
            </a:xfrm>
            <a:prstGeom prst="line">
              <a:avLst/>
            </a:prstGeom>
            <a:noFill/>
            <a:ln w="0">
              <a:solidFill>
                <a:srgbClr val="000000"/>
              </a:solidFill>
              <a:round/>
              <a:headEnd/>
              <a:tailEnd/>
            </a:ln>
          </p:spPr>
          <p:txBody>
            <a:bodyPr/>
            <a:lstStyle/>
            <a:p>
              <a:endParaRPr lang="en-AU"/>
            </a:p>
          </p:txBody>
        </p:sp>
        <p:sp>
          <p:nvSpPr>
            <p:cNvPr id="20557" name="Line 77"/>
            <p:cNvSpPr>
              <a:spLocks noChangeShapeType="1"/>
            </p:cNvSpPr>
            <p:nvPr/>
          </p:nvSpPr>
          <p:spPr bwMode="auto">
            <a:xfrm flipV="1">
              <a:off x="2430463" y="2428875"/>
              <a:ext cx="1587" cy="95250"/>
            </a:xfrm>
            <a:prstGeom prst="line">
              <a:avLst/>
            </a:prstGeom>
            <a:noFill/>
            <a:ln w="0">
              <a:solidFill>
                <a:srgbClr val="000000"/>
              </a:solidFill>
              <a:round/>
              <a:headEnd/>
              <a:tailEnd/>
            </a:ln>
          </p:spPr>
          <p:txBody>
            <a:bodyPr/>
            <a:lstStyle/>
            <a:p>
              <a:endParaRPr lang="en-AU"/>
            </a:p>
          </p:txBody>
        </p:sp>
        <p:sp>
          <p:nvSpPr>
            <p:cNvPr id="20558" name="Line 78"/>
            <p:cNvSpPr>
              <a:spLocks noChangeShapeType="1"/>
            </p:cNvSpPr>
            <p:nvPr/>
          </p:nvSpPr>
          <p:spPr bwMode="auto">
            <a:xfrm flipV="1">
              <a:off x="2844800" y="2428875"/>
              <a:ext cx="1588" cy="95250"/>
            </a:xfrm>
            <a:prstGeom prst="line">
              <a:avLst/>
            </a:prstGeom>
            <a:noFill/>
            <a:ln w="0">
              <a:solidFill>
                <a:srgbClr val="000000"/>
              </a:solidFill>
              <a:round/>
              <a:headEnd/>
              <a:tailEnd/>
            </a:ln>
          </p:spPr>
          <p:txBody>
            <a:bodyPr/>
            <a:lstStyle/>
            <a:p>
              <a:endParaRPr lang="en-AU"/>
            </a:p>
          </p:txBody>
        </p:sp>
        <p:grpSp>
          <p:nvGrpSpPr>
            <p:cNvPr id="2" name="Group 79"/>
            <p:cNvGrpSpPr>
              <a:grpSpLocks/>
            </p:cNvGrpSpPr>
            <p:nvPr/>
          </p:nvGrpSpPr>
          <p:grpSpPr bwMode="auto">
            <a:xfrm>
              <a:off x="838200" y="762000"/>
              <a:ext cx="423863" cy="1162050"/>
              <a:chOff x="619" y="480"/>
              <a:chExt cx="224" cy="732"/>
            </a:xfrm>
          </p:grpSpPr>
          <p:sp>
            <p:nvSpPr>
              <p:cNvPr id="20560" name="Line 80"/>
              <p:cNvSpPr>
                <a:spLocks noChangeShapeType="1"/>
              </p:cNvSpPr>
              <p:nvPr/>
            </p:nvSpPr>
            <p:spPr bwMode="auto">
              <a:xfrm>
                <a:off x="619" y="480"/>
                <a:ext cx="16" cy="174"/>
              </a:xfrm>
              <a:prstGeom prst="line">
                <a:avLst/>
              </a:prstGeom>
              <a:noFill/>
              <a:ln w="38100">
                <a:solidFill>
                  <a:srgbClr val="FF0000"/>
                </a:solidFill>
                <a:round/>
                <a:headEnd/>
                <a:tailEnd/>
              </a:ln>
            </p:spPr>
            <p:txBody>
              <a:bodyPr/>
              <a:lstStyle/>
              <a:p>
                <a:endParaRPr lang="en-AU"/>
              </a:p>
            </p:txBody>
          </p:sp>
          <p:sp>
            <p:nvSpPr>
              <p:cNvPr id="20561" name="Line 81"/>
              <p:cNvSpPr>
                <a:spLocks noChangeShapeType="1"/>
              </p:cNvSpPr>
              <p:nvPr/>
            </p:nvSpPr>
            <p:spPr bwMode="auto">
              <a:xfrm>
                <a:off x="635" y="654"/>
                <a:ext cx="53" cy="258"/>
              </a:xfrm>
              <a:prstGeom prst="line">
                <a:avLst/>
              </a:prstGeom>
              <a:noFill/>
              <a:ln w="38100">
                <a:solidFill>
                  <a:srgbClr val="FF0000"/>
                </a:solidFill>
                <a:round/>
                <a:headEnd/>
                <a:tailEnd/>
              </a:ln>
            </p:spPr>
            <p:txBody>
              <a:bodyPr/>
              <a:lstStyle/>
              <a:p>
                <a:endParaRPr lang="en-AU"/>
              </a:p>
            </p:txBody>
          </p:sp>
          <p:sp>
            <p:nvSpPr>
              <p:cNvPr id="20562" name="Line 82"/>
              <p:cNvSpPr>
                <a:spLocks noChangeShapeType="1"/>
              </p:cNvSpPr>
              <p:nvPr/>
            </p:nvSpPr>
            <p:spPr bwMode="auto">
              <a:xfrm>
                <a:off x="688" y="912"/>
                <a:ext cx="48" cy="144"/>
              </a:xfrm>
              <a:prstGeom prst="line">
                <a:avLst/>
              </a:prstGeom>
              <a:noFill/>
              <a:ln w="38100">
                <a:solidFill>
                  <a:srgbClr val="FF0000"/>
                </a:solidFill>
                <a:round/>
                <a:headEnd/>
                <a:tailEnd/>
              </a:ln>
            </p:spPr>
            <p:txBody>
              <a:bodyPr/>
              <a:lstStyle/>
              <a:p>
                <a:endParaRPr lang="en-AU"/>
              </a:p>
            </p:txBody>
          </p:sp>
          <p:sp>
            <p:nvSpPr>
              <p:cNvPr id="20563" name="Line 83"/>
              <p:cNvSpPr>
                <a:spLocks noChangeShapeType="1"/>
              </p:cNvSpPr>
              <p:nvPr/>
            </p:nvSpPr>
            <p:spPr bwMode="auto">
              <a:xfrm>
                <a:off x="736" y="1056"/>
                <a:ext cx="54" cy="90"/>
              </a:xfrm>
              <a:prstGeom prst="line">
                <a:avLst/>
              </a:prstGeom>
              <a:noFill/>
              <a:ln w="38100">
                <a:solidFill>
                  <a:srgbClr val="FF0000"/>
                </a:solidFill>
                <a:round/>
                <a:headEnd/>
                <a:tailEnd/>
              </a:ln>
            </p:spPr>
            <p:txBody>
              <a:bodyPr/>
              <a:lstStyle/>
              <a:p>
                <a:endParaRPr lang="en-AU"/>
              </a:p>
            </p:txBody>
          </p:sp>
          <p:sp>
            <p:nvSpPr>
              <p:cNvPr id="20564" name="Line 84"/>
              <p:cNvSpPr>
                <a:spLocks noChangeShapeType="1"/>
              </p:cNvSpPr>
              <p:nvPr/>
            </p:nvSpPr>
            <p:spPr bwMode="auto">
              <a:xfrm>
                <a:off x="790" y="1146"/>
                <a:ext cx="53" cy="66"/>
              </a:xfrm>
              <a:prstGeom prst="line">
                <a:avLst/>
              </a:prstGeom>
              <a:noFill/>
              <a:ln w="38100">
                <a:solidFill>
                  <a:srgbClr val="FF0000"/>
                </a:solidFill>
                <a:round/>
                <a:headEnd/>
                <a:tailEnd/>
              </a:ln>
            </p:spPr>
            <p:txBody>
              <a:bodyPr/>
              <a:lstStyle/>
              <a:p>
                <a:endParaRPr lang="en-AU"/>
              </a:p>
            </p:txBody>
          </p:sp>
        </p:grpSp>
        <p:sp>
          <p:nvSpPr>
            <p:cNvPr id="20565" name="Line 85"/>
            <p:cNvSpPr>
              <a:spLocks noChangeShapeType="1"/>
            </p:cNvSpPr>
            <p:nvPr/>
          </p:nvSpPr>
          <p:spPr bwMode="auto">
            <a:xfrm>
              <a:off x="1262063" y="1924050"/>
              <a:ext cx="84137" cy="76200"/>
            </a:xfrm>
            <a:prstGeom prst="line">
              <a:avLst/>
            </a:prstGeom>
            <a:noFill/>
            <a:ln w="25400">
              <a:solidFill>
                <a:srgbClr val="FF0000"/>
              </a:solidFill>
              <a:round/>
              <a:headEnd/>
              <a:tailEnd/>
            </a:ln>
          </p:spPr>
          <p:txBody>
            <a:bodyPr/>
            <a:lstStyle/>
            <a:p>
              <a:endParaRPr lang="en-AU"/>
            </a:p>
          </p:txBody>
        </p:sp>
        <p:sp>
          <p:nvSpPr>
            <p:cNvPr id="20566" name="Line 86"/>
            <p:cNvSpPr>
              <a:spLocks noChangeShapeType="1"/>
            </p:cNvSpPr>
            <p:nvPr/>
          </p:nvSpPr>
          <p:spPr bwMode="auto">
            <a:xfrm>
              <a:off x="1346200" y="2000250"/>
              <a:ext cx="85725" cy="57150"/>
            </a:xfrm>
            <a:prstGeom prst="line">
              <a:avLst/>
            </a:prstGeom>
            <a:noFill/>
            <a:ln w="25400">
              <a:solidFill>
                <a:srgbClr val="FF0000"/>
              </a:solidFill>
              <a:round/>
              <a:headEnd/>
              <a:tailEnd/>
            </a:ln>
          </p:spPr>
          <p:txBody>
            <a:bodyPr/>
            <a:lstStyle/>
            <a:p>
              <a:endParaRPr lang="en-AU"/>
            </a:p>
          </p:txBody>
        </p:sp>
        <p:sp>
          <p:nvSpPr>
            <p:cNvPr id="20567" name="Line 87"/>
            <p:cNvSpPr>
              <a:spLocks noChangeShapeType="1"/>
            </p:cNvSpPr>
            <p:nvPr/>
          </p:nvSpPr>
          <p:spPr bwMode="auto">
            <a:xfrm>
              <a:off x="1431925" y="2057400"/>
              <a:ext cx="84138" cy="38100"/>
            </a:xfrm>
            <a:prstGeom prst="line">
              <a:avLst/>
            </a:prstGeom>
            <a:noFill/>
            <a:ln w="25400">
              <a:solidFill>
                <a:srgbClr val="FF0000"/>
              </a:solidFill>
              <a:round/>
              <a:headEnd/>
              <a:tailEnd/>
            </a:ln>
          </p:spPr>
          <p:txBody>
            <a:bodyPr/>
            <a:lstStyle/>
            <a:p>
              <a:endParaRPr lang="en-AU"/>
            </a:p>
          </p:txBody>
        </p:sp>
        <p:sp>
          <p:nvSpPr>
            <p:cNvPr id="20568" name="Line 88"/>
            <p:cNvSpPr>
              <a:spLocks noChangeShapeType="1"/>
            </p:cNvSpPr>
            <p:nvPr/>
          </p:nvSpPr>
          <p:spPr bwMode="auto">
            <a:xfrm>
              <a:off x="1516063" y="2095500"/>
              <a:ext cx="76200" cy="38100"/>
            </a:xfrm>
            <a:prstGeom prst="line">
              <a:avLst/>
            </a:prstGeom>
            <a:noFill/>
            <a:ln w="25400">
              <a:solidFill>
                <a:srgbClr val="FF0000"/>
              </a:solidFill>
              <a:round/>
              <a:headEnd/>
              <a:tailEnd/>
            </a:ln>
          </p:spPr>
          <p:txBody>
            <a:bodyPr/>
            <a:lstStyle/>
            <a:p>
              <a:endParaRPr lang="en-AU"/>
            </a:p>
          </p:txBody>
        </p:sp>
        <p:sp>
          <p:nvSpPr>
            <p:cNvPr id="20569" name="Line 89"/>
            <p:cNvSpPr>
              <a:spLocks noChangeShapeType="1"/>
            </p:cNvSpPr>
            <p:nvPr/>
          </p:nvSpPr>
          <p:spPr bwMode="auto">
            <a:xfrm>
              <a:off x="1592263" y="2133600"/>
              <a:ext cx="84137" cy="28575"/>
            </a:xfrm>
            <a:prstGeom prst="line">
              <a:avLst/>
            </a:prstGeom>
            <a:noFill/>
            <a:ln w="25400">
              <a:solidFill>
                <a:srgbClr val="FF0000"/>
              </a:solidFill>
              <a:round/>
              <a:headEnd/>
              <a:tailEnd/>
            </a:ln>
          </p:spPr>
          <p:txBody>
            <a:bodyPr/>
            <a:lstStyle/>
            <a:p>
              <a:endParaRPr lang="en-AU"/>
            </a:p>
          </p:txBody>
        </p:sp>
        <p:sp>
          <p:nvSpPr>
            <p:cNvPr id="20570" name="Line 90"/>
            <p:cNvSpPr>
              <a:spLocks noChangeShapeType="1"/>
            </p:cNvSpPr>
            <p:nvPr/>
          </p:nvSpPr>
          <p:spPr bwMode="auto">
            <a:xfrm>
              <a:off x="1676400" y="2162175"/>
              <a:ext cx="85725" cy="28575"/>
            </a:xfrm>
            <a:prstGeom prst="line">
              <a:avLst/>
            </a:prstGeom>
            <a:noFill/>
            <a:ln w="25400">
              <a:solidFill>
                <a:srgbClr val="FF0000"/>
              </a:solidFill>
              <a:round/>
              <a:headEnd/>
              <a:tailEnd/>
            </a:ln>
          </p:spPr>
          <p:txBody>
            <a:bodyPr/>
            <a:lstStyle/>
            <a:p>
              <a:endParaRPr lang="en-AU"/>
            </a:p>
          </p:txBody>
        </p:sp>
        <p:sp>
          <p:nvSpPr>
            <p:cNvPr id="20571" name="Line 91"/>
            <p:cNvSpPr>
              <a:spLocks noChangeShapeType="1"/>
            </p:cNvSpPr>
            <p:nvPr/>
          </p:nvSpPr>
          <p:spPr bwMode="auto">
            <a:xfrm>
              <a:off x="1762125" y="2190750"/>
              <a:ext cx="84138" cy="19050"/>
            </a:xfrm>
            <a:prstGeom prst="line">
              <a:avLst/>
            </a:prstGeom>
            <a:noFill/>
            <a:ln w="25400">
              <a:solidFill>
                <a:srgbClr val="FF0000"/>
              </a:solidFill>
              <a:round/>
              <a:headEnd/>
              <a:tailEnd/>
            </a:ln>
          </p:spPr>
          <p:txBody>
            <a:bodyPr/>
            <a:lstStyle/>
            <a:p>
              <a:endParaRPr lang="en-AU"/>
            </a:p>
          </p:txBody>
        </p:sp>
        <p:sp>
          <p:nvSpPr>
            <p:cNvPr id="20572" name="Line 92"/>
            <p:cNvSpPr>
              <a:spLocks noChangeShapeType="1"/>
            </p:cNvSpPr>
            <p:nvPr/>
          </p:nvSpPr>
          <p:spPr bwMode="auto">
            <a:xfrm>
              <a:off x="1846263" y="2209800"/>
              <a:ext cx="84137" cy="19050"/>
            </a:xfrm>
            <a:prstGeom prst="line">
              <a:avLst/>
            </a:prstGeom>
            <a:noFill/>
            <a:ln w="25400">
              <a:solidFill>
                <a:srgbClr val="FF0000"/>
              </a:solidFill>
              <a:round/>
              <a:headEnd/>
              <a:tailEnd/>
            </a:ln>
          </p:spPr>
          <p:txBody>
            <a:bodyPr/>
            <a:lstStyle/>
            <a:p>
              <a:endParaRPr lang="en-AU"/>
            </a:p>
          </p:txBody>
        </p:sp>
        <p:sp>
          <p:nvSpPr>
            <p:cNvPr id="20573" name="Line 93"/>
            <p:cNvSpPr>
              <a:spLocks noChangeShapeType="1"/>
            </p:cNvSpPr>
            <p:nvPr/>
          </p:nvSpPr>
          <p:spPr bwMode="auto">
            <a:xfrm>
              <a:off x="1930400" y="2228850"/>
              <a:ext cx="85725" cy="19050"/>
            </a:xfrm>
            <a:prstGeom prst="line">
              <a:avLst/>
            </a:prstGeom>
            <a:noFill/>
            <a:ln w="25400">
              <a:solidFill>
                <a:srgbClr val="FF0000"/>
              </a:solidFill>
              <a:round/>
              <a:headEnd/>
              <a:tailEnd/>
            </a:ln>
          </p:spPr>
          <p:txBody>
            <a:bodyPr/>
            <a:lstStyle/>
            <a:p>
              <a:endParaRPr lang="en-AU"/>
            </a:p>
          </p:txBody>
        </p:sp>
        <p:sp>
          <p:nvSpPr>
            <p:cNvPr id="20574" name="Line 94"/>
            <p:cNvSpPr>
              <a:spLocks noChangeShapeType="1"/>
            </p:cNvSpPr>
            <p:nvPr/>
          </p:nvSpPr>
          <p:spPr bwMode="auto">
            <a:xfrm>
              <a:off x="2016125" y="2247900"/>
              <a:ext cx="76200" cy="9525"/>
            </a:xfrm>
            <a:prstGeom prst="line">
              <a:avLst/>
            </a:prstGeom>
            <a:noFill/>
            <a:ln w="25400">
              <a:solidFill>
                <a:srgbClr val="FF0000"/>
              </a:solidFill>
              <a:round/>
              <a:headEnd/>
              <a:tailEnd/>
            </a:ln>
          </p:spPr>
          <p:txBody>
            <a:bodyPr/>
            <a:lstStyle/>
            <a:p>
              <a:endParaRPr lang="en-AU"/>
            </a:p>
          </p:txBody>
        </p:sp>
        <p:sp>
          <p:nvSpPr>
            <p:cNvPr id="20575" name="Line 95"/>
            <p:cNvSpPr>
              <a:spLocks noChangeShapeType="1"/>
            </p:cNvSpPr>
            <p:nvPr/>
          </p:nvSpPr>
          <p:spPr bwMode="auto">
            <a:xfrm>
              <a:off x="2092325" y="2257425"/>
              <a:ext cx="84138" cy="9525"/>
            </a:xfrm>
            <a:prstGeom prst="line">
              <a:avLst/>
            </a:prstGeom>
            <a:noFill/>
            <a:ln w="25400">
              <a:solidFill>
                <a:srgbClr val="FF0000"/>
              </a:solidFill>
              <a:round/>
              <a:headEnd/>
              <a:tailEnd/>
            </a:ln>
          </p:spPr>
          <p:txBody>
            <a:bodyPr/>
            <a:lstStyle/>
            <a:p>
              <a:endParaRPr lang="en-AU"/>
            </a:p>
          </p:txBody>
        </p:sp>
        <p:sp>
          <p:nvSpPr>
            <p:cNvPr id="20576" name="Line 96"/>
            <p:cNvSpPr>
              <a:spLocks noChangeShapeType="1"/>
            </p:cNvSpPr>
            <p:nvPr/>
          </p:nvSpPr>
          <p:spPr bwMode="auto">
            <a:xfrm>
              <a:off x="2176463" y="2266950"/>
              <a:ext cx="84137" cy="19050"/>
            </a:xfrm>
            <a:prstGeom prst="line">
              <a:avLst/>
            </a:prstGeom>
            <a:noFill/>
            <a:ln w="25400">
              <a:solidFill>
                <a:srgbClr val="FF0000"/>
              </a:solidFill>
              <a:round/>
              <a:headEnd/>
              <a:tailEnd/>
            </a:ln>
          </p:spPr>
          <p:txBody>
            <a:bodyPr/>
            <a:lstStyle/>
            <a:p>
              <a:endParaRPr lang="en-AU"/>
            </a:p>
          </p:txBody>
        </p:sp>
        <p:sp>
          <p:nvSpPr>
            <p:cNvPr id="20577" name="Line 97"/>
            <p:cNvSpPr>
              <a:spLocks noChangeShapeType="1"/>
            </p:cNvSpPr>
            <p:nvPr/>
          </p:nvSpPr>
          <p:spPr bwMode="auto">
            <a:xfrm>
              <a:off x="2260600" y="2286000"/>
              <a:ext cx="85725" cy="9525"/>
            </a:xfrm>
            <a:prstGeom prst="line">
              <a:avLst/>
            </a:prstGeom>
            <a:noFill/>
            <a:ln w="25400">
              <a:solidFill>
                <a:srgbClr val="FF0000"/>
              </a:solidFill>
              <a:round/>
              <a:headEnd/>
              <a:tailEnd/>
            </a:ln>
          </p:spPr>
          <p:txBody>
            <a:bodyPr/>
            <a:lstStyle/>
            <a:p>
              <a:endParaRPr lang="en-AU"/>
            </a:p>
          </p:txBody>
        </p:sp>
        <p:sp>
          <p:nvSpPr>
            <p:cNvPr id="20578" name="Line 98"/>
            <p:cNvSpPr>
              <a:spLocks noChangeShapeType="1"/>
            </p:cNvSpPr>
            <p:nvPr/>
          </p:nvSpPr>
          <p:spPr bwMode="auto">
            <a:xfrm>
              <a:off x="2346325" y="2295525"/>
              <a:ext cx="84138" cy="9525"/>
            </a:xfrm>
            <a:prstGeom prst="line">
              <a:avLst/>
            </a:prstGeom>
            <a:noFill/>
            <a:ln w="25400">
              <a:solidFill>
                <a:srgbClr val="FF0000"/>
              </a:solidFill>
              <a:round/>
              <a:headEnd/>
              <a:tailEnd/>
            </a:ln>
          </p:spPr>
          <p:txBody>
            <a:bodyPr/>
            <a:lstStyle/>
            <a:p>
              <a:endParaRPr lang="en-AU"/>
            </a:p>
          </p:txBody>
        </p:sp>
        <p:sp>
          <p:nvSpPr>
            <p:cNvPr id="20579" name="Line 99"/>
            <p:cNvSpPr>
              <a:spLocks noChangeShapeType="1"/>
            </p:cNvSpPr>
            <p:nvPr/>
          </p:nvSpPr>
          <p:spPr bwMode="auto">
            <a:xfrm>
              <a:off x="2430463" y="2305050"/>
              <a:ext cx="84137" cy="1588"/>
            </a:xfrm>
            <a:prstGeom prst="line">
              <a:avLst/>
            </a:prstGeom>
            <a:noFill/>
            <a:ln w="25400">
              <a:solidFill>
                <a:srgbClr val="FF0000"/>
              </a:solidFill>
              <a:round/>
              <a:headEnd/>
              <a:tailEnd/>
            </a:ln>
          </p:spPr>
          <p:txBody>
            <a:bodyPr/>
            <a:lstStyle/>
            <a:p>
              <a:endParaRPr lang="en-AU"/>
            </a:p>
          </p:txBody>
        </p:sp>
        <p:sp>
          <p:nvSpPr>
            <p:cNvPr id="20580" name="Line 100"/>
            <p:cNvSpPr>
              <a:spLocks noChangeShapeType="1"/>
            </p:cNvSpPr>
            <p:nvPr/>
          </p:nvSpPr>
          <p:spPr bwMode="auto">
            <a:xfrm>
              <a:off x="2514600" y="2305050"/>
              <a:ext cx="76200" cy="9525"/>
            </a:xfrm>
            <a:prstGeom prst="line">
              <a:avLst/>
            </a:prstGeom>
            <a:noFill/>
            <a:ln w="25400">
              <a:solidFill>
                <a:srgbClr val="FF0000"/>
              </a:solidFill>
              <a:round/>
              <a:headEnd/>
              <a:tailEnd/>
            </a:ln>
          </p:spPr>
          <p:txBody>
            <a:bodyPr/>
            <a:lstStyle/>
            <a:p>
              <a:endParaRPr lang="en-AU"/>
            </a:p>
          </p:txBody>
        </p:sp>
        <p:sp>
          <p:nvSpPr>
            <p:cNvPr id="20581" name="Line 101"/>
            <p:cNvSpPr>
              <a:spLocks noChangeShapeType="1"/>
            </p:cNvSpPr>
            <p:nvPr/>
          </p:nvSpPr>
          <p:spPr bwMode="auto">
            <a:xfrm>
              <a:off x="2590800" y="2314575"/>
              <a:ext cx="85725" cy="9525"/>
            </a:xfrm>
            <a:prstGeom prst="line">
              <a:avLst/>
            </a:prstGeom>
            <a:noFill/>
            <a:ln w="25400">
              <a:solidFill>
                <a:srgbClr val="FF0000"/>
              </a:solidFill>
              <a:round/>
              <a:headEnd/>
              <a:tailEnd/>
            </a:ln>
          </p:spPr>
          <p:txBody>
            <a:bodyPr/>
            <a:lstStyle/>
            <a:p>
              <a:endParaRPr lang="en-AU"/>
            </a:p>
          </p:txBody>
        </p:sp>
        <p:sp>
          <p:nvSpPr>
            <p:cNvPr id="20582" name="Line 102"/>
            <p:cNvSpPr>
              <a:spLocks noChangeShapeType="1"/>
            </p:cNvSpPr>
            <p:nvPr/>
          </p:nvSpPr>
          <p:spPr bwMode="auto">
            <a:xfrm>
              <a:off x="2676525" y="2324100"/>
              <a:ext cx="84138" cy="9525"/>
            </a:xfrm>
            <a:prstGeom prst="line">
              <a:avLst/>
            </a:prstGeom>
            <a:noFill/>
            <a:ln w="25400">
              <a:solidFill>
                <a:srgbClr val="FF0000"/>
              </a:solidFill>
              <a:round/>
              <a:headEnd/>
              <a:tailEnd/>
            </a:ln>
          </p:spPr>
          <p:txBody>
            <a:bodyPr/>
            <a:lstStyle/>
            <a:p>
              <a:endParaRPr lang="en-AU"/>
            </a:p>
          </p:txBody>
        </p:sp>
        <p:sp>
          <p:nvSpPr>
            <p:cNvPr id="20583" name="Line 103"/>
            <p:cNvSpPr>
              <a:spLocks noChangeShapeType="1"/>
            </p:cNvSpPr>
            <p:nvPr/>
          </p:nvSpPr>
          <p:spPr bwMode="auto">
            <a:xfrm>
              <a:off x="2760663" y="2333625"/>
              <a:ext cx="84137" cy="1588"/>
            </a:xfrm>
            <a:prstGeom prst="line">
              <a:avLst/>
            </a:prstGeom>
            <a:noFill/>
            <a:ln w="25400">
              <a:solidFill>
                <a:srgbClr val="FF0000"/>
              </a:solidFill>
              <a:round/>
              <a:headEnd/>
              <a:tailEnd/>
            </a:ln>
          </p:spPr>
          <p:txBody>
            <a:bodyPr/>
            <a:lstStyle/>
            <a:p>
              <a:endParaRPr lang="en-AU"/>
            </a:p>
          </p:txBody>
        </p:sp>
        <p:sp>
          <p:nvSpPr>
            <p:cNvPr id="20584" name="Line 104"/>
            <p:cNvSpPr>
              <a:spLocks noChangeShapeType="1"/>
            </p:cNvSpPr>
            <p:nvPr/>
          </p:nvSpPr>
          <p:spPr bwMode="auto">
            <a:xfrm>
              <a:off x="838200" y="-31946850"/>
              <a:ext cx="85725" cy="1587"/>
            </a:xfrm>
            <a:prstGeom prst="line">
              <a:avLst/>
            </a:prstGeom>
            <a:noFill/>
            <a:ln w="25400">
              <a:solidFill>
                <a:srgbClr val="0000FF"/>
              </a:solidFill>
              <a:round/>
              <a:headEnd/>
              <a:tailEnd/>
            </a:ln>
          </p:spPr>
          <p:txBody>
            <a:bodyPr/>
            <a:lstStyle/>
            <a:p>
              <a:endParaRPr lang="en-AU"/>
            </a:p>
          </p:txBody>
        </p:sp>
        <p:grpSp>
          <p:nvGrpSpPr>
            <p:cNvPr id="3" name="Group 105"/>
            <p:cNvGrpSpPr>
              <a:grpSpLocks/>
            </p:cNvGrpSpPr>
            <p:nvPr/>
          </p:nvGrpSpPr>
          <p:grpSpPr bwMode="auto">
            <a:xfrm>
              <a:off x="1066800" y="762000"/>
              <a:ext cx="525463" cy="1295400"/>
              <a:chOff x="702" y="480"/>
              <a:chExt cx="349" cy="816"/>
            </a:xfrm>
          </p:grpSpPr>
          <p:sp>
            <p:nvSpPr>
              <p:cNvPr id="20586" name="Line 106"/>
              <p:cNvSpPr>
                <a:spLocks noChangeShapeType="1"/>
              </p:cNvSpPr>
              <p:nvPr/>
            </p:nvSpPr>
            <p:spPr bwMode="auto">
              <a:xfrm>
                <a:off x="702" y="480"/>
                <a:ext cx="34" cy="282"/>
              </a:xfrm>
              <a:prstGeom prst="line">
                <a:avLst/>
              </a:prstGeom>
              <a:noFill/>
              <a:ln w="38100">
                <a:solidFill>
                  <a:srgbClr val="0000FF"/>
                </a:solidFill>
                <a:prstDash val="sysDot"/>
                <a:round/>
                <a:headEnd/>
                <a:tailEnd/>
              </a:ln>
            </p:spPr>
            <p:txBody>
              <a:bodyPr/>
              <a:lstStyle/>
              <a:p>
                <a:endParaRPr lang="en-AU"/>
              </a:p>
            </p:txBody>
          </p:sp>
          <p:sp>
            <p:nvSpPr>
              <p:cNvPr id="20587" name="Line 107"/>
              <p:cNvSpPr>
                <a:spLocks noChangeShapeType="1"/>
              </p:cNvSpPr>
              <p:nvPr/>
            </p:nvSpPr>
            <p:spPr bwMode="auto">
              <a:xfrm>
                <a:off x="736" y="762"/>
                <a:ext cx="54" cy="198"/>
              </a:xfrm>
              <a:prstGeom prst="line">
                <a:avLst/>
              </a:prstGeom>
              <a:noFill/>
              <a:ln w="38100">
                <a:solidFill>
                  <a:srgbClr val="0000FF"/>
                </a:solidFill>
                <a:prstDash val="sysDot"/>
                <a:round/>
                <a:headEnd/>
                <a:tailEnd/>
              </a:ln>
            </p:spPr>
            <p:txBody>
              <a:bodyPr/>
              <a:lstStyle/>
              <a:p>
                <a:endParaRPr lang="en-AU"/>
              </a:p>
            </p:txBody>
          </p:sp>
          <p:sp>
            <p:nvSpPr>
              <p:cNvPr id="20588" name="Line 108"/>
              <p:cNvSpPr>
                <a:spLocks noChangeShapeType="1"/>
              </p:cNvSpPr>
              <p:nvPr/>
            </p:nvSpPr>
            <p:spPr bwMode="auto">
              <a:xfrm>
                <a:off x="790" y="960"/>
                <a:ext cx="53" cy="120"/>
              </a:xfrm>
              <a:prstGeom prst="line">
                <a:avLst/>
              </a:prstGeom>
              <a:noFill/>
              <a:ln w="38100">
                <a:solidFill>
                  <a:srgbClr val="0000FF"/>
                </a:solidFill>
                <a:prstDash val="sysDot"/>
                <a:round/>
                <a:headEnd/>
                <a:tailEnd/>
              </a:ln>
            </p:spPr>
            <p:txBody>
              <a:bodyPr/>
              <a:lstStyle/>
              <a:p>
                <a:endParaRPr lang="en-AU"/>
              </a:p>
            </p:txBody>
          </p:sp>
          <p:sp>
            <p:nvSpPr>
              <p:cNvPr id="20589" name="Line 109"/>
              <p:cNvSpPr>
                <a:spLocks noChangeShapeType="1"/>
              </p:cNvSpPr>
              <p:nvPr/>
            </p:nvSpPr>
            <p:spPr bwMode="auto">
              <a:xfrm>
                <a:off x="843" y="1080"/>
                <a:ext cx="53" cy="78"/>
              </a:xfrm>
              <a:prstGeom prst="line">
                <a:avLst/>
              </a:prstGeom>
              <a:noFill/>
              <a:ln w="38100">
                <a:solidFill>
                  <a:srgbClr val="0000FF"/>
                </a:solidFill>
                <a:prstDash val="sysDot"/>
                <a:round/>
                <a:headEnd/>
                <a:tailEnd/>
              </a:ln>
            </p:spPr>
            <p:txBody>
              <a:bodyPr/>
              <a:lstStyle/>
              <a:p>
                <a:endParaRPr lang="en-AU"/>
              </a:p>
            </p:txBody>
          </p:sp>
          <p:sp>
            <p:nvSpPr>
              <p:cNvPr id="20590" name="Line 110"/>
              <p:cNvSpPr>
                <a:spLocks noChangeShapeType="1"/>
              </p:cNvSpPr>
              <p:nvPr/>
            </p:nvSpPr>
            <p:spPr bwMode="auto">
              <a:xfrm>
                <a:off x="896" y="1158"/>
                <a:ext cx="54" cy="60"/>
              </a:xfrm>
              <a:prstGeom prst="line">
                <a:avLst/>
              </a:prstGeom>
              <a:noFill/>
              <a:ln w="38100">
                <a:solidFill>
                  <a:srgbClr val="0000FF"/>
                </a:solidFill>
                <a:prstDash val="sysDot"/>
                <a:round/>
                <a:headEnd/>
                <a:tailEnd/>
              </a:ln>
            </p:spPr>
            <p:txBody>
              <a:bodyPr/>
              <a:lstStyle/>
              <a:p>
                <a:endParaRPr lang="en-AU"/>
              </a:p>
            </p:txBody>
          </p:sp>
          <p:sp>
            <p:nvSpPr>
              <p:cNvPr id="20591" name="Line 111"/>
              <p:cNvSpPr>
                <a:spLocks noChangeShapeType="1"/>
              </p:cNvSpPr>
              <p:nvPr/>
            </p:nvSpPr>
            <p:spPr bwMode="auto">
              <a:xfrm>
                <a:off x="950" y="1218"/>
                <a:ext cx="53" cy="42"/>
              </a:xfrm>
              <a:prstGeom prst="line">
                <a:avLst/>
              </a:prstGeom>
              <a:noFill/>
              <a:ln w="38100">
                <a:solidFill>
                  <a:srgbClr val="0000FF"/>
                </a:solidFill>
                <a:prstDash val="sysDot"/>
                <a:round/>
                <a:headEnd/>
                <a:tailEnd/>
              </a:ln>
            </p:spPr>
            <p:txBody>
              <a:bodyPr/>
              <a:lstStyle/>
              <a:p>
                <a:endParaRPr lang="en-AU"/>
              </a:p>
            </p:txBody>
          </p:sp>
          <p:sp>
            <p:nvSpPr>
              <p:cNvPr id="20592" name="Line 112"/>
              <p:cNvSpPr>
                <a:spLocks noChangeShapeType="1"/>
              </p:cNvSpPr>
              <p:nvPr/>
            </p:nvSpPr>
            <p:spPr bwMode="auto">
              <a:xfrm>
                <a:off x="1003" y="1260"/>
                <a:ext cx="48" cy="36"/>
              </a:xfrm>
              <a:prstGeom prst="line">
                <a:avLst/>
              </a:prstGeom>
              <a:noFill/>
              <a:ln w="38100">
                <a:solidFill>
                  <a:srgbClr val="0000FF"/>
                </a:solidFill>
                <a:prstDash val="sysDot"/>
                <a:round/>
                <a:headEnd/>
                <a:tailEnd/>
              </a:ln>
            </p:spPr>
            <p:txBody>
              <a:bodyPr/>
              <a:lstStyle/>
              <a:p>
                <a:endParaRPr lang="en-AU"/>
              </a:p>
            </p:txBody>
          </p:sp>
        </p:grpSp>
        <p:sp>
          <p:nvSpPr>
            <p:cNvPr id="20593" name="Line 113"/>
            <p:cNvSpPr>
              <a:spLocks noChangeShapeType="1"/>
            </p:cNvSpPr>
            <p:nvPr/>
          </p:nvSpPr>
          <p:spPr bwMode="auto">
            <a:xfrm>
              <a:off x="1592263" y="2057400"/>
              <a:ext cx="84137" cy="38100"/>
            </a:xfrm>
            <a:prstGeom prst="line">
              <a:avLst/>
            </a:prstGeom>
            <a:noFill/>
            <a:ln w="25400">
              <a:solidFill>
                <a:srgbClr val="0000FF"/>
              </a:solidFill>
              <a:round/>
              <a:headEnd/>
              <a:tailEnd/>
            </a:ln>
          </p:spPr>
          <p:txBody>
            <a:bodyPr/>
            <a:lstStyle/>
            <a:p>
              <a:endParaRPr lang="en-AU"/>
            </a:p>
          </p:txBody>
        </p:sp>
        <p:sp>
          <p:nvSpPr>
            <p:cNvPr id="20594" name="Line 114"/>
            <p:cNvSpPr>
              <a:spLocks noChangeShapeType="1"/>
            </p:cNvSpPr>
            <p:nvPr/>
          </p:nvSpPr>
          <p:spPr bwMode="auto">
            <a:xfrm>
              <a:off x="1676400" y="2095500"/>
              <a:ext cx="85725" cy="38100"/>
            </a:xfrm>
            <a:prstGeom prst="line">
              <a:avLst/>
            </a:prstGeom>
            <a:noFill/>
            <a:ln w="25400">
              <a:solidFill>
                <a:srgbClr val="0000FF"/>
              </a:solidFill>
              <a:prstDash val="sysDot"/>
              <a:round/>
              <a:headEnd/>
              <a:tailEnd/>
            </a:ln>
          </p:spPr>
          <p:txBody>
            <a:bodyPr/>
            <a:lstStyle/>
            <a:p>
              <a:endParaRPr lang="en-AU"/>
            </a:p>
          </p:txBody>
        </p:sp>
        <p:sp>
          <p:nvSpPr>
            <p:cNvPr id="20595" name="Line 115"/>
            <p:cNvSpPr>
              <a:spLocks noChangeShapeType="1"/>
            </p:cNvSpPr>
            <p:nvPr/>
          </p:nvSpPr>
          <p:spPr bwMode="auto">
            <a:xfrm>
              <a:off x="1762125" y="2133600"/>
              <a:ext cx="84138" cy="28575"/>
            </a:xfrm>
            <a:prstGeom prst="line">
              <a:avLst/>
            </a:prstGeom>
            <a:noFill/>
            <a:ln w="25400">
              <a:solidFill>
                <a:srgbClr val="0000FF"/>
              </a:solidFill>
              <a:round/>
              <a:headEnd/>
              <a:tailEnd/>
            </a:ln>
          </p:spPr>
          <p:txBody>
            <a:bodyPr/>
            <a:lstStyle/>
            <a:p>
              <a:endParaRPr lang="en-AU"/>
            </a:p>
          </p:txBody>
        </p:sp>
        <p:sp>
          <p:nvSpPr>
            <p:cNvPr id="20596" name="Line 116"/>
            <p:cNvSpPr>
              <a:spLocks noChangeShapeType="1"/>
            </p:cNvSpPr>
            <p:nvPr/>
          </p:nvSpPr>
          <p:spPr bwMode="auto">
            <a:xfrm>
              <a:off x="1846263" y="2162175"/>
              <a:ext cx="84137" cy="19050"/>
            </a:xfrm>
            <a:prstGeom prst="line">
              <a:avLst/>
            </a:prstGeom>
            <a:noFill/>
            <a:ln w="25400">
              <a:solidFill>
                <a:srgbClr val="0000FF"/>
              </a:solidFill>
              <a:prstDash val="sysDot"/>
              <a:round/>
              <a:headEnd/>
              <a:tailEnd/>
            </a:ln>
          </p:spPr>
          <p:txBody>
            <a:bodyPr/>
            <a:lstStyle/>
            <a:p>
              <a:endParaRPr lang="en-AU"/>
            </a:p>
          </p:txBody>
        </p:sp>
        <p:sp>
          <p:nvSpPr>
            <p:cNvPr id="20597" name="Line 117"/>
            <p:cNvSpPr>
              <a:spLocks noChangeShapeType="1"/>
            </p:cNvSpPr>
            <p:nvPr/>
          </p:nvSpPr>
          <p:spPr bwMode="auto">
            <a:xfrm>
              <a:off x="1930400" y="2181225"/>
              <a:ext cx="85725" cy="19050"/>
            </a:xfrm>
            <a:prstGeom prst="line">
              <a:avLst/>
            </a:prstGeom>
            <a:noFill/>
            <a:ln w="25400">
              <a:solidFill>
                <a:srgbClr val="0000FF"/>
              </a:solidFill>
              <a:round/>
              <a:headEnd/>
              <a:tailEnd/>
            </a:ln>
          </p:spPr>
          <p:txBody>
            <a:bodyPr/>
            <a:lstStyle/>
            <a:p>
              <a:endParaRPr lang="en-AU"/>
            </a:p>
          </p:txBody>
        </p:sp>
        <p:sp>
          <p:nvSpPr>
            <p:cNvPr id="20598" name="Line 118"/>
            <p:cNvSpPr>
              <a:spLocks noChangeShapeType="1"/>
            </p:cNvSpPr>
            <p:nvPr/>
          </p:nvSpPr>
          <p:spPr bwMode="auto">
            <a:xfrm>
              <a:off x="2016125" y="2200275"/>
              <a:ext cx="76200" cy="19050"/>
            </a:xfrm>
            <a:prstGeom prst="line">
              <a:avLst/>
            </a:prstGeom>
            <a:noFill/>
            <a:ln w="25400">
              <a:solidFill>
                <a:srgbClr val="0000FF"/>
              </a:solidFill>
              <a:round/>
              <a:headEnd/>
              <a:tailEnd/>
            </a:ln>
          </p:spPr>
          <p:txBody>
            <a:bodyPr/>
            <a:lstStyle/>
            <a:p>
              <a:endParaRPr lang="en-AU"/>
            </a:p>
          </p:txBody>
        </p:sp>
        <p:sp>
          <p:nvSpPr>
            <p:cNvPr id="20599" name="Line 119"/>
            <p:cNvSpPr>
              <a:spLocks noChangeShapeType="1"/>
            </p:cNvSpPr>
            <p:nvPr/>
          </p:nvSpPr>
          <p:spPr bwMode="auto">
            <a:xfrm>
              <a:off x="2092325" y="2219325"/>
              <a:ext cx="84138" cy="19050"/>
            </a:xfrm>
            <a:prstGeom prst="line">
              <a:avLst/>
            </a:prstGeom>
            <a:noFill/>
            <a:ln w="25400">
              <a:solidFill>
                <a:srgbClr val="0000FF"/>
              </a:solidFill>
              <a:prstDash val="sysDot"/>
              <a:round/>
              <a:headEnd/>
              <a:tailEnd/>
            </a:ln>
          </p:spPr>
          <p:txBody>
            <a:bodyPr/>
            <a:lstStyle/>
            <a:p>
              <a:endParaRPr lang="en-AU"/>
            </a:p>
          </p:txBody>
        </p:sp>
        <p:sp>
          <p:nvSpPr>
            <p:cNvPr id="20600" name="Line 120"/>
            <p:cNvSpPr>
              <a:spLocks noChangeShapeType="1"/>
            </p:cNvSpPr>
            <p:nvPr/>
          </p:nvSpPr>
          <p:spPr bwMode="auto">
            <a:xfrm>
              <a:off x="2176463" y="2238375"/>
              <a:ext cx="84137" cy="9525"/>
            </a:xfrm>
            <a:prstGeom prst="line">
              <a:avLst/>
            </a:prstGeom>
            <a:noFill/>
            <a:ln w="25400">
              <a:solidFill>
                <a:srgbClr val="0000FF"/>
              </a:solidFill>
              <a:round/>
              <a:headEnd/>
              <a:tailEnd/>
            </a:ln>
          </p:spPr>
          <p:txBody>
            <a:bodyPr/>
            <a:lstStyle/>
            <a:p>
              <a:endParaRPr lang="en-AU"/>
            </a:p>
          </p:txBody>
        </p:sp>
        <p:sp>
          <p:nvSpPr>
            <p:cNvPr id="20601" name="Line 121"/>
            <p:cNvSpPr>
              <a:spLocks noChangeShapeType="1"/>
            </p:cNvSpPr>
            <p:nvPr/>
          </p:nvSpPr>
          <p:spPr bwMode="auto">
            <a:xfrm>
              <a:off x="2260600" y="2247900"/>
              <a:ext cx="85725" cy="19050"/>
            </a:xfrm>
            <a:prstGeom prst="line">
              <a:avLst/>
            </a:prstGeom>
            <a:noFill/>
            <a:ln w="25400">
              <a:solidFill>
                <a:srgbClr val="0000FF"/>
              </a:solidFill>
              <a:prstDash val="sysDot"/>
              <a:round/>
              <a:headEnd/>
              <a:tailEnd/>
            </a:ln>
          </p:spPr>
          <p:txBody>
            <a:bodyPr/>
            <a:lstStyle/>
            <a:p>
              <a:endParaRPr lang="en-AU"/>
            </a:p>
          </p:txBody>
        </p:sp>
        <p:sp>
          <p:nvSpPr>
            <p:cNvPr id="20602" name="Line 122"/>
            <p:cNvSpPr>
              <a:spLocks noChangeShapeType="1"/>
            </p:cNvSpPr>
            <p:nvPr/>
          </p:nvSpPr>
          <p:spPr bwMode="auto">
            <a:xfrm>
              <a:off x="2346325" y="2266950"/>
              <a:ext cx="84138" cy="9525"/>
            </a:xfrm>
            <a:prstGeom prst="line">
              <a:avLst/>
            </a:prstGeom>
            <a:noFill/>
            <a:ln w="25400">
              <a:solidFill>
                <a:srgbClr val="0000FF"/>
              </a:solidFill>
              <a:round/>
              <a:headEnd/>
              <a:tailEnd/>
            </a:ln>
          </p:spPr>
          <p:txBody>
            <a:bodyPr/>
            <a:lstStyle/>
            <a:p>
              <a:endParaRPr lang="en-AU"/>
            </a:p>
          </p:txBody>
        </p:sp>
        <p:sp>
          <p:nvSpPr>
            <p:cNvPr id="20603" name="Line 123"/>
            <p:cNvSpPr>
              <a:spLocks noChangeShapeType="1"/>
            </p:cNvSpPr>
            <p:nvPr/>
          </p:nvSpPr>
          <p:spPr bwMode="auto">
            <a:xfrm>
              <a:off x="2430463" y="2276475"/>
              <a:ext cx="84137" cy="9525"/>
            </a:xfrm>
            <a:prstGeom prst="line">
              <a:avLst/>
            </a:prstGeom>
            <a:noFill/>
            <a:ln w="25400">
              <a:solidFill>
                <a:srgbClr val="0000FF"/>
              </a:solidFill>
              <a:round/>
              <a:headEnd/>
              <a:tailEnd/>
            </a:ln>
          </p:spPr>
          <p:txBody>
            <a:bodyPr/>
            <a:lstStyle/>
            <a:p>
              <a:endParaRPr lang="en-AU"/>
            </a:p>
          </p:txBody>
        </p:sp>
        <p:sp>
          <p:nvSpPr>
            <p:cNvPr id="20604" name="Line 124"/>
            <p:cNvSpPr>
              <a:spLocks noChangeShapeType="1"/>
            </p:cNvSpPr>
            <p:nvPr/>
          </p:nvSpPr>
          <p:spPr bwMode="auto">
            <a:xfrm>
              <a:off x="2514600" y="2286000"/>
              <a:ext cx="76200" cy="9525"/>
            </a:xfrm>
            <a:prstGeom prst="line">
              <a:avLst/>
            </a:prstGeom>
            <a:noFill/>
            <a:ln w="25400">
              <a:solidFill>
                <a:srgbClr val="0000FF"/>
              </a:solidFill>
              <a:round/>
              <a:headEnd/>
              <a:tailEnd/>
            </a:ln>
          </p:spPr>
          <p:txBody>
            <a:bodyPr/>
            <a:lstStyle/>
            <a:p>
              <a:endParaRPr lang="en-AU"/>
            </a:p>
          </p:txBody>
        </p:sp>
        <p:sp>
          <p:nvSpPr>
            <p:cNvPr id="20605" name="Line 125"/>
            <p:cNvSpPr>
              <a:spLocks noChangeShapeType="1"/>
            </p:cNvSpPr>
            <p:nvPr/>
          </p:nvSpPr>
          <p:spPr bwMode="auto">
            <a:xfrm>
              <a:off x="2590800" y="2295525"/>
              <a:ext cx="85725" cy="9525"/>
            </a:xfrm>
            <a:prstGeom prst="line">
              <a:avLst/>
            </a:prstGeom>
            <a:noFill/>
            <a:ln w="25400">
              <a:solidFill>
                <a:srgbClr val="0000FF"/>
              </a:solidFill>
              <a:round/>
              <a:headEnd/>
              <a:tailEnd/>
            </a:ln>
          </p:spPr>
          <p:txBody>
            <a:bodyPr/>
            <a:lstStyle/>
            <a:p>
              <a:endParaRPr lang="en-AU"/>
            </a:p>
          </p:txBody>
        </p:sp>
        <p:sp>
          <p:nvSpPr>
            <p:cNvPr id="20606" name="Line 126"/>
            <p:cNvSpPr>
              <a:spLocks noChangeShapeType="1"/>
            </p:cNvSpPr>
            <p:nvPr/>
          </p:nvSpPr>
          <p:spPr bwMode="auto">
            <a:xfrm>
              <a:off x="2676525" y="2305050"/>
              <a:ext cx="84138" cy="9525"/>
            </a:xfrm>
            <a:prstGeom prst="line">
              <a:avLst/>
            </a:prstGeom>
            <a:noFill/>
            <a:ln w="25400">
              <a:solidFill>
                <a:srgbClr val="0000FF"/>
              </a:solidFill>
              <a:round/>
              <a:headEnd/>
              <a:tailEnd/>
            </a:ln>
          </p:spPr>
          <p:txBody>
            <a:bodyPr/>
            <a:lstStyle/>
            <a:p>
              <a:endParaRPr lang="en-AU"/>
            </a:p>
          </p:txBody>
        </p:sp>
        <p:sp>
          <p:nvSpPr>
            <p:cNvPr id="20607" name="Line 127"/>
            <p:cNvSpPr>
              <a:spLocks noChangeShapeType="1"/>
            </p:cNvSpPr>
            <p:nvPr/>
          </p:nvSpPr>
          <p:spPr bwMode="auto">
            <a:xfrm>
              <a:off x="2760663" y="2314575"/>
              <a:ext cx="84137" cy="1588"/>
            </a:xfrm>
            <a:prstGeom prst="line">
              <a:avLst/>
            </a:prstGeom>
            <a:noFill/>
            <a:ln w="25400">
              <a:solidFill>
                <a:srgbClr val="0000FF"/>
              </a:solidFill>
              <a:round/>
              <a:headEnd/>
              <a:tailEnd/>
            </a:ln>
          </p:spPr>
          <p:txBody>
            <a:bodyPr/>
            <a:lstStyle/>
            <a:p>
              <a:endParaRPr lang="en-AU"/>
            </a:p>
          </p:txBody>
        </p:sp>
        <p:sp>
          <p:nvSpPr>
            <p:cNvPr id="20608" name="Rectangle 128"/>
            <p:cNvSpPr>
              <a:spLocks noChangeArrowheads="1"/>
            </p:cNvSpPr>
            <p:nvPr/>
          </p:nvSpPr>
          <p:spPr bwMode="auto">
            <a:xfrm>
              <a:off x="703263" y="361950"/>
              <a:ext cx="2054932" cy="300544"/>
            </a:xfrm>
            <a:prstGeom prst="rect">
              <a:avLst/>
            </a:prstGeom>
            <a:noFill/>
            <a:ln w="9525">
              <a:noFill/>
              <a:miter lim="800000"/>
              <a:headEnd/>
              <a:tailEnd/>
            </a:ln>
          </p:spPr>
          <p:txBody>
            <a:bodyPr wrap="none" lIns="0" tIns="0" rIns="0" bIns="0">
              <a:spAutoFit/>
            </a:bodyPr>
            <a:lstStyle/>
            <a:p>
              <a:r>
                <a:rPr lang="en-GB" altLang="en-US" b="1">
                  <a:latin typeface="Arial" charset="0"/>
                </a:rPr>
                <a:t>Incubation period</a:t>
              </a:r>
              <a:endParaRPr lang="en-GB" altLang="en-US" sz="3200"/>
            </a:p>
          </p:txBody>
        </p:sp>
        <p:sp>
          <p:nvSpPr>
            <p:cNvPr id="20609" name="Rectangle 129"/>
            <p:cNvSpPr>
              <a:spLocks noChangeArrowheads="1"/>
            </p:cNvSpPr>
            <p:nvPr/>
          </p:nvSpPr>
          <p:spPr bwMode="auto">
            <a:xfrm>
              <a:off x="576263" y="2390775"/>
              <a:ext cx="90159"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a:t>
              </a:r>
              <a:endParaRPr lang="en-GB" altLang="en-US"/>
            </a:p>
          </p:txBody>
        </p:sp>
        <p:sp>
          <p:nvSpPr>
            <p:cNvPr id="20610" name="Rectangle 130"/>
            <p:cNvSpPr>
              <a:spLocks noChangeArrowheads="1"/>
            </p:cNvSpPr>
            <p:nvPr/>
          </p:nvSpPr>
          <p:spPr bwMode="auto">
            <a:xfrm>
              <a:off x="500063" y="20478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10</a:t>
              </a:r>
              <a:endParaRPr lang="en-GB" altLang="en-US"/>
            </a:p>
          </p:txBody>
        </p:sp>
        <p:sp>
          <p:nvSpPr>
            <p:cNvPr id="20611" name="Rectangle 131"/>
            <p:cNvSpPr>
              <a:spLocks noChangeArrowheads="1"/>
            </p:cNvSpPr>
            <p:nvPr/>
          </p:nvSpPr>
          <p:spPr bwMode="auto">
            <a:xfrm>
              <a:off x="500063" y="17049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20</a:t>
              </a:r>
              <a:endParaRPr lang="en-GB" altLang="en-US"/>
            </a:p>
          </p:txBody>
        </p:sp>
        <p:sp>
          <p:nvSpPr>
            <p:cNvPr id="20612" name="Rectangle 132"/>
            <p:cNvSpPr>
              <a:spLocks noChangeArrowheads="1"/>
            </p:cNvSpPr>
            <p:nvPr/>
          </p:nvSpPr>
          <p:spPr bwMode="auto">
            <a:xfrm>
              <a:off x="500063" y="13620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30</a:t>
              </a:r>
              <a:endParaRPr lang="en-GB" altLang="en-US"/>
            </a:p>
          </p:txBody>
        </p:sp>
        <p:sp>
          <p:nvSpPr>
            <p:cNvPr id="20613" name="Rectangle 133"/>
            <p:cNvSpPr>
              <a:spLocks noChangeArrowheads="1"/>
            </p:cNvSpPr>
            <p:nvPr/>
          </p:nvSpPr>
          <p:spPr bwMode="auto">
            <a:xfrm>
              <a:off x="500063" y="10191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40</a:t>
              </a:r>
              <a:endParaRPr lang="en-GB" altLang="en-US"/>
            </a:p>
          </p:txBody>
        </p:sp>
        <p:sp>
          <p:nvSpPr>
            <p:cNvPr id="20614" name="Rectangle 134"/>
            <p:cNvSpPr>
              <a:spLocks noChangeArrowheads="1"/>
            </p:cNvSpPr>
            <p:nvPr/>
          </p:nvSpPr>
          <p:spPr bwMode="auto">
            <a:xfrm>
              <a:off x="500063" y="6762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50</a:t>
              </a:r>
              <a:endParaRPr lang="en-GB" altLang="en-US"/>
            </a:p>
          </p:txBody>
        </p:sp>
        <p:sp>
          <p:nvSpPr>
            <p:cNvPr id="20615" name="Rectangle 135"/>
            <p:cNvSpPr>
              <a:spLocks noChangeArrowheads="1"/>
            </p:cNvSpPr>
            <p:nvPr/>
          </p:nvSpPr>
          <p:spPr bwMode="auto">
            <a:xfrm>
              <a:off x="6858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15</a:t>
              </a:r>
              <a:endParaRPr lang="en-GB" altLang="en-US"/>
            </a:p>
          </p:txBody>
        </p:sp>
        <p:sp>
          <p:nvSpPr>
            <p:cNvPr id="20616" name="Rectangle 136"/>
            <p:cNvSpPr>
              <a:spLocks noChangeArrowheads="1"/>
            </p:cNvSpPr>
            <p:nvPr/>
          </p:nvSpPr>
          <p:spPr bwMode="auto">
            <a:xfrm>
              <a:off x="1101725"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20</a:t>
              </a:r>
              <a:endParaRPr lang="en-GB" altLang="en-US"/>
            </a:p>
          </p:txBody>
        </p:sp>
        <p:sp>
          <p:nvSpPr>
            <p:cNvPr id="20617" name="Rectangle 137"/>
            <p:cNvSpPr>
              <a:spLocks noChangeArrowheads="1"/>
            </p:cNvSpPr>
            <p:nvPr/>
          </p:nvSpPr>
          <p:spPr bwMode="auto">
            <a:xfrm>
              <a:off x="1516063"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25</a:t>
              </a:r>
              <a:endParaRPr lang="en-GB" altLang="en-US"/>
            </a:p>
          </p:txBody>
        </p:sp>
        <p:sp>
          <p:nvSpPr>
            <p:cNvPr id="20618" name="Rectangle 138"/>
            <p:cNvSpPr>
              <a:spLocks noChangeArrowheads="1"/>
            </p:cNvSpPr>
            <p:nvPr/>
          </p:nvSpPr>
          <p:spPr bwMode="auto">
            <a:xfrm>
              <a:off x="1939925"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30</a:t>
              </a:r>
              <a:endParaRPr lang="en-GB" altLang="en-US"/>
            </a:p>
          </p:txBody>
        </p:sp>
        <p:sp>
          <p:nvSpPr>
            <p:cNvPr id="20619" name="Rectangle 139"/>
            <p:cNvSpPr>
              <a:spLocks noChangeArrowheads="1"/>
            </p:cNvSpPr>
            <p:nvPr/>
          </p:nvSpPr>
          <p:spPr bwMode="auto">
            <a:xfrm>
              <a:off x="2354263"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35</a:t>
              </a:r>
              <a:endParaRPr lang="en-GB" altLang="en-US"/>
            </a:p>
          </p:txBody>
        </p:sp>
        <p:sp>
          <p:nvSpPr>
            <p:cNvPr id="20620" name="Rectangle 140"/>
            <p:cNvSpPr>
              <a:spLocks noChangeArrowheads="1"/>
            </p:cNvSpPr>
            <p:nvPr/>
          </p:nvSpPr>
          <p:spPr bwMode="auto">
            <a:xfrm>
              <a:off x="27686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40</a:t>
              </a:r>
              <a:endParaRPr lang="en-GB" altLang="en-US"/>
            </a:p>
          </p:txBody>
        </p:sp>
        <p:sp>
          <p:nvSpPr>
            <p:cNvPr id="20621" name="Rectangle 141"/>
            <p:cNvSpPr>
              <a:spLocks noChangeArrowheads="1"/>
            </p:cNvSpPr>
            <p:nvPr/>
          </p:nvSpPr>
          <p:spPr bwMode="auto">
            <a:xfrm rot="16200000">
              <a:off x="49725" y="1443024"/>
              <a:ext cx="570476" cy="228629"/>
            </a:xfrm>
            <a:prstGeom prst="rect">
              <a:avLst/>
            </a:prstGeom>
            <a:noFill/>
            <a:ln w="9525">
              <a:noFill/>
              <a:miter lim="800000"/>
              <a:headEnd/>
              <a:tailEnd/>
            </a:ln>
          </p:spPr>
          <p:txBody>
            <a:bodyPr wrap="none" lIns="0" tIns="0" rIns="0" bIns="0">
              <a:spAutoFit/>
            </a:bodyPr>
            <a:lstStyle/>
            <a:p>
              <a:r>
                <a:rPr lang="en-GB" altLang="en-US" sz="1400" b="1">
                  <a:latin typeface="Arial" charset="0"/>
                </a:rPr>
                <a:t>(days)</a:t>
              </a:r>
              <a:endParaRPr lang="en-GB" altLang="en-US" sz="2800"/>
            </a:p>
          </p:txBody>
        </p:sp>
        <p:sp>
          <p:nvSpPr>
            <p:cNvPr id="20622" name="Rectangle 142"/>
            <p:cNvSpPr>
              <a:spLocks noChangeArrowheads="1"/>
            </p:cNvSpPr>
            <p:nvPr/>
          </p:nvSpPr>
          <p:spPr bwMode="auto">
            <a:xfrm>
              <a:off x="152400" y="315211"/>
              <a:ext cx="2819400" cy="2762250"/>
            </a:xfrm>
            <a:prstGeom prst="rect">
              <a:avLst/>
            </a:prstGeom>
            <a:noFill/>
            <a:ln w="0">
              <a:solidFill>
                <a:srgbClr val="000000"/>
              </a:solidFill>
              <a:miter lim="800000"/>
              <a:headEnd/>
              <a:tailEnd/>
            </a:ln>
          </p:spPr>
          <p:txBody>
            <a:bodyPr/>
            <a:lstStyle/>
            <a:p>
              <a:endParaRPr lang="en-AU"/>
            </a:p>
          </p:txBody>
        </p:sp>
        <p:sp>
          <p:nvSpPr>
            <p:cNvPr id="20623" name="Rectangle 143"/>
            <p:cNvSpPr>
              <a:spLocks noChangeArrowheads="1"/>
            </p:cNvSpPr>
            <p:nvPr/>
          </p:nvSpPr>
          <p:spPr bwMode="auto">
            <a:xfrm>
              <a:off x="3835400" y="704850"/>
              <a:ext cx="1981200" cy="1771650"/>
            </a:xfrm>
            <a:prstGeom prst="rect">
              <a:avLst/>
            </a:prstGeom>
            <a:solidFill>
              <a:srgbClr val="00FFFF"/>
            </a:solidFill>
            <a:ln w="9525">
              <a:noFill/>
              <a:miter lim="800000"/>
              <a:headEnd/>
              <a:tailEnd/>
            </a:ln>
          </p:spPr>
          <p:txBody>
            <a:bodyPr/>
            <a:lstStyle/>
            <a:p>
              <a:endParaRPr lang="en-AU"/>
            </a:p>
          </p:txBody>
        </p:sp>
        <p:sp>
          <p:nvSpPr>
            <p:cNvPr id="20624" name="Line 144"/>
            <p:cNvSpPr>
              <a:spLocks noChangeShapeType="1"/>
            </p:cNvSpPr>
            <p:nvPr/>
          </p:nvSpPr>
          <p:spPr bwMode="auto">
            <a:xfrm>
              <a:off x="3835400" y="2219325"/>
              <a:ext cx="1981200" cy="1588"/>
            </a:xfrm>
            <a:prstGeom prst="line">
              <a:avLst/>
            </a:prstGeom>
            <a:noFill/>
            <a:ln w="0">
              <a:solidFill>
                <a:srgbClr val="000000"/>
              </a:solidFill>
              <a:prstDash val="sysDot"/>
              <a:round/>
              <a:headEnd/>
              <a:tailEnd/>
            </a:ln>
          </p:spPr>
          <p:txBody>
            <a:bodyPr/>
            <a:lstStyle/>
            <a:p>
              <a:endParaRPr lang="en-AU"/>
            </a:p>
          </p:txBody>
        </p:sp>
        <p:sp>
          <p:nvSpPr>
            <p:cNvPr id="20625" name="Line 145"/>
            <p:cNvSpPr>
              <a:spLocks noChangeShapeType="1"/>
            </p:cNvSpPr>
            <p:nvPr/>
          </p:nvSpPr>
          <p:spPr bwMode="auto">
            <a:xfrm>
              <a:off x="3835400" y="1971675"/>
              <a:ext cx="1981200" cy="1588"/>
            </a:xfrm>
            <a:prstGeom prst="line">
              <a:avLst/>
            </a:prstGeom>
            <a:noFill/>
            <a:ln w="0">
              <a:solidFill>
                <a:srgbClr val="000000"/>
              </a:solidFill>
              <a:prstDash val="sysDot"/>
              <a:round/>
              <a:headEnd/>
              <a:tailEnd/>
            </a:ln>
          </p:spPr>
          <p:txBody>
            <a:bodyPr/>
            <a:lstStyle/>
            <a:p>
              <a:endParaRPr lang="en-AU"/>
            </a:p>
          </p:txBody>
        </p:sp>
        <p:sp>
          <p:nvSpPr>
            <p:cNvPr id="20626" name="Line 146"/>
            <p:cNvSpPr>
              <a:spLocks noChangeShapeType="1"/>
            </p:cNvSpPr>
            <p:nvPr/>
          </p:nvSpPr>
          <p:spPr bwMode="auto">
            <a:xfrm>
              <a:off x="3835400" y="1714500"/>
              <a:ext cx="1981200" cy="1588"/>
            </a:xfrm>
            <a:prstGeom prst="line">
              <a:avLst/>
            </a:prstGeom>
            <a:noFill/>
            <a:ln w="0">
              <a:solidFill>
                <a:srgbClr val="000000"/>
              </a:solidFill>
              <a:prstDash val="sysDot"/>
              <a:round/>
              <a:headEnd/>
              <a:tailEnd/>
            </a:ln>
          </p:spPr>
          <p:txBody>
            <a:bodyPr/>
            <a:lstStyle/>
            <a:p>
              <a:endParaRPr lang="en-AU"/>
            </a:p>
          </p:txBody>
        </p:sp>
        <p:sp>
          <p:nvSpPr>
            <p:cNvPr id="20627" name="Line 147"/>
            <p:cNvSpPr>
              <a:spLocks noChangeShapeType="1"/>
            </p:cNvSpPr>
            <p:nvPr/>
          </p:nvSpPr>
          <p:spPr bwMode="auto">
            <a:xfrm>
              <a:off x="3835400" y="1466850"/>
              <a:ext cx="1981200" cy="1588"/>
            </a:xfrm>
            <a:prstGeom prst="line">
              <a:avLst/>
            </a:prstGeom>
            <a:noFill/>
            <a:ln w="0">
              <a:solidFill>
                <a:srgbClr val="000000"/>
              </a:solidFill>
              <a:prstDash val="sysDot"/>
              <a:round/>
              <a:headEnd/>
              <a:tailEnd/>
            </a:ln>
          </p:spPr>
          <p:txBody>
            <a:bodyPr/>
            <a:lstStyle/>
            <a:p>
              <a:endParaRPr lang="en-AU"/>
            </a:p>
          </p:txBody>
        </p:sp>
        <p:sp>
          <p:nvSpPr>
            <p:cNvPr id="20628" name="Line 148"/>
            <p:cNvSpPr>
              <a:spLocks noChangeShapeType="1"/>
            </p:cNvSpPr>
            <p:nvPr/>
          </p:nvSpPr>
          <p:spPr bwMode="auto">
            <a:xfrm>
              <a:off x="3835400" y="1209675"/>
              <a:ext cx="1981200" cy="1588"/>
            </a:xfrm>
            <a:prstGeom prst="line">
              <a:avLst/>
            </a:prstGeom>
            <a:noFill/>
            <a:ln w="0">
              <a:solidFill>
                <a:srgbClr val="000000"/>
              </a:solidFill>
              <a:prstDash val="sysDot"/>
              <a:round/>
              <a:headEnd/>
              <a:tailEnd/>
            </a:ln>
          </p:spPr>
          <p:txBody>
            <a:bodyPr/>
            <a:lstStyle/>
            <a:p>
              <a:endParaRPr lang="en-AU"/>
            </a:p>
          </p:txBody>
        </p:sp>
        <p:sp>
          <p:nvSpPr>
            <p:cNvPr id="20629" name="Line 149"/>
            <p:cNvSpPr>
              <a:spLocks noChangeShapeType="1"/>
            </p:cNvSpPr>
            <p:nvPr/>
          </p:nvSpPr>
          <p:spPr bwMode="auto">
            <a:xfrm>
              <a:off x="3835400" y="962025"/>
              <a:ext cx="1981200" cy="1588"/>
            </a:xfrm>
            <a:prstGeom prst="line">
              <a:avLst/>
            </a:prstGeom>
            <a:noFill/>
            <a:ln w="0">
              <a:solidFill>
                <a:srgbClr val="000000"/>
              </a:solidFill>
              <a:prstDash val="sysDot"/>
              <a:round/>
              <a:headEnd/>
              <a:tailEnd/>
            </a:ln>
          </p:spPr>
          <p:txBody>
            <a:bodyPr/>
            <a:lstStyle/>
            <a:p>
              <a:endParaRPr lang="en-AU"/>
            </a:p>
          </p:txBody>
        </p:sp>
        <p:sp>
          <p:nvSpPr>
            <p:cNvPr id="20630" name="Line 150"/>
            <p:cNvSpPr>
              <a:spLocks noChangeShapeType="1"/>
            </p:cNvSpPr>
            <p:nvPr/>
          </p:nvSpPr>
          <p:spPr bwMode="auto">
            <a:xfrm>
              <a:off x="3835400" y="704850"/>
              <a:ext cx="1981200" cy="1588"/>
            </a:xfrm>
            <a:prstGeom prst="line">
              <a:avLst/>
            </a:prstGeom>
            <a:noFill/>
            <a:ln w="0">
              <a:solidFill>
                <a:srgbClr val="000000"/>
              </a:solidFill>
              <a:prstDash val="sysDot"/>
              <a:round/>
              <a:headEnd/>
              <a:tailEnd/>
            </a:ln>
          </p:spPr>
          <p:txBody>
            <a:bodyPr/>
            <a:lstStyle/>
            <a:p>
              <a:endParaRPr lang="en-AU"/>
            </a:p>
          </p:txBody>
        </p:sp>
        <p:sp>
          <p:nvSpPr>
            <p:cNvPr id="20631" name="Line 151"/>
            <p:cNvSpPr>
              <a:spLocks noChangeShapeType="1"/>
            </p:cNvSpPr>
            <p:nvPr/>
          </p:nvSpPr>
          <p:spPr bwMode="auto">
            <a:xfrm>
              <a:off x="4165600" y="704850"/>
              <a:ext cx="1588" cy="1771650"/>
            </a:xfrm>
            <a:prstGeom prst="line">
              <a:avLst/>
            </a:prstGeom>
            <a:noFill/>
            <a:ln w="0">
              <a:solidFill>
                <a:srgbClr val="000000"/>
              </a:solidFill>
              <a:prstDash val="sysDot"/>
              <a:round/>
              <a:headEnd/>
              <a:tailEnd/>
            </a:ln>
          </p:spPr>
          <p:txBody>
            <a:bodyPr/>
            <a:lstStyle/>
            <a:p>
              <a:endParaRPr lang="en-AU"/>
            </a:p>
          </p:txBody>
        </p:sp>
        <p:sp>
          <p:nvSpPr>
            <p:cNvPr id="20632" name="Line 152"/>
            <p:cNvSpPr>
              <a:spLocks noChangeShapeType="1"/>
            </p:cNvSpPr>
            <p:nvPr/>
          </p:nvSpPr>
          <p:spPr bwMode="auto">
            <a:xfrm>
              <a:off x="4495800" y="704850"/>
              <a:ext cx="1588" cy="1771650"/>
            </a:xfrm>
            <a:prstGeom prst="line">
              <a:avLst/>
            </a:prstGeom>
            <a:noFill/>
            <a:ln w="0">
              <a:solidFill>
                <a:srgbClr val="000000"/>
              </a:solidFill>
              <a:prstDash val="sysDot"/>
              <a:round/>
              <a:headEnd/>
              <a:tailEnd/>
            </a:ln>
          </p:spPr>
          <p:txBody>
            <a:bodyPr/>
            <a:lstStyle/>
            <a:p>
              <a:endParaRPr lang="en-AU"/>
            </a:p>
          </p:txBody>
        </p:sp>
        <p:sp>
          <p:nvSpPr>
            <p:cNvPr id="20633" name="Line 153"/>
            <p:cNvSpPr>
              <a:spLocks noChangeShapeType="1"/>
            </p:cNvSpPr>
            <p:nvPr/>
          </p:nvSpPr>
          <p:spPr bwMode="auto">
            <a:xfrm>
              <a:off x="4826000" y="704850"/>
              <a:ext cx="1588" cy="1771650"/>
            </a:xfrm>
            <a:prstGeom prst="line">
              <a:avLst/>
            </a:prstGeom>
            <a:noFill/>
            <a:ln w="0">
              <a:solidFill>
                <a:srgbClr val="000000"/>
              </a:solidFill>
              <a:prstDash val="sysDot"/>
              <a:round/>
              <a:headEnd/>
              <a:tailEnd/>
            </a:ln>
          </p:spPr>
          <p:txBody>
            <a:bodyPr/>
            <a:lstStyle/>
            <a:p>
              <a:endParaRPr lang="en-AU"/>
            </a:p>
          </p:txBody>
        </p:sp>
        <p:sp>
          <p:nvSpPr>
            <p:cNvPr id="20634" name="Line 154"/>
            <p:cNvSpPr>
              <a:spLocks noChangeShapeType="1"/>
            </p:cNvSpPr>
            <p:nvPr/>
          </p:nvSpPr>
          <p:spPr bwMode="auto">
            <a:xfrm>
              <a:off x="5156200" y="704850"/>
              <a:ext cx="1588" cy="1771650"/>
            </a:xfrm>
            <a:prstGeom prst="line">
              <a:avLst/>
            </a:prstGeom>
            <a:noFill/>
            <a:ln w="0">
              <a:solidFill>
                <a:srgbClr val="000000"/>
              </a:solidFill>
              <a:prstDash val="sysDot"/>
              <a:round/>
              <a:headEnd/>
              <a:tailEnd/>
            </a:ln>
          </p:spPr>
          <p:txBody>
            <a:bodyPr/>
            <a:lstStyle/>
            <a:p>
              <a:endParaRPr lang="en-AU"/>
            </a:p>
          </p:txBody>
        </p:sp>
        <p:sp>
          <p:nvSpPr>
            <p:cNvPr id="20635" name="Line 155"/>
            <p:cNvSpPr>
              <a:spLocks noChangeShapeType="1"/>
            </p:cNvSpPr>
            <p:nvPr/>
          </p:nvSpPr>
          <p:spPr bwMode="auto">
            <a:xfrm>
              <a:off x="5486400" y="704850"/>
              <a:ext cx="1588" cy="1771650"/>
            </a:xfrm>
            <a:prstGeom prst="line">
              <a:avLst/>
            </a:prstGeom>
            <a:noFill/>
            <a:ln w="0">
              <a:solidFill>
                <a:srgbClr val="000000"/>
              </a:solidFill>
              <a:prstDash val="sysDot"/>
              <a:round/>
              <a:headEnd/>
              <a:tailEnd/>
            </a:ln>
          </p:spPr>
          <p:txBody>
            <a:bodyPr/>
            <a:lstStyle/>
            <a:p>
              <a:endParaRPr lang="en-AU"/>
            </a:p>
          </p:txBody>
        </p:sp>
        <p:sp>
          <p:nvSpPr>
            <p:cNvPr id="20636" name="Line 156"/>
            <p:cNvSpPr>
              <a:spLocks noChangeShapeType="1"/>
            </p:cNvSpPr>
            <p:nvPr/>
          </p:nvSpPr>
          <p:spPr bwMode="auto">
            <a:xfrm>
              <a:off x="5816600" y="704850"/>
              <a:ext cx="1588" cy="1771650"/>
            </a:xfrm>
            <a:prstGeom prst="line">
              <a:avLst/>
            </a:prstGeom>
            <a:noFill/>
            <a:ln w="0">
              <a:solidFill>
                <a:srgbClr val="000000"/>
              </a:solidFill>
              <a:prstDash val="sysDot"/>
              <a:round/>
              <a:headEnd/>
              <a:tailEnd/>
            </a:ln>
          </p:spPr>
          <p:txBody>
            <a:bodyPr/>
            <a:lstStyle/>
            <a:p>
              <a:endParaRPr lang="en-AU"/>
            </a:p>
          </p:txBody>
        </p:sp>
        <p:sp>
          <p:nvSpPr>
            <p:cNvPr id="20637" name="Rectangle 157"/>
            <p:cNvSpPr>
              <a:spLocks noChangeArrowheads="1"/>
            </p:cNvSpPr>
            <p:nvPr/>
          </p:nvSpPr>
          <p:spPr bwMode="auto">
            <a:xfrm>
              <a:off x="3835400" y="704850"/>
              <a:ext cx="1981200" cy="1771650"/>
            </a:xfrm>
            <a:prstGeom prst="rect">
              <a:avLst/>
            </a:prstGeom>
            <a:noFill/>
            <a:ln w="7938">
              <a:solidFill>
                <a:srgbClr val="000000"/>
              </a:solidFill>
              <a:miter lim="800000"/>
              <a:headEnd/>
              <a:tailEnd/>
            </a:ln>
          </p:spPr>
          <p:txBody>
            <a:bodyPr/>
            <a:lstStyle/>
            <a:p>
              <a:endParaRPr lang="en-AU"/>
            </a:p>
          </p:txBody>
        </p:sp>
        <p:sp>
          <p:nvSpPr>
            <p:cNvPr id="20638" name="Line 158"/>
            <p:cNvSpPr>
              <a:spLocks noChangeShapeType="1"/>
            </p:cNvSpPr>
            <p:nvPr/>
          </p:nvSpPr>
          <p:spPr bwMode="auto">
            <a:xfrm>
              <a:off x="3835400" y="704850"/>
              <a:ext cx="1588" cy="1771650"/>
            </a:xfrm>
            <a:prstGeom prst="line">
              <a:avLst/>
            </a:prstGeom>
            <a:noFill/>
            <a:ln w="0">
              <a:solidFill>
                <a:srgbClr val="000000"/>
              </a:solidFill>
              <a:round/>
              <a:headEnd/>
              <a:tailEnd/>
            </a:ln>
          </p:spPr>
          <p:txBody>
            <a:bodyPr/>
            <a:lstStyle/>
            <a:p>
              <a:endParaRPr lang="en-AU"/>
            </a:p>
          </p:txBody>
        </p:sp>
        <p:sp>
          <p:nvSpPr>
            <p:cNvPr id="20639" name="Line 159"/>
            <p:cNvSpPr>
              <a:spLocks noChangeShapeType="1"/>
            </p:cNvSpPr>
            <p:nvPr/>
          </p:nvSpPr>
          <p:spPr bwMode="auto">
            <a:xfrm>
              <a:off x="3794125" y="2476500"/>
              <a:ext cx="84138" cy="1588"/>
            </a:xfrm>
            <a:prstGeom prst="line">
              <a:avLst/>
            </a:prstGeom>
            <a:noFill/>
            <a:ln w="0">
              <a:solidFill>
                <a:srgbClr val="000000"/>
              </a:solidFill>
              <a:round/>
              <a:headEnd/>
              <a:tailEnd/>
            </a:ln>
          </p:spPr>
          <p:txBody>
            <a:bodyPr/>
            <a:lstStyle/>
            <a:p>
              <a:endParaRPr lang="en-AU"/>
            </a:p>
          </p:txBody>
        </p:sp>
        <p:sp>
          <p:nvSpPr>
            <p:cNvPr id="20640" name="Line 160"/>
            <p:cNvSpPr>
              <a:spLocks noChangeShapeType="1"/>
            </p:cNvSpPr>
            <p:nvPr/>
          </p:nvSpPr>
          <p:spPr bwMode="auto">
            <a:xfrm>
              <a:off x="3794125" y="2219325"/>
              <a:ext cx="84138" cy="1588"/>
            </a:xfrm>
            <a:prstGeom prst="line">
              <a:avLst/>
            </a:prstGeom>
            <a:noFill/>
            <a:ln w="0">
              <a:solidFill>
                <a:srgbClr val="000000"/>
              </a:solidFill>
              <a:round/>
              <a:headEnd/>
              <a:tailEnd/>
            </a:ln>
          </p:spPr>
          <p:txBody>
            <a:bodyPr/>
            <a:lstStyle/>
            <a:p>
              <a:endParaRPr lang="en-AU"/>
            </a:p>
          </p:txBody>
        </p:sp>
        <p:sp>
          <p:nvSpPr>
            <p:cNvPr id="20641" name="Line 161"/>
            <p:cNvSpPr>
              <a:spLocks noChangeShapeType="1"/>
            </p:cNvSpPr>
            <p:nvPr/>
          </p:nvSpPr>
          <p:spPr bwMode="auto">
            <a:xfrm>
              <a:off x="3794125" y="1971675"/>
              <a:ext cx="84138" cy="1588"/>
            </a:xfrm>
            <a:prstGeom prst="line">
              <a:avLst/>
            </a:prstGeom>
            <a:noFill/>
            <a:ln w="0">
              <a:solidFill>
                <a:srgbClr val="000000"/>
              </a:solidFill>
              <a:round/>
              <a:headEnd/>
              <a:tailEnd/>
            </a:ln>
          </p:spPr>
          <p:txBody>
            <a:bodyPr/>
            <a:lstStyle/>
            <a:p>
              <a:endParaRPr lang="en-AU"/>
            </a:p>
          </p:txBody>
        </p:sp>
        <p:sp>
          <p:nvSpPr>
            <p:cNvPr id="20642" name="Line 162"/>
            <p:cNvSpPr>
              <a:spLocks noChangeShapeType="1"/>
            </p:cNvSpPr>
            <p:nvPr/>
          </p:nvSpPr>
          <p:spPr bwMode="auto">
            <a:xfrm>
              <a:off x="3794125" y="1714500"/>
              <a:ext cx="84138" cy="1588"/>
            </a:xfrm>
            <a:prstGeom prst="line">
              <a:avLst/>
            </a:prstGeom>
            <a:noFill/>
            <a:ln w="0">
              <a:solidFill>
                <a:srgbClr val="000000"/>
              </a:solidFill>
              <a:round/>
              <a:headEnd/>
              <a:tailEnd/>
            </a:ln>
          </p:spPr>
          <p:txBody>
            <a:bodyPr/>
            <a:lstStyle/>
            <a:p>
              <a:endParaRPr lang="en-AU"/>
            </a:p>
          </p:txBody>
        </p:sp>
        <p:sp>
          <p:nvSpPr>
            <p:cNvPr id="20643" name="Line 163"/>
            <p:cNvSpPr>
              <a:spLocks noChangeShapeType="1"/>
            </p:cNvSpPr>
            <p:nvPr/>
          </p:nvSpPr>
          <p:spPr bwMode="auto">
            <a:xfrm>
              <a:off x="3794125" y="1466850"/>
              <a:ext cx="84138" cy="1588"/>
            </a:xfrm>
            <a:prstGeom prst="line">
              <a:avLst/>
            </a:prstGeom>
            <a:noFill/>
            <a:ln w="0">
              <a:solidFill>
                <a:srgbClr val="000000"/>
              </a:solidFill>
              <a:round/>
              <a:headEnd/>
              <a:tailEnd/>
            </a:ln>
          </p:spPr>
          <p:txBody>
            <a:bodyPr/>
            <a:lstStyle/>
            <a:p>
              <a:endParaRPr lang="en-AU"/>
            </a:p>
          </p:txBody>
        </p:sp>
        <p:sp>
          <p:nvSpPr>
            <p:cNvPr id="20644" name="Line 164"/>
            <p:cNvSpPr>
              <a:spLocks noChangeShapeType="1"/>
            </p:cNvSpPr>
            <p:nvPr/>
          </p:nvSpPr>
          <p:spPr bwMode="auto">
            <a:xfrm>
              <a:off x="3794125" y="1209675"/>
              <a:ext cx="84138" cy="1588"/>
            </a:xfrm>
            <a:prstGeom prst="line">
              <a:avLst/>
            </a:prstGeom>
            <a:noFill/>
            <a:ln w="0">
              <a:solidFill>
                <a:srgbClr val="000000"/>
              </a:solidFill>
              <a:round/>
              <a:headEnd/>
              <a:tailEnd/>
            </a:ln>
          </p:spPr>
          <p:txBody>
            <a:bodyPr/>
            <a:lstStyle/>
            <a:p>
              <a:endParaRPr lang="en-AU"/>
            </a:p>
          </p:txBody>
        </p:sp>
        <p:sp>
          <p:nvSpPr>
            <p:cNvPr id="20645" name="Line 165"/>
            <p:cNvSpPr>
              <a:spLocks noChangeShapeType="1"/>
            </p:cNvSpPr>
            <p:nvPr/>
          </p:nvSpPr>
          <p:spPr bwMode="auto">
            <a:xfrm>
              <a:off x="3794125" y="962025"/>
              <a:ext cx="84138" cy="1588"/>
            </a:xfrm>
            <a:prstGeom prst="line">
              <a:avLst/>
            </a:prstGeom>
            <a:noFill/>
            <a:ln w="0">
              <a:solidFill>
                <a:srgbClr val="000000"/>
              </a:solidFill>
              <a:round/>
              <a:headEnd/>
              <a:tailEnd/>
            </a:ln>
          </p:spPr>
          <p:txBody>
            <a:bodyPr/>
            <a:lstStyle/>
            <a:p>
              <a:endParaRPr lang="en-AU"/>
            </a:p>
          </p:txBody>
        </p:sp>
        <p:sp>
          <p:nvSpPr>
            <p:cNvPr id="20646" name="Line 166"/>
            <p:cNvSpPr>
              <a:spLocks noChangeShapeType="1"/>
            </p:cNvSpPr>
            <p:nvPr/>
          </p:nvSpPr>
          <p:spPr bwMode="auto">
            <a:xfrm>
              <a:off x="3794125" y="704850"/>
              <a:ext cx="84138" cy="1588"/>
            </a:xfrm>
            <a:prstGeom prst="line">
              <a:avLst/>
            </a:prstGeom>
            <a:noFill/>
            <a:ln w="0">
              <a:solidFill>
                <a:srgbClr val="000000"/>
              </a:solidFill>
              <a:round/>
              <a:headEnd/>
              <a:tailEnd/>
            </a:ln>
          </p:spPr>
          <p:txBody>
            <a:bodyPr/>
            <a:lstStyle/>
            <a:p>
              <a:endParaRPr lang="en-AU"/>
            </a:p>
          </p:txBody>
        </p:sp>
        <p:sp>
          <p:nvSpPr>
            <p:cNvPr id="20647" name="Line 167"/>
            <p:cNvSpPr>
              <a:spLocks noChangeShapeType="1"/>
            </p:cNvSpPr>
            <p:nvPr/>
          </p:nvSpPr>
          <p:spPr bwMode="auto">
            <a:xfrm>
              <a:off x="3835400" y="2476500"/>
              <a:ext cx="1981200" cy="1588"/>
            </a:xfrm>
            <a:prstGeom prst="line">
              <a:avLst/>
            </a:prstGeom>
            <a:noFill/>
            <a:ln w="0">
              <a:solidFill>
                <a:srgbClr val="000000"/>
              </a:solidFill>
              <a:round/>
              <a:headEnd/>
              <a:tailEnd/>
            </a:ln>
          </p:spPr>
          <p:txBody>
            <a:bodyPr/>
            <a:lstStyle/>
            <a:p>
              <a:endParaRPr lang="en-AU"/>
            </a:p>
          </p:txBody>
        </p:sp>
        <p:sp>
          <p:nvSpPr>
            <p:cNvPr id="20648" name="Line 168"/>
            <p:cNvSpPr>
              <a:spLocks noChangeShapeType="1"/>
            </p:cNvSpPr>
            <p:nvPr/>
          </p:nvSpPr>
          <p:spPr bwMode="auto">
            <a:xfrm flipV="1">
              <a:off x="3835400" y="2428875"/>
              <a:ext cx="1588" cy="95250"/>
            </a:xfrm>
            <a:prstGeom prst="line">
              <a:avLst/>
            </a:prstGeom>
            <a:noFill/>
            <a:ln w="0">
              <a:solidFill>
                <a:srgbClr val="000000"/>
              </a:solidFill>
              <a:round/>
              <a:headEnd/>
              <a:tailEnd/>
            </a:ln>
          </p:spPr>
          <p:txBody>
            <a:bodyPr/>
            <a:lstStyle/>
            <a:p>
              <a:endParaRPr lang="en-AU"/>
            </a:p>
          </p:txBody>
        </p:sp>
        <p:sp>
          <p:nvSpPr>
            <p:cNvPr id="20649" name="Line 169"/>
            <p:cNvSpPr>
              <a:spLocks noChangeShapeType="1"/>
            </p:cNvSpPr>
            <p:nvPr/>
          </p:nvSpPr>
          <p:spPr bwMode="auto">
            <a:xfrm flipV="1">
              <a:off x="4165600" y="2428875"/>
              <a:ext cx="1588" cy="95250"/>
            </a:xfrm>
            <a:prstGeom prst="line">
              <a:avLst/>
            </a:prstGeom>
            <a:noFill/>
            <a:ln w="0">
              <a:solidFill>
                <a:srgbClr val="000000"/>
              </a:solidFill>
              <a:round/>
              <a:headEnd/>
              <a:tailEnd/>
            </a:ln>
          </p:spPr>
          <p:txBody>
            <a:bodyPr/>
            <a:lstStyle/>
            <a:p>
              <a:endParaRPr lang="en-AU"/>
            </a:p>
          </p:txBody>
        </p:sp>
        <p:sp>
          <p:nvSpPr>
            <p:cNvPr id="20650" name="Line 170"/>
            <p:cNvSpPr>
              <a:spLocks noChangeShapeType="1"/>
            </p:cNvSpPr>
            <p:nvPr/>
          </p:nvSpPr>
          <p:spPr bwMode="auto">
            <a:xfrm flipV="1">
              <a:off x="4495800" y="2428875"/>
              <a:ext cx="1588" cy="95250"/>
            </a:xfrm>
            <a:prstGeom prst="line">
              <a:avLst/>
            </a:prstGeom>
            <a:noFill/>
            <a:ln w="0">
              <a:solidFill>
                <a:srgbClr val="000000"/>
              </a:solidFill>
              <a:round/>
              <a:headEnd/>
              <a:tailEnd/>
            </a:ln>
          </p:spPr>
          <p:txBody>
            <a:bodyPr/>
            <a:lstStyle/>
            <a:p>
              <a:endParaRPr lang="en-AU"/>
            </a:p>
          </p:txBody>
        </p:sp>
        <p:sp>
          <p:nvSpPr>
            <p:cNvPr id="20651" name="Line 171"/>
            <p:cNvSpPr>
              <a:spLocks noChangeShapeType="1"/>
            </p:cNvSpPr>
            <p:nvPr/>
          </p:nvSpPr>
          <p:spPr bwMode="auto">
            <a:xfrm flipV="1">
              <a:off x="4826000" y="2428875"/>
              <a:ext cx="1588" cy="95250"/>
            </a:xfrm>
            <a:prstGeom prst="line">
              <a:avLst/>
            </a:prstGeom>
            <a:noFill/>
            <a:ln w="0">
              <a:solidFill>
                <a:srgbClr val="000000"/>
              </a:solidFill>
              <a:round/>
              <a:headEnd/>
              <a:tailEnd/>
            </a:ln>
          </p:spPr>
          <p:txBody>
            <a:bodyPr/>
            <a:lstStyle/>
            <a:p>
              <a:endParaRPr lang="en-AU"/>
            </a:p>
          </p:txBody>
        </p:sp>
        <p:sp>
          <p:nvSpPr>
            <p:cNvPr id="20652" name="Line 172"/>
            <p:cNvSpPr>
              <a:spLocks noChangeShapeType="1"/>
            </p:cNvSpPr>
            <p:nvPr/>
          </p:nvSpPr>
          <p:spPr bwMode="auto">
            <a:xfrm flipV="1">
              <a:off x="5156200" y="2428875"/>
              <a:ext cx="1588" cy="95250"/>
            </a:xfrm>
            <a:prstGeom prst="line">
              <a:avLst/>
            </a:prstGeom>
            <a:noFill/>
            <a:ln w="0">
              <a:solidFill>
                <a:srgbClr val="000000"/>
              </a:solidFill>
              <a:round/>
              <a:headEnd/>
              <a:tailEnd/>
            </a:ln>
          </p:spPr>
          <p:txBody>
            <a:bodyPr/>
            <a:lstStyle/>
            <a:p>
              <a:endParaRPr lang="en-AU"/>
            </a:p>
          </p:txBody>
        </p:sp>
        <p:sp>
          <p:nvSpPr>
            <p:cNvPr id="20653" name="Line 173"/>
            <p:cNvSpPr>
              <a:spLocks noChangeShapeType="1"/>
            </p:cNvSpPr>
            <p:nvPr/>
          </p:nvSpPr>
          <p:spPr bwMode="auto">
            <a:xfrm flipV="1">
              <a:off x="5486400" y="2428875"/>
              <a:ext cx="1588" cy="95250"/>
            </a:xfrm>
            <a:prstGeom prst="line">
              <a:avLst/>
            </a:prstGeom>
            <a:noFill/>
            <a:ln w="0">
              <a:solidFill>
                <a:srgbClr val="000000"/>
              </a:solidFill>
              <a:round/>
              <a:headEnd/>
              <a:tailEnd/>
            </a:ln>
          </p:spPr>
          <p:txBody>
            <a:bodyPr/>
            <a:lstStyle/>
            <a:p>
              <a:endParaRPr lang="en-AU"/>
            </a:p>
          </p:txBody>
        </p:sp>
        <p:sp>
          <p:nvSpPr>
            <p:cNvPr id="20654" name="Line 174"/>
            <p:cNvSpPr>
              <a:spLocks noChangeShapeType="1"/>
            </p:cNvSpPr>
            <p:nvPr/>
          </p:nvSpPr>
          <p:spPr bwMode="auto">
            <a:xfrm flipV="1">
              <a:off x="5816600" y="2428875"/>
              <a:ext cx="1588" cy="95250"/>
            </a:xfrm>
            <a:prstGeom prst="line">
              <a:avLst/>
            </a:prstGeom>
            <a:noFill/>
            <a:ln w="0">
              <a:solidFill>
                <a:srgbClr val="000000"/>
              </a:solidFill>
              <a:round/>
              <a:headEnd/>
              <a:tailEnd/>
            </a:ln>
          </p:spPr>
          <p:txBody>
            <a:bodyPr/>
            <a:lstStyle/>
            <a:p>
              <a:endParaRPr lang="en-AU"/>
            </a:p>
          </p:txBody>
        </p:sp>
        <p:sp>
          <p:nvSpPr>
            <p:cNvPr id="20655" name="Line 175"/>
            <p:cNvSpPr>
              <a:spLocks noChangeShapeType="1"/>
            </p:cNvSpPr>
            <p:nvPr/>
          </p:nvSpPr>
          <p:spPr bwMode="auto">
            <a:xfrm flipV="1">
              <a:off x="3835400" y="2428875"/>
              <a:ext cx="68263" cy="47625"/>
            </a:xfrm>
            <a:prstGeom prst="line">
              <a:avLst/>
            </a:prstGeom>
            <a:noFill/>
            <a:ln w="25400">
              <a:solidFill>
                <a:srgbClr val="FF0000"/>
              </a:solidFill>
              <a:round/>
              <a:headEnd/>
              <a:tailEnd/>
            </a:ln>
          </p:spPr>
          <p:txBody>
            <a:bodyPr/>
            <a:lstStyle/>
            <a:p>
              <a:endParaRPr lang="en-AU"/>
            </a:p>
          </p:txBody>
        </p:sp>
        <p:sp>
          <p:nvSpPr>
            <p:cNvPr id="20656" name="Line 176"/>
            <p:cNvSpPr>
              <a:spLocks noChangeShapeType="1"/>
            </p:cNvSpPr>
            <p:nvPr/>
          </p:nvSpPr>
          <p:spPr bwMode="auto">
            <a:xfrm flipV="1">
              <a:off x="3903663" y="2371725"/>
              <a:ext cx="68262" cy="57150"/>
            </a:xfrm>
            <a:prstGeom prst="line">
              <a:avLst/>
            </a:prstGeom>
            <a:noFill/>
            <a:ln w="25400">
              <a:solidFill>
                <a:srgbClr val="FF0000"/>
              </a:solidFill>
              <a:round/>
              <a:headEnd/>
              <a:tailEnd/>
            </a:ln>
          </p:spPr>
          <p:txBody>
            <a:bodyPr/>
            <a:lstStyle/>
            <a:p>
              <a:endParaRPr lang="en-AU"/>
            </a:p>
          </p:txBody>
        </p:sp>
        <p:sp>
          <p:nvSpPr>
            <p:cNvPr id="20657" name="Line 177"/>
            <p:cNvSpPr>
              <a:spLocks noChangeShapeType="1"/>
            </p:cNvSpPr>
            <p:nvPr/>
          </p:nvSpPr>
          <p:spPr bwMode="auto">
            <a:xfrm flipV="1">
              <a:off x="3971925" y="2324100"/>
              <a:ext cx="58738" cy="47625"/>
            </a:xfrm>
            <a:prstGeom prst="line">
              <a:avLst/>
            </a:prstGeom>
            <a:noFill/>
            <a:ln w="25400">
              <a:solidFill>
                <a:srgbClr val="FF0000"/>
              </a:solidFill>
              <a:round/>
              <a:headEnd/>
              <a:tailEnd/>
            </a:ln>
          </p:spPr>
          <p:txBody>
            <a:bodyPr/>
            <a:lstStyle/>
            <a:p>
              <a:endParaRPr lang="en-AU"/>
            </a:p>
          </p:txBody>
        </p:sp>
        <p:sp>
          <p:nvSpPr>
            <p:cNvPr id="20658" name="Line 178"/>
            <p:cNvSpPr>
              <a:spLocks noChangeShapeType="1"/>
            </p:cNvSpPr>
            <p:nvPr/>
          </p:nvSpPr>
          <p:spPr bwMode="auto">
            <a:xfrm flipV="1">
              <a:off x="4030663" y="2276475"/>
              <a:ext cx="68262" cy="47625"/>
            </a:xfrm>
            <a:prstGeom prst="line">
              <a:avLst/>
            </a:prstGeom>
            <a:noFill/>
            <a:ln w="25400">
              <a:solidFill>
                <a:srgbClr val="FF0000"/>
              </a:solidFill>
              <a:round/>
              <a:headEnd/>
              <a:tailEnd/>
            </a:ln>
          </p:spPr>
          <p:txBody>
            <a:bodyPr/>
            <a:lstStyle/>
            <a:p>
              <a:endParaRPr lang="en-AU"/>
            </a:p>
          </p:txBody>
        </p:sp>
        <p:sp>
          <p:nvSpPr>
            <p:cNvPr id="20659" name="Line 179"/>
            <p:cNvSpPr>
              <a:spLocks noChangeShapeType="1"/>
            </p:cNvSpPr>
            <p:nvPr/>
          </p:nvSpPr>
          <p:spPr bwMode="auto">
            <a:xfrm flipV="1">
              <a:off x="4098925" y="2219325"/>
              <a:ext cx="66675" cy="57150"/>
            </a:xfrm>
            <a:prstGeom prst="line">
              <a:avLst/>
            </a:prstGeom>
            <a:noFill/>
            <a:ln w="25400">
              <a:solidFill>
                <a:srgbClr val="FF0000"/>
              </a:solidFill>
              <a:round/>
              <a:headEnd/>
              <a:tailEnd/>
            </a:ln>
          </p:spPr>
          <p:txBody>
            <a:bodyPr/>
            <a:lstStyle/>
            <a:p>
              <a:endParaRPr lang="en-AU"/>
            </a:p>
          </p:txBody>
        </p:sp>
        <p:sp>
          <p:nvSpPr>
            <p:cNvPr id="20660" name="Line 180"/>
            <p:cNvSpPr>
              <a:spLocks noChangeShapeType="1"/>
            </p:cNvSpPr>
            <p:nvPr/>
          </p:nvSpPr>
          <p:spPr bwMode="auto">
            <a:xfrm flipV="1">
              <a:off x="4165600" y="2171700"/>
              <a:ext cx="68263" cy="47625"/>
            </a:xfrm>
            <a:prstGeom prst="line">
              <a:avLst/>
            </a:prstGeom>
            <a:noFill/>
            <a:ln w="25400">
              <a:solidFill>
                <a:srgbClr val="FF0000"/>
              </a:solidFill>
              <a:round/>
              <a:headEnd/>
              <a:tailEnd/>
            </a:ln>
          </p:spPr>
          <p:txBody>
            <a:bodyPr/>
            <a:lstStyle/>
            <a:p>
              <a:endParaRPr lang="en-AU"/>
            </a:p>
          </p:txBody>
        </p:sp>
        <p:sp>
          <p:nvSpPr>
            <p:cNvPr id="20661" name="Line 181"/>
            <p:cNvSpPr>
              <a:spLocks noChangeShapeType="1"/>
            </p:cNvSpPr>
            <p:nvPr/>
          </p:nvSpPr>
          <p:spPr bwMode="auto">
            <a:xfrm flipV="1">
              <a:off x="4233863" y="2124075"/>
              <a:ext cx="68262" cy="47625"/>
            </a:xfrm>
            <a:prstGeom prst="line">
              <a:avLst/>
            </a:prstGeom>
            <a:noFill/>
            <a:ln w="25400">
              <a:solidFill>
                <a:srgbClr val="FF0000"/>
              </a:solidFill>
              <a:round/>
              <a:headEnd/>
              <a:tailEnd/>
            </a:ln>
          </p:spPr>
          <p:txBody>
            <a:bodyPr/>
            <a:lstStyle/>
            <a:p>
              <a:endParaRPr lang="en-AU"/>
            </a:p>
          </p:txBody>
        </p:sp>
        <p:sp>
          <p:nvSpPr>
            <p:cNvPr id="20662" name="Line 182"/>
            <p:cNvSpPr>
              <a:spLocks noChangeShapeType="1"/>
            </p:cNvSpPr>
            <p:nvPr/>
          </p:nvSpPr>
          <p:spPr bwMode="auto">
            <a:xfrm flipV="1">
              <a:off x="4302125" y="2066925"/>
              <a:ext cx="58738" cy="57150"/>
            </a:xfrm>
            <a:prstGeom prst="line">
              <a:avLst/>
            </a:prstGeom>
            <a:noFill/>
            <a:ln w="25400">
              <a:solidFill>
                <a:srgbClr val="FF0000"/>
              </a:solidFill>
              <a:round/>
              <a:headEnd/>
              <a:tailEnd/>
            </a:ln>
          </p:spPr>
          <p:txBody>
            <a:bodyPr/>
            <a:lstStyle/>
            <a:p>
              <a:endParaRPr lang="en-AU"/>
            </a:p>
          </p:txBody>
        </p:sp>
        <p:sp>
          <p:nvSpPr>
            <p:cNvPr id="20663" name="Line 183"/>
            <p:cNvSpPr>
              <a:spLocks noChangeShapeType="1"/>
            </p:cNvSpPr>
            <p:nvPr/>
          </p:nvSpPr>
          <p:spPr bwMode="auto">
            <a:xfrm flipV="1">
              <a:off x="4360863" y="2019300"/>
              <a:ext cx="68262" cy="47625"/>
            </a:xfrm>
            <a:prstGeom prst="line">
              <a:avLst/>
            </a:prstGeom>
            <a:noFill/>
            <a:ln w="25400">
              <a:solidFill>
                <a:srgbClr val="FF0000"/>
              </a:solidFill>
              <a:round/>
              <a:headEnd/>
              <a:tailEnd/>
            </a:ln>
          </p:spPr>
          <p:txBody>
            <a:bodyPr/>
            <a:lstStyle/>
            <a:p>
              <a:endParaRPr lang="en-AU"/>
            </a:p>
          </p:txBody>
        </p:sp>
        <p:sp>
          <p:nvSpPr>
            <p:cNvPr id="20664" name="Line 184"/>
            <p:cNvSpPr>
              <a:spLocks noChangeShapeType="1"/>
            </p:cNvSpPr>
            <p:nvPr/>
          </p:nvSpPr>
          <p:spPr bwMode="auto">
            <a:xfrm flipV="1">
              <a:off x="4429125" y="1971675"/>
              <a:ext cx="66675" cy="47625"/>
            </a:xfrm>
            <a:prstGeom prst="line">
              <a:avLst/>
            </a:prstGeom>
            <a:noFill/>
            <a:ln w="25400">
              <a:solidFill>
                <a:srgbClr val="FF0000"/>
              </a:solidFill>
              <a:round/>
              <a:headEnd/>
              <a:tailEnd/>
            </a:ln>
          </p:spPr>
          <p:txBody>
            <a:bodyPr/>
            <a:lstStyle/>
            <a:p>
              <a:endParaRPr lang="en-AU"/>
            </a:p>
          </p:txBody>
        </p:sp>
        <p:sp>
          <p:nvSpPr>
            <p:cNvPr id="20665" name="Line 185"/>
            <p:cNvSpPr>
              <a:spLocks noChangeShapeType="1"/>
            </p:cNvSpPr>
            <p:nvPr/>
          </p:nvSpPr>
          <p:spPr bwMode="auto">
            <a:xfrm flipV="1">
              <a:off x="4495800" y="1924050"/>
              <a:ext cx="68263" cy="47625"/>
            </a:xfrm>
            <a:prstGeom prst="line">
              <a:avLst/>
            </a:prstGeom>
            <a:noFill/>
            <a:ln w="25400">
              <a:solidFill>
                <a:srgbClr val="FF0000"/>
              </a:solidFill>
              <a:round/>
              <a:headEnd/>
              <a:tailEnd/>
            </a:ln>
          </p:spPr>
          <p:txBody>
            <a:bodyPr/>
            <a:lstStyle/>
            <a:p>
              <a:endParaRPr lang="en-AU"/>
            </a:p>
          </p:txBody>
        </p:sp>
        <p:sp>
          <p:nvSpPr>
            <p:cNvPr id="20666" name="Line 186"/>
            <p:cNvSpPr>
              <a:spLocks noChangeShapeType="1"/>
            </p:cNvSpPr>
            <p:nvPr/>
          </p:nvSpPr>
          <p:spPr bwMode="auto">
            <a:xfrm flipV="1">
              <a:off x="4564063" y="1866900"/>
              <a:ext cx="68262" cy="57150"/>
            </a:xfrm>
            <a:prstGeom prst="line">
              <a:avLst/>
            </a:prstGeom>
            <a:noFill/>
            <a:ln w="25400">
              <a:solidFill>
                <a:srgbClr val="FF0000"/>
              </a:solidFill>
              <a:round/>
              <a:headEnd/>
              <a:tailEnd/>
            </a:ln>
          </p:spPr>
          <p:txBody>
            <a:bodyPr/>
            <a:lstStyle/>
            <a:p>
              <a:endParaRPr lang="en-AU"/>
            </a:p>
          </p:txBody>
        </p:sp>
        <p:sp>
          <p:nvSpPr>
            <p:cNvPr id="20667" name="Line 187"/>
            <p:cNvSpPr>
              <a:spLocks noChangeShapeType="1"/>
            </p:cNvSpPr>
            <p:nvPr/>
          </p:nvSpPr>
          <p:spPr bwMode="auto">
            <a:xfrm flipV="1">
              <a:off x="4632325" y="1819275"/>
              <a:ext cx="58738" cy="47625"/>
            </a:xfrm>
            <a:prstGeom prst="line">
              <a:avLst/>
            </a:prstGeom>
            <a:noFill/>
            <a:ln w="25400">
              <a:solidFill>
                <a:srgbClr val="FF0000"/>
              </a:solidFill>
              <a:round/>
              <a:headEnd/>
              <a:tailEnd/>
            </a:ln>
          </p:spPr>
          <p:txBody>
            <a:bodyPr/>
            <a:lstStyle/>
            <a:p>
              <a:endParaRPr lang="en-AU"/>
            </a:p>
          </p:txBody>
        </p:sp>
        <p:sp>
          <p:nvSpPr>
            <p:cNvPr id="20668" name="Line 188"/>
            <p:cNvSpPr>
              <a:spLocks noChangeShapeType="1"/>
            </p:cNvSpPr>
            <p:nvPr/>
          </p:nvSpPr>
          <p:spPr bwMode="auto">
            <a:xfrm flipV="1">
              <a:off x="4691063" y="1771650"/>
              <a:ext cx="68262" cy="47625"/>
            </a:xfrm>
            <a:prstGeom prst="line">
              <a:avLst/>
            </a:prstGeom>
            <a:noFill/>
            <a:ln w="25400">
              <a:solidFill>
                <a:srgbClr val="FF0000"/>
              </a:solidFill>
              <a:round/>
              <a:headEnd/>
              <a:tailEnd/>
            </a:ln>
          </p:spPr>
          <p:txBody>
            <a:bodyPr/>
            <a:lstStyle/>
            <a:p>
              <a:endParaRPr lang="en-AU"/>
            </a:p>
          </p:txBody>
        </p:sp>
        <p:sp>
          <p:nvSpPr>
            <p:cNvPr id="20669" name="Line 189"/>
            <p:cNvSpPr>
              <a:spLocks noChangeShapeType="1"/>
            </p:cNvSpPr>
            <p:nvPr/>
          </p:nvSpPr>
          <p:spPr bwMode="auto">
            <a:xfrm flipV="1">
              <a:off x="4759325" y="1714500"/>
              <a:ext cx="66675" cy="57150"/>
            </a:xfrm>
            <a:prstGeom prst="line">
              <a:avLst/>
            </a:prstGeom>
            <a:noFill/>
            <a:ln w="25400">
              <a:solidFill>
                <a:srgbClr val="FF0000"/>
              </a:solidFill>
              <a:round/>
              <a:headEnd/>
              <a:tailEnd/>
            </a:ln>
          </p:spPr>
          <p:txBody>
            <a:bodyPr/>
            <a:lstStyle/>
            <a:p>
              <a:endParaRPr lang="en-AU"/>
            </a:p>
          </p:txBody>
        </p:sp>
        <p:sp>
          <p:nvSpPr>
            <p:cNvPr id="20670" name="Line 190"/>
            <p:cNvSpPr>
              <a:spLocks noChangeShapeType="1"/>
            </p:cNvSpPr>
            <p:nvPr/>
          </p:nvSpPr>
          <p:spPr bwMode="auto">
            <a:xfrm flipV="1">
              <a:off x="4826000" y="1666875"/>
              <a:ext cx="68263" cy="47625"/>
            </a:xfrm>
            <a:prstGeom prst="line">
              <a:avLst/>
            </a:prstGeom>
            <a:noFill/>
            <a:ln w="25400">
              <a:solidFill>
                <a:srgbClr val="FF0000"/>
              </a:solidFill>
              <a:round/>
              <a:headEnd/>
              <a:tailEnd/>
            </a:ln>
          </p:spPr>
          <p:txBody>
            <a:bodyPr/>
            <a:lstStyle/>
            <a:p>
              <a:endParaRPr lang="en-AU"/>
            </a:p>
          </p:txBody>
        </p:sp>
        <p:sp>
          <p:nvSpPr>
            <p:cNvPr id="20671" name="Line 191"/>
            <p:cNvSpPr>
              <a:spLocks noChangeShapeType="1"/>
            </p:cNvSpPr>
            <p:nvPr/>
          </p:nvSpPr>
          <p:spPr bwMode="auto">
            <a:xfrm flipV="1">
              <a:off x="4894263" y="1619250"/>
              <a:ext cx="68262" cy="47625"/>
            </a:xfrm>
            <a:prstGeom prst="line">
              <a:avLst/>
            </a:prstGeom>
            <a:noFill/>
            <a:ln w="25400">
              <a:solidFill>
                <a:srgbClr val="FF0000"/>
              </a:solidFill>
              <a:round/>
              <a:headEnd/>
              <a:tailEnd/>
            </a:ln>
          </p:spPr>
          <p:txBody>
            <a:bodyPr/>
            <a:lstStyle/>
            <a:p>
              <a:endParaRPr lang="en-AU"/>
            </a:p>
          </p:txBody>
        </p:sp>
        <p:sp>
          <p:nvSpPr>
            <p:cNvPr id="20672" name="Line 192"/>
            <p:cNvSpPr>
              <a:spLocks noChangeShapeType="1"/>
            </p:cNvSpPr>
            <p:nvPr/>
          </p:nvSpPr>
          <p:spPr bwMode="auto">
            <a:xfrm flipV="1">
              <a:off x="4962525" y="1562100"/>
              <a:ext cx="58738" cy="57150"/>
            </a:xfrm>
            <a:prstGeom prst="line">
              <a:avLst/>
            </a:prstGeom>
            <a:noFill/>
            <a:ln w="25400">
              <a:solidFill>
                <a:srgbClr val="FF0000"/>
              </a:solidFill>
              <a:round/>
              <a:headEnd/>
              <a:tailEnd/>
            </a:ln>
          </p:spPr>
          <p:txBody>
            <a:bodyPr/>
            <a:lstStyle/>
            <a:p>
              <a:endParaRPr lang="en-AU"/>
            </a:p>
          </p:txBody>
        </p:sp>
        <p:sp>
          <p:nvSpPr>
            <p:cNvPr id="20673" name="Line 193"/>
            <p:cNvSpPr>
              <a:spLocks noChangeShapeType="1"/>
            </p:cNvSpPr>
            <p:nvPr/>
          </p:nvSpPr>
          <p:spPr bwMode="auto">
            <a:xfrm flipV="1">
              <a:off x="5021263" y="1514475"/>
              <a:ext cx="68262" cy="47625"/>
            </a:xfrm>
            <a:prstGeom prst="line">
              <a:avLst/>
            </a:prstGeom>
            <a:noFill/>
            <a:ln w="25400">
              <a:solidFill>
                <a:srgbClr val="FF0000"/>
              </a:solidFill>
              <a:round/>
              <a:headEnd/>
              <a:tailEnd/>
            </a:ln>
          </p:spPr>
          <p:txBody>
            <a:bodyPr/>
            <a:lstStyle/>
            <a:p>
              <a:endParaRPr lang="en-AU"/>
            </a:p>
          </p:txBody>
        </p:sp>
        <p:sp>
          <p:nvSpPr>
            <p:cNvPr id="20674" name="Line 194"/>
            <p:cNvSpPr>
              <a:spLocks noChangeShapeType="1"/>
            </p:cNvSpPr>
            <p:nvPr/>
          </p:nvSpPr>
          <p:spPr bwMode="auto">
            <a:xfrm flipV="1">
              <a:off x="5089525" y="1466850"/>
              <a:ext cx="66675" cy="47625"/>
            </a:xfrm>
            <a:prstGeom prst="line">
              <a:avLst/>
            </a:prstGeom>
            <a:noFill/>
            <a:ln w="25400">
              <a:solidFill>
                <a:srgbClr val="FF0000"/>
              </a:solidFill>
              <a:round/>
              <a:headEnd/>
              <a:tailEnd/>
            </a:ln>
          </p:spPr>
          <p:txBody>
            <a:bodyPr/>
            <a:lstStyle/>
            <a:p>
              <a:endParaRPr lang="en-AU"/>
            </a:p>
          </p:txBody>
        </p:sp>
        <p:sp>
          <p:nvSpPr>
            <p:cNvPr id="20675" name="Line 195"/>
            <p:cNvSpPr>
              <a:spLocks noChangeShapeType="1"/>
            </p:cNvSpPr>
            <p:nvPr/>
          </p:nvSpPr>
          <p:spPr bwMode="auto">
            <a:xfrm flipV="1">
              <a:off x="5156200" y="1409700"/>
              <a:ext cx="68263" cy="57150"/>
            </a:xfrm>
            <a:prstGeom prst="line">
              <a:avLst/>
            </a:prstGeom>
            <a:noFill/>
            <a:ln w="25400">
              <a:solidFill>
                <a:srgbClr val="FF0000"/>
              </a:solidFill>
              <a:round/>
              <a:headEnd/>
              <a:tailEnd/>
            </a:ln>
          </p:spPr>
          <p:txBody>
            <a:bodyPr/>
            <a:lstStyle/>
            <a:p>
              <a:endParaRPr lang="en-AU"/>
            </a:p>
          </p:txBody>
        </p:sp>
        <p:sp>
          <p:nvSpPr>
            <p:cNvPr id="20676" name="Line 196"/>
            <p:cNvSpPr>
              <a:spLocks noChangeShapeType="1"/>
            </p:cNvSpPr>
            <p:nvPr/>
          </p:nvSpPr>
          <p:spPr bwMode="auto">
            <a:xfrm flipV="1">
              <a:off x="5224463" y="1362075"/>
              <a:ext cx="68262" cy="47625"/>
            </a:xfrm>
            <a:prstGeom prst="line">
              <a:avLst/>
            </a:prstGeom>
            <a:noFill/>
            <a:ln w="25400">
              <a:solidFill>
                <a:srgbClr val="FF0000"/>
              </a:solidFill>
              <a:round/>
              <a:headEnd/>
              <a:tailEnd/>
            </a:ln>
          </p:spPr>
          <p:txBody>
            <a:bodyPr/>
            <a:lstStyle/>
            <a:p>
              <a:endParaRPr lang="en-AU"/>
            </a:p>
          </p:txBody>
        </p:sp>
        <p:sp>
          <p:nvSpPr>
            <p:cNvPr id="20677" name="Line 197"/>
            <p:cNvSpPr>
              <a:spLocks noChangeShapeType="1"/>
            </p:cNvSpPr>
            <p:nvPr/>
          </p:nvSpPr>
          <p:spPr bwMode="auto">
            <a:xfrm flipV="1">
              <a:off x="5292725" y="1314450"/>
              <a:ext cx="58738" cy="47625"/>
            </a:xfrm>
            <a:prstGeom prst="line">
              <a:avLst/>
            </a:prstGeom>
            <a:noFill/>
            <a:ln w="25400">
              <a:solidFill>
                <a:srgbClr val="FF0000"/>
              </a:solidFill>
              <a:round/>
              <a:headEnd/>
              <a:tailEnd/>
            </a:ln>
          </p:spPr>
          <p:txBody>
            <a:bodyPr/>
            <a:lstStyle/>
            <a:p>
              <a:endParaRPr lang="en-AU"/>
            </a:p>
          </p:txBody>
        </p:sp>
        <p:sp>
          <p:nvSpPr>
            <p:cNvPr id="20678" name="Line 198"/>
            <p:cNvSpPr>
              <a:spLocks noChangeShapeType="1"/>
            </p:cNvSpPr>
            <p:nvPr/>
          </p:nvSpPr>
          <p:spPr bwMode="auto">
            <a:xfrm flipV="1">
              <a:off x="5351463" y="1257300"/>
              <a:ext cx="68262" cy="57150"/>
            </a:xfrm>
            <a:prstGeom prst="line">
              <a:avLst/>
            </a:prstGeom>
            <a:noFill/>
            <a:ln w="25400">
              <a:solidFill>
                <a:srgbClr val="FF0000"/>
              </a:solidFill>
              <a:round/>
              <a:headEnd/>
              <a:tailEnd/>
            </a:ln>
          </p:spPr>
          <p:txBody>
            <a:bodyPr/>
            <a:lstStyle/>
            <a:p>
              <a:endParaRPr lang="en-AU"/>
            </a:p>
          </p:txBody>
        </p:sp>
        <p:sp>
          <p:nvSpPr>
            <p:cNvPr id="20679" name="Line 199"/>
            <p:cNvSpPr>
              <a:spLocks noChangeShapeType="1"/>
            </p:cNvSpPr>
            <p:nvPr/>
          </p:nvSpPr>
          <p:spPr bwMode="auto">
            <a:xfrm flipV="1">
              <a:off x="5419725" y="1209675"/>
              <a:ext cx="66675" cy="47625"/>
            </a:xfrm>
            <a:prstGeom prst="line">
              <a:avLst/>
            </a:prstGeom>
            <a:noFill/>
            <a:ln w="25400">
              <a:solidFill>
                <a:srgbClr val="FF0000"/>
              </a:solidFill>
              <a:round/>
              <a:headEnd/>
              <a:tailEnd/>
            </a:ln>
          </p:spPr>
          <p:txBody>
            <a:bodyPr/>
            <a:lstStyle/>
            <a:p>
              <a:endParaRPr lang="en-AU"/>
            </a:p>
          </p:txBody>
        </p:sp>
        <p:sp>
          <p:nvSpPr>
            <p:cNvPr id="20680" name="Line 200"/>
            <p:cNvSpPr>
              <a:spLocks noChangeShapeType="1"/>
            </p:cNvSpPr>
            <p:nvPr/>
          </p:nvSpPr>
          <p:spPr bwMode="auto">
            <a:xfrm flipV="1">
              <a:off x="5486400" y="1162050"/>
              <a:ext cx="68263" cy="47625"/>
            </a:xfrm>
            <a:prstGeom prst="line">
              <a:avLst/>
            </a:prstGeom>
            <a:noFill/>
            <a:ln w="25400">
              <a:solidFill>
                <a:srgbClr val="FF0000"/>
              </a:solidFill>
              <a:round/>
              <a:headEnd/>
              <a:tailEnd/>
            </a:ln>
          </p:spPr>
          <p:txBody>
            <a:bodyPr/>
            <a:lstStyle/>
            <a:p>
              <a:endParaRPr lang="en-AU"/>
            </a:p>
          </p:txBody>
        </p:sp>
        <p:sp>
          <p:nvSpPr>
            <p:cNvPr id="20681" name="Line 201"/>
            <p:cNvSpPr>
              <a:spLocks noChangeShapeType="1"/>
            </p:cNvSpPr>
            <p:nvPr/>
          </p:nvSpPr>
          <p:spPr bwMode="auto">
            <a:xfrm flipV="1">
              <a:off x="5554663" y="1114425"/>
              <a:ext cx="68262" cy="47625"/>
            </a:xfrm>
            <a:prstGeom prst="line">
              <a:avLst/>
            </a:prstGeom>
            <a:noFill/>
            <a:ln w="25400">
              <a:solidFill>
                <a:srgbClr val="FF0000"/>
              </a:solidFill>
              <a:round/>
              <a:headEnd/>
              <a:tailEnd/>
            </a:ln>
          </p:spPr>
          <p:txBody>
            <a:bodyPr/>
            <a:lstStyle/>
            <a:p>
              <a:endParaRPr lang="en-AU"/>
            </a:p>
          </p:txBody>
        </p:sp>
        <p:sp>
          <p:nvSpPr>
            <p:cNvPr id="20682" name="Line 202"/>
            <p:cNvSpPr>
              <a:spLocks noChangeShapeType="1"/>
            </p:cNvSpPr>
            <p:nvPr/>
          </p:nvSpPr>
          <p:spPr bwMode="auto">
            <a:xfrm flipV="1">
              <a:off x="5622925" y="1057275"/>
              <a:ext cx="58738" cy="57150"/>
            </a:xfrm>
            <a:prstGeom prst="line">
              <a:avLst/>
            </a:prstGeom>
            <a:noFill/>
            <a:ln w="25400">
              <a:solidFill>
                <a:srgbClr val="FF0000"/>
              </a:solidFill>
              <a:round/>
              <a:headEnd/>
              <a:tailEnd/>
            </a:ln>
          </p:spPr>
          <p:txBody>
            <a:bodyPr/>
            <a:lstStyle/>
            <a:p>
              <a:endParaRPr lang="en-AU"/>
            </a:p>
          </p:txBody>
        </p:sp>
        <p:sp>
          <p:nvSpPr>
            <p:cNvPr id="20683" name="Line 203"/>
            <p:cNvSpPr>
              <a:spLocks noChangeShapeType="1"/>
            </p:cNvSpPr>
            <p:nvPr/>
          </p:nvSpPr>
          <p:spPr bwMode="auto">
            <a:xfrm flipV="1">
              <a:off x="5681663" y="1009650"/>
              <a:ext cx="68262" cy="47625"/>
            </a:xfrm>
            <a:prstGeom prst="line">
              <a:avLst/>
            </a:prstGeom>
            <a:noFill/>
            <a:ln w="25400">
              <a:solidFill>
                <a:srgbClr val="FF0000"/>
              </a:solidFill>
              <a:round/>
              <a:headEnd/>
              <a:tailEnd/>
            </a:ln>
          </p:spPr>
          <p:txBody>
            <a:bodyPr/>
            <a:lstStyle/>
            <a:p>
              <a:endParaRPr lang="en-AU"/>
            </a:p>
          </p:txBody>
        </p:sp>
        <p:sp>
          <p:nvSpPr>
            <p:cNvPr id="20684" name="Line 204"/>
            <p:cNvSpPr>
              <a:spLocks noChangeShapeType="1"/>
            </p:cNvSpPr>
            <p:nvPr/>
          </p:nvSpPr>
          <p:spPr bwMode="auto">
            <a:xfrm flipV="1">
              <a:off x="5749925" y="962025"/>
              <a:ext cx="66675" cy="47625"/>
            </a:xfrm>
            <a:prstGeom prst="line">
              <a:avLst/>
            </a:prstGeom>
            <a:noFill/>
            <a:ln w="25400">
              <a:solidFill>
                <a:srgbClr val="FF0000"/>
              </a:solidFill>
              <a:round/>
              <a:headEnd/>
              <a:tailEnd/>
            </a:ln>
          </p:spPr>
          <p:txBody>
            <a:bodyPr/>
            <a:lstStyle/>
            <a:p>
              <a:endParaRPr lang="en-AU"/>
            </a:p>
          </p:txBody>
        </p:sp>
        <p:sp>
          <p:nvSpPr>
            <p:cNvPr id="20685" name="Rectangle 205"/>
            <p:cNvSpPr>
              <a:spLocks noChangeArrowheads="1"/>
            </p:cNvSpPr>
            <p:nvPr/>
          </p:nvSpPr>
          <p:spPr bwMode="auto">
            <a:xfrm>
              <a:off x="3751263" y="361950"/>
              <a:ext cx="1932451" cy="300544"/>
            </a:xfrm>
            <a:prstGeom prst="rect">
              <a:avLst/>
            </a:prstGeom>
            <a:noFill/>
            <a:ln w="9525">
              <a:noFill/>
              <a:miter lim="800000"/>
              <a:headEnd/>
              <a:tailEnd/>
            </a:ln>
          </p:spPr>
          <p:txBody>
            <a:bodyPr wrap="none" lIns="0" tIns="0" rIns="0" bIns="0">
              <a:spAutoFit/>
            </a:bodyPr>
            <a:lstStyle/>
            <a:p>
              <a:r>
                <a:rPr lang="en-GB" altLang="en-US" b="1">
                  <a:latin typeface="Arial" charset="0"/>
                </a:rPr>
                <a:t>Biting frequency</a:t>
              </a:r>
              <a:endParaRPr lang="en-GB" altLang="en-US" sz="2800"/>
            </a:p>
          </p:txBody>
        </p:sp>
        <p:sp>
          <p:nvSpPr>
            <p:cNvPr id="20686" name="Rectangle 206"/>
            <p:cNvSpPr>
              <a:spLocks noChangeArrowheads="1"/>
            </p:cNvSpPr>
            <p:nvPr/>
          </p:nvSpPr>
          <p:spPr bwMode="auto">
            <a:xfrm>
              <a:off x="3649663" y="2390775"/>
              <a:ext cx="90159"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a:t>
              </a:r>
              <a:endParaRPr lang="en-GB" altLang="en-US"/>
            </a:p>
          </p:txBody>
        </p:sp>
        <p:sp>
          <p:nvSpPr>
            <p:cNvPr id="20687" name="Rectangle 207"/>
            <p:cNvSpPr>
              <a:spLocks noChangeArrowheads="1"/>
            </p:cNvSpPr>
            <p:nvPr/>
          </p:nvSpPr>
          <p:spPr bwMode="auto">
            <a:xfrm>
              <a:off x="3540125" y="1885950"/>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0.1</a:t>
              </a:r>
              <a:endParaRPr lang="en-GB" altLang="en-US"/>
            </a:p>
          </p:txBody>
        </p:sp>
        <p:sp>
          <p:nvSpPr>
            <p:cNvPr id="20688" name="Rectangle 208"/>
            <p:cNvSpPr>
              <a:spLocks noChangeArrowheads="1"/>
            </p:cNvSpPr>
            <p:nvPr/>
          </p:nvSpPr>
          <p:spPr bwMode="auto">
            <a:xfrm>
              <a:off x="3540125" y="1381125"/>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0.2</a:t>
              </a:r>
              <a:endParaRPr lang="en-GB" altLang="en-US"/>
            </a:p>
          </p:txBody>
        </p:sp>
        <p:sp>
          <p:nvSpPr>
            <p:cNvPr id="20689" name="Rectangle 209"/>
            <p:cNvSpPr>
              <a:spLocks noChangeArrowheads="1"/>
            </p:cNvSpPr>
            <p:nvPr/>
          </p:nvSpPr>
          <p:spPr bwMode="auto">
            <a:xfrm>
              <a:off x="3540125" y="876300"/>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0.3</a:t>
              </a:r>
              <a:endParaRPr lang="en-GB" altLang="en-US"/>
            </a:p>
          </p:txBody>
        </p:sp>
        <p:sp>
          <p:nvSpPr>
            <p:cNvPr id="20690" name="Rectangle 210"/>
            <p:cNvSpPr>
              <a:spLocks noChangeArrowheads="1"/>
            </p:cNvSpPr>
            <p:nvPr/>
          </p:nvSpPr>
          <p:spPr bwMode="auto">
            <a:xfrm>
              <a:off x="37592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10</a:t>
              </a:r>
              <a:endParaRPr lang="en-GB" altLang="en-US"/>
            </a:p>
          </p:txBody>
        </p:sp>
        <p:sp>
          <p:nvSpPr>
            <p:cNvPr id="20691" name="Rectangle 211"/>
            <p:cNvSpPr>
              <a:spLocks noChangeArrowheads="1"/>
            </p:cNvSpPr>
            <p:nvPr/>
          </p:nvSpPr>
          <p:spPr bwMode="auto">
            <a:xfrm>
              <a:off x="4089401"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15</a:t>
              </a:r>
              <a:endParaRPr lang="en-GB" altLang="en-US"/>
            </a:p>
          </p:txBody>
        </p:sp>
        <p:sp>
          <p:nvSpPr>
            <p:cNvPr id="20692" name="Rectangle 212"/>
            <p:cNvSpPr>
              <a:spLocks noChangeArrowheads="1"/>
            </p:cNvSpPr>
            <p:nvPr/>
          </p:nvSpPr>
          <p:spPr bwMode="auto">
            <a:xfrm>
              <a:off x="4419600" y="2619375"/>
              <a:ext cx="180316" cy="200363"/>
            </a:xfrm>
            <a:prstGeom prst="rect">
              <a:avLst/>
            </a:prstGeom>
            <a:noFill/>
            <a:ln w="9525">
              <a:noFill/>
              <a:miter lim="800000"/>
              <a:headEnd/>
              <a:tailEnd/>
            </a:ln>
          </p:spPr>
          <p:txBody>
            <a:bodyPr wrap="none" lIns="0" tIns="0" rIns="0" bIns="0">
              <a:spAutoFit/>
            </a:bodyPr>
            <a:lstStyle/>
            <a:p>
              <a:r>
                <a:rPr lang="en-GB" altLang="en-US" sz="1200" b="1" dirty="0">
                  <a:latin typeface="Arial" charset="0"/>
                </a:rPr>
                <a:t>20</a:t>
              </a:r>
              <a:endParaRPr lang="en-GB" altLang="en-US" dirty="0"/>
            </a:p>
          </p:txBody>
        </p:sp>
        <p:sp>
          <p:nvSpPr>
            <p:cNvPr id="20693" name="Rectangle 213"/>
            <p:cNvSpPr>
              <a:spLocks noChangeArrowheads="1"/>
            </p:cNvSpPr>
            <p:nvPr/>
          </p:nvSpPr>
          <p:spPr bwMode="auto">
            <a:xfrm>
              <a:off x="47498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25</a:t>
              </a:r>
              <a:endParaRPr lang="en-GB" altLang="en-US"/>
            </a:p>
          </p:txBody>
        </p:sp>
        <p:sp>
          <p:nvSpPr>
            <p:cNvPr id="20694" name="Rectangle 214"/>
            <p:cNvSpPr>
              <a:spLocks noChangeArrowheads="1"/>
            </p:cNvSpPr>
            <p:nvPr/>
          </p:nvSpPr>
          <p:spPr bwMode="auto">
            <a:xfrm>
              <a:off x="50800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30</a:t>
              </a:r>
              <a:endParaRPr lang="en-GB" altLang="en-US"/>
            </a:p>
          </p:txBody>
        </p:sp>
        <p:sp>
          <p:nvSpPr>
            <p:cNvPr id="20695" name="Rectangle 215"/>
            <p:cNvSpPr>
              <a:spLocks noChangeArrowheads="1"/>
            </p:cNvSpPr>
            <p:nvPr/>
          </p:nvSpPr>
          <p:spPr bwMode="auto">
            <a:xfrm>
              <a:off x="54102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35</a:t>
              </a:r>
              <a:endParaRPr lang="en-GB" altLang="en-US"/>
            </a:p>
          </p:txBody>
        </p:sp>
        <p:sp>
          <p:nvSpPr>
            <p:cNvPr id="20696" name="Rectangle 216"/>
            <p:cNvSpPr>
              <a:spLocks noChangeArrowheads="1"/>
            </p:cNvSpPr>
            <p:nvPr/>
          </p:nvSpPr>
          <p:spPr bwMode="auto">
            <a:xfrm>
              <a:off x="57404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40</a:t>
              </a:r>
              <a:endParaRPr lang="en-GB" altLang="en-US"/>
            </a:p>
          </p:txBody>
        </p:sp>
        <p:sp>
          <p:nvSpPr>
            <p:cNvPr id="20697" name="Rectangle 217"/>
            <p:cNvSpPr>
              <a:spLocks noChangeArrowheads="1"/>
            </p:cNvSpPr>
            <p:nvPr/>
          </p:nvSpPr>
          <p:spPr bwMode="auto">
            <a:xfrm>
              <a:off x="4267200" y="2819400"/>
              <a:ext cx="1141984" cy="300544"/>
            </a:xfrm>
            <a:prstGeom prst="rect">
              <a:avLst/>
            </a:prstGeom>
            <a:noFill/>
            <a:ln w="9525">
              <a:noFill/>
              <a:miter lim="800000"/>
              <a:headEnd/>
              <a:tailEnd/>
            </a:ln>
          </p:spPr>
          <p:txBody>
            <a:bodyPr wrap="none" lIns="0" tIns="0" rIns="0" bIns="0">
              <a:spAutoFit/>
            </a:bodyPr>
            <a:lstStyle/>
            <a:p>
              <a:r>
                <a:rPr lang="en-GB" altLang="en-US" b="1">
                  <a:latin typeface="Arial" charset="0"/>
                </a:rPr>
                <a:t>Temp (°C)</a:t>
              </a:r>
              <a:endParaRPr lang="en-GB" altLang="en-US" sz="3600"/>
            </a:p>
          </p:txBody>
        </p:sp>
        <p:sp>
          <p:nvSpPr>
            <p:cNvPr id="20698" name="Rectangle 218"/>
            <p:cNvSpPr>
              <a:spLocks noChangeArrowheads="1"/>
            </p:cNvSpPr>
            <p:nvPr/>
          </p:nvSpPr>
          <p:spPr bwMode="auto">
            <a:xfrm rot="16200000">
              <a:off x="2897168" y="1478742"/>
              <a:ext cx="819191" cy="228629"/>
            </a:xfrm>
            <a:prstGeom prst="rect">
              <a:avLst/>
            </a:prstGeom>
            <a:noFill/>
            <a:ln w="9525">
              <a:noFill/>
              <a:miter lim="800000"/>
              <a:headEnd/>
              <a:tailEnd/>
            </a:ln>
          </p:spPr>
          <p:txBody>
            <a:bodyPr wrap="none" lIns="0" tIns="0" rIns="0" bIns="0">
              <a:spAutoFit/>
            </a:bodyPr>
            <a:lstStyle/>
            <a:p>
              <a:r>
                <a:rPr lang="en-GB" altLang="en-US" sz="1400" b="1">
                  <a:latin typeface="Arial" charset="0"/>
                </a:rPr>
                <a:t>(per day)</a:t>
              </a:r>
              <a:endParaRPr lang="en-GB" altLang="en-US" sz="2800"/>
            </a:p>
          </p:txBody>
        </p:sp>
        <p:sp>
          <p:nvSpPr>
            <p:cNvPr id="20699" name="Rectangle 219"/>
            <p:cNvSpPr>
              <a:spLocks noChangeArrowheads="1"/>
            </p:cNvSpPr>
            <p:nvPr/>
          </p:nvSpPr>
          <p:spPr bwMode="auto">
            <a:xfrm>
              <a:off x="3124200" y="324736"/>
              <a:ext cx="2895600" cy="2762250"/>
            </a:xfrm>
            <a:prstGeom prst="rect">
              <a:avLst/>
            </a:prstGeom>
            <a:noFill/>
            <a:ln w="0">
              <a:solidFill>
                <a:srgbClr val="000000"/>
              </a:solidFill>
              <a:miter lim="800000"/>
              <a:headEnd/>
              <a:tailEnd/>
            </a:ln>
          </p:spPr>
          <p:txBody>
            <a:bodyPr/>
            <a:lstStyle/>
            <a:p>
              <a:endParaRPr lang="en-AU"/>
            </a:p>
          </p:txBody>
        </p:sp>
        <p:sp>
          <p:nvSpPr>
            <p:cNvPr id="20700" name="Rectangle 220"/>
            <p:cNvSpPr>
              <a:spLocks noChangeArrowheads="1"/>
            </p:cNvSpPr>
            <p:nvPr/>
          </p:nvSpPr>
          <p:spPr bwMode="auto">
            <a:xfrm>
              <a:off x="6807200" y="685800"/>
              <a:ext cx="2039938" cy="1790700"/>
            </a:xfrm>
            <a:prstGeom prst="rect">
              <a:avLst/>
            </a:prstGeom>
            <a:solidFill>
              <a:srgbClr val="00FFFF"/>
            </a:solidFill>
            <a:ln w="9525">
              <a:noFill/>
              <a:miter lim="800000"/>
              <a:headEnd/>
              <a:tailEnd/>
            </a:ln>
          </p:spPr>
          <p:txBody>
            <a:bodyPr/>
            <a:lstStyle/>
            <a:p>
              <a:endParaRPr lang="en-AU"/>
            </a:p>
          </p:txBody>
        </p:sp>
        <p:sp>
          <p:nvSpPr>
            <p:cNvPr id="20701" name="Line 221"/>
            <p:cNvSpPr>
              <a:spLocks noChangeShapeType="1"/>
            </p:cNvSpPr>
            <p:nvPr/>
          </p:nvSpPr>
          <p:spPr bwMode="auto">
            <a:xfrm>
              <a:off x="6807200" y="2114550"/>
              <a:ext cx="2039938" cy="1588"/>
            </a:xfrm>
            <a:prstGeom prst="line">
              <a:avLst/>
            </a:prstGeom>
            <a:noFill/>
            <a:ln w="0">
              <a:solidFill>
                <a:srgbClr val="000000"/>
              </a:solidFill>
              <a:prstDash val="sysDot"/>
              <a:round/>
              <a:headEnd/>
              <a:tailEnd/>
            </a:ln>
          </p:spPr>
          <p:txBody>
            <a:bodyPr/>
            <a:lstStyle/>
            <a:p>
              <a:endParaRPr lang="en-AU"/>
            </a:p>
          </p:txBody>
        </p:sp>
        <p:sp>
          <p:nvSpPr>
            <p:cNvPr id="20702" name="Line 222"/>
            <p:cNvSpPr>
              <a:spLocks noChangeShapeType="1"/>
            </p:cNvSpPr>
            <p:nvPr/>
          </p:nvSpPr>
          <p:spPr bwMode="auto">
            <a:xfrm>
              <a:off x="6807200" y="1762125"/>
              <a:ext cx="2039938" cy="1588"/>
            </a:xfrm>
            <a:prstGeom prst="line">
              <a:avLst/>
            </a:prstGeom>
            <a:noFill/>
            <a:ln w="0">
              <a:solidFill>
                <a:srgbClr val="000000"/>
              </a:solidFill>
              <a:prstDash val="sysDot"/>
              <a:round/>
              <a:headEnd/>
              <a:tailEnd/>
            </a:ln>
          </p:spPr>
          <p:txBody>
            <a:bodyPr/>
            <a:lstStyle/>
            <a:p>
              <a:endParaRPr lang="en-AU"/>
            </a:p>
          </p:txBody>
        </p:sp>
        <p:sp>
          <p:nvSpPr>
            <p:cNvPr id="20703" name="Line 223"/>
            <p:cNvSpPr>
              <a:spLocks noChangeShapeType="1"/>
            </p:cNvSpPr>
            <p:nvPr/>
          </p:nvSpPr>
          <p:spPr bwMode="auto">
            <a:xfrm>
              <a:off x="6807200" y="1400175"/>
              <a:ext cx="2039938" cy="1588"/>
            </a:xfrm>
            <a:prstGeom prst="line">
              <a:avLst/>
            </a:prstGeom>
            <a:noFill/>
            <a:ln w="0">
              <a:solidFill>
                <a:srgbClr val="000000"/>
              </a:solidFill>
              <a:prstDash val="sysDot"/>
              <a:round/>
              <a:headEnd/>
              <a:tailEnd/>
            </a:ln>
          </p:spPr>
          <p:txBody>
            <a:bodyPr/>
            <a:lstStyle/>
            <a:p>
              <a:endParaRPr lang="en-AU"/>
            </a:p>
          </p:txBody>
        </p:sp>
        <p:sp>
          <p:nvSpPr>
            <p:cNvPr id="20704" name="Line 224"/>
            <p:cNvSpPr>
              <a:spLocks noChangeShapeType="1"/>
            </p:cNvSpPr>
            <p:nvPr/>
          </p:nvSpPr>
          <p:spPr bwMode="auto">
            <a:xfrm>
              <a:off x="6807200" y="1047750"/>
              <a:ext cx="2039938" cy="1588"/>
            </a:xfrm>
            <a:prstGeom prst="line">
              <a:avLst/>
            </a:prstGeom>
            <a:noFill/>
            <a:ln w="0">
              <a:solidFill>
                <a:srgbClr val="000000"/>
              </a:solidFill>
              <a:prstDash val="sysDot"/>
              <a:round/>
              <a:headEnd/>
              <a:tailEnd/>
            </a:ln>
          </p:spPr>
          <p:txBody>
            <a:bodyPr/>
            <a:lstStyle/>
            <a:p>
              <a:endParaRPr lang="en-AU"/>
            </a:p>
          </p:txBody>
        </p:sp>
        <p:sp>
          <p:nvSpPr>
            <p:cNvPr id="20705" name="Line 225"/>
            <p:cNvSpPr>
              <a:spLocks noChangeShapeType="1"/>
            </p:cNvSpPr>
            <p:nvPr/>
          </p:nvSpPr>
          <p:spPr bwMode="auto">
            <a:xfrm>
              <a:off x="6807200" y="685800"/>
              <a:ext cx="2039938" cy="1588"/>
            </a:xfrm>
            <a:prstGeom prst="line">
              <a:avLst/>
            </a:prstGeom>
            <a:noFill/>
            <a:ln w="0">
              <a:solidFill>
                <a:srgbClr val="000000"/>
              </a:solidFill>
              <a:prstDash val="sysDot"/>
              <a:round/>
              <a:headEnd/>
              <a:tailEnd/>
            </a:ln>
          </p:spPr>
          <p:txBody>
            <a:bodyPr/>
            <a:lstStyle/>
            <a:p>
              <a:endParaRPr lang="en-AU"/>
            </a:p>
          </p:txBody>
        </p:sp>
        <p:sp>
          <p:nvSpPr>
            <p:cNvPr id="20706" name="Line 226"/>
            <p:cNvSpPr>
              <a:spLocks noChangeShapeType="1"/>
            </p:cNvSpPr>
            <p:nvPr/>
          </p:nvSpPr>
          <p:spPr bwMode="auto">
            <a:xfrm>
              <a:off x="7145338" y="685800"/>
              <a:ext cx="1587" cy="1790700"/>
            </a:xfrm>
            <a:prstGeom prst="line">
              <a:avLst/>
            </a:prstGeom>
            <a:noFill/>
            <a:ln w="0">
              <a:solidFill>
                <a:srgbClr val="000000"/>
              </a:solidFill>
              <a:prstDash val="sysDot"/>
              <a:round/>
              <a:headEnd/>
              <a:tailEnd/>
            </a:ln>
          </p:spPr>
          <p:txBody>
            <a:bodyPr/>
            <a:lstStyle/>
            <a:p>
              <a:endParaRPr lang="en-AU"/>
            </a:p>
          </p:txBody>
        </p:sp>
        <p:sp>
          <p:nvSpPr>
            <p:cNvPr id="20707" name="Line 227"/>
            <p:cNvSpPr>
              <a:spLocks noChangeShapeType="1"/>
            </p:cNvSpPr>
            <p:nvPr/>
          </p:nvSpPr>
          <p:spPr bwMode="auto">
            <a:xfrm>
              <a:off x="7485063" y="685800"/>
              <a:ext cx="1587" cy="1790700"/>
            </a:xfrm>
            <a:prstGeom prst="line">
              <a:avLst/>
            </a:prstGeom>
            <a:noFill/>
            <a:ln w="0">
              <a:solidFill>
                <a:srgbClr val="000000"/>
              </a:solidFill>
              <a:prstDash val="sysDot"/>
              <a:round/>
              <a:headEnd/>
              <a:tailEnd/>
            </a:ln>
          </p:spPr>
          <p:txBody>
            <a:bodyPr/>
            <a:lstStyle/>
            <a:p>
              <a:endParaRPr lang="en-AU"/>
            </a:p>
          </p:txBody>
        </p:sp>
        <p:sp>
          <p:nvSpPr>
            <p:cNvPr id="20708" name="Line 228"/>
            <p:cNvSpPr>
              <a:spLocks noChangeShapeType="1"/>
            </p:cNvSpPr>
            <p:nvPr/>
          </p:nvSpPr>
          <p:spPr bwMode="auto">
            <a:xfrm>
              <a:off x="7831138" y="685800"/>
              <a:ext cx="1587" cy="1790700"/>
            </a:xfrm>
            <a:prstGeom prst="line">
              <a:avLst/>
            </a:prstGeom>
            <a:noFill/>
            <a:ln w="0">
              <a:solidFill>
                <a:srgbClr val="000000"/>
              </a:solidFill>
              <a:prstDash val="sysDot"/>
              <a:round/>
              <a:headEnd/>
              <a:tailEnd/>
            </a:ln>
          </p:spPr>
          <p:txBody>
            <a:bodyPr/>
            <a:lstStyle/>
            <a:p>
              <a:endParaRPr lang="en-AU"/>
            </a:p>
          </p:txBody>
        </p:sp>
        <p:sp>
          <p:nvSpPr>
            <p:cNvPr id="20709" name="Line 229"/>
            <p:cNvSpPr>
              <a:spLocks noChangeShapeType="1"/>
            </p:cNvSpPr>
            <p:nvPr/>
          </p:nvSpPr>
          <p:spPr bwMode="auto">
            <a:xfrm>
              <a:off x="8170863" y="685800"/>
              <a:ext cx="1587" cy="1790700"/>
            </a:xfrm>
            <a:prstGeom prst="line">
              <a:avLst/>
            </a:prstGeom>
            <a:noFill/>
            <a:ln w="0">
              <a:solidFill>
                <a:srgbClr val="000000"/>
              </a:solidFill>
              <a:prstDash val="sysDot"/>
              <a:round/>
              <a:headEnd/>
              <a:tailEnd/>
            </a:ln>
          </p:spPr>
          <p:txBody>
            <a:bodyPr/>
            <a:lstStyle/>
            <a:p>
              <a:endParaRPr lang="en-AU"/>
            </a:p>
          </p:txBody>
        </p:sp>
        <p:sp>
          <p:nvSpPr>
            <p:cNvPr id="20710" name="Line 230"/>
            <p:cNvSpPr>
              <a:spLocks noChangeShapeType="1"/>
            </p:cNvSpPr>
            <p:nvPr/>
          </p:nvSpPr>
          <p:spPr bwMode="auto">
            <a:xfrm>
              <a:off x="8509000" y="685800"/>
              <a:ext cx="1588" cy="1790700"/>
            </a:xfrm>
            <a:prstGeom prst="line">
              <a:avLst/>
            </a:prstGeom>
            <a:noFill/>
            <a:ln w="0">
              <a:solidFill>
                <a:srgbClr val="000000"/>
              </a:solidFill>
              <a:prstDash val="sysDot"/>
              <a:round/>
              <a:headEnd/>
              <a:tailEnd/>
            </a:ln>
          </p:spPr>
          <p:txBody>
            <a:bodyPr/>
            <a:lstStyle/>
            <a:p>
              <a:endParaRPr lang="en-AU"/>
            </a:p>
          </p:txBody>
        </p:sp>
        <p:sp>
          <p:nvSpPr>
            <p:cNvPr id="20711" name="Line 231"/>
            <p:cNvSpPr>
              <a:spLocks noChangeShapeType="1"/>
            </p:cNvSpPr>
            <p:nvPr/>
          </p:nvSpPr>
          <p:spPr bwMode="auto">
            <a:xfrm>
              <a:off x="8847138" y="685800"/>
              <a:ext cx="1587" cy="1790700"/>
            </a:xfrm>
            <a:prstGeom prst="line">
              <a:avLst/>
            </a:prstGeom>
            <a:noFill/>
            <a:ln w="0">
              <a:solidFill>
                <a:srgbClr val="000000"/>
              </a:solidFill>
              <a:prstDash val="sysDot"/>
              <a:round/>
              <a:headEnd/>
              <a:tailEnd/>
            </a:ln>
          </p:spPr>
          <p:txBody>
            <a:bodyPr/>
            <a:lstStyle/>
            <a:p>
              <a:endParaRPr lang="en-AU"/>
            </a:p>
          </p:txBody>
        </p:sp>
        <p:sp>
          <p:nvSpPr>
            <p:cNvPr id="20712" name="Rectangle 232"/>
            <p:cNvSpPr>
              <a:spLocks noChangeArrowheads="1"/>
            </p:cNvSpPr>
            <p:nvPr/>
          </p:nvSpPr>
          <p:spPr bwMode="auto">
            <a:xfrm>
              <a:off x="6807200" y="685800"/>
              <a:ext cx="2039938" cy="1790700"/>
            </a:xfrm>
            <a:prstGeom prst="rect">
              <a:avLst/>
            </a:prstGeom>
            <a:noFill/>
            <a:ln w="7938">
              <a:solidFill>
                <a:srgbClr val="000000"/>
              </a:solidFill>
              <a:miter lim="800000"/>
              <a:headEnd/>
              <a:tailEnd/>
            </a:ln>
          </p:spPr>
          <p:txBody>
            <a:bodyPr/>
            <a:lstStyle/>
            <a:p>
              <a:endParaRPr lang="en-AU"/>
            </a:p>
          </p:txBody>
        </p:sp>
        <p:sp>
          <p:nvSpPr>
            <p:cNvPr id="20713" name="Line 233"/>
            <p:cNvSpPr>
              <a:spLocks noChangeShapeType="1"/>
            </p:cNvSpPr>
            <p:nvPr/>
          </p:nvSpPr>
          <p:spPr bwMode="auto">
            <a:xfrm>
              <a:off x="6807200" y="685800"/>
              <a:ext cx="1588" cy="1790700"/>
            </a:xfrm>
            <a:prstGeom prst="line">
              <a:avLst/>
            </a:prstGeom>
            <a:noFill/>
            <a:ln w="0">
              <a:solidFill>
                <a:srgbClr val="000000"/>
              </a:solidFill>
              <a:round/>
              <a:headEnd/>
              <a:tailEnd/>
            </a:ln>
          </p:spPr>
          <p:txBody>
            <a:bodyPr/>
            <a:lstStyle/>
            <a:p>
              <a:endParaRPr lang="en-AU"/>
            </a:p>
          </p:txBody>
        </p:sp>
        <p:sp>
          <p:nvSpPr>
            <p:cNvPr id="20714" name="Line 234"/>
            <p:cNvSpPr>
              <a:spLocks noChangeShapeType="1"/>
            </p:cNvSpPr>
            <p:nvPr/>
          </p:nvSpPr>
          <p:spPr bwMode="auto">
            <a:xfrm>
              <a:off x="6764338" y="2476500"/>
              <a:ext cx="85725" cy="1588"/>
            </a:xfrm>
            <a:prstGeom prst="line">
              <a:avLst/>
            </a:prstGeom>
            <a:noFill/>
            <a:ln w="0">
              <a:solidFill>
                <a:srgbClr val="000000"/>
              </a:solidFill>
              <a:round/>
              <a:headEnd/>
              <a:tailEnd/>
            </a:ln>
          </p:spPr>
          <p:txBody>
            <a:bodyPr/>
            <a:lstStyle/>
            <a:p>
              <a:endParaRPr lang="en-AU"/>
            </a:p>
          </p:txBody>
        </p:sp>
        <p:sp>
          <p:nvSpPr>
            <p:cNvPr id="20715" name="Line 235"/>
            <p:cNvSpPr>
              <a:spLocks noChangeShapeType="1"/>
            </p:cNvSpPr>
            <p:nvPr/>
          </p:nvSpPr>
          <p:spPr bwMode="auto">
            <a:xfrm>
              <a:off x="6764338" y="2114550"/>
              <a:ext cx="85725" cy="1588"/>
            </a:xfrm>
            <a:prstGeom prst="line">
              <a:avLst/>
            </a:prstGeom>
            <a:noFill/>
            <a:ln w="0">
              <a:solidFill>
                <a:srgbClr val="000000"/>
              </a:solidFill>
              <a:round/>
              <a:headEnd/>
              <a:tailEnd/>
            </a:ln>
          </p:spPr>
          <p:txBody>
            <a:bodyPr/>
            <a:lstStyle/>
            <a:p>
              <a:endParaRPr lang="en-AU"/>
            </a:p>
          </p:txBody>
        </p:sp>
        <p:sp>
          <p:nvSpPr>
            <p:cNvPr id="20716" name="Line 236"/>
            <p:cNvSpPr>
              <a:spLocks noChangeShapeType="1"/>
            </p:cNvSpPr>
            <p:nvPr/>
          </p:nvSpPr>
          <p:spPr bwMode="auto">
            <a:xfrm>
              <a:off x="6764338" y="1762125"/>
              <a:ext cx="85725" cy="1588"/>
            </a:xfrm>
            <a:prstGeom prst="line">
              <a:avLst/>
            </a:prstGeom>
            <a:noFill/>
            <a:ln w="0">
              <a:solidFill>
                <a:srgbClr val="000000"/>
              </a:solidFill>
              <a:round/>
              <a:headEnd/>
              <a:tailEnd/>
            </a:ln>
          </p:spPr>
          <p:txBody>
            <a:bodyPr/>
            <a:lstStyle/>
            <a:p>
              <a:endParaRPr lang="en-AU"/>
            </a:p>
          </p:txBody>
        </p:sp>
        <p:sp>
          <p:nvSpPr>
            <p:cNvPr id="20717" name="Line 237"/>
            <p:cNvSpPr>
              <a:spLocks noChangeShapeType="1"/>
            </p:cNvSpPr>
            <p:nvPr/>
          </p:nvSpPr>
          <p:spPr bwMode="auto">
            <a:xfrm>
              <a:off x="6764338" y="1400175"/>
              <a:ext cx="85725" cy="1588"/>
            </a:xfrm>
            <a:prstGeom prst="line">
              <a:avLst/>
            </a:prstGeom>
            <a:noFill/>
            <a:ln w="0">
              <a:solidFill>
                <a:srgbClr val="000000"/>
              </a:solidFill>
              <a:round/>
              <a:headEnd/>
              <a:tailEnd/>
            </a:ln>
          </p:spPr>
          <p:txBody>
            <a:bodyPr/>
            <a:lstStyle/>
            <a:p>
              <a:endParaRPr lang="en-AU"/>
            </a:p>
          </p:txBody>
        </p:sp>
        <p:sp>
          <p:nvSpPr>
            <p:cNvPr id="20718" name="Line 238"/>
            <p:cNvSpPr>
              <a:spLocks noChangeShapeType="1"/>
            </p:cNvSpPr>
            <p:nvPr/>
          </p:nvSpPr>
          <p:spPr bwMode="auto">
            <a:xfrm>
              <a:off x="6764338" y="1047750"/>
              <a:ext cx="85725" cy="1588"/>
            </a:xfrm>
            <a:prstGeom prst="line">
              <a:avLst/>
            </a:prstGeom>
            <a:noFill/>
            <a:ln w="0">
              <a:solidFill>
                <a:srgbClr val="000000"/>
              </a:solidFill>
              <a:round/>
              <a:headEnd/>
              <a:tailEnd/>
            </a:ln>
          </p:spPr>
          <p:txBody>
            <a:bodyPr/>
            <a:lstStyle/>
            <a:p>
              <a:endParaRPr lang="en-AU"/>
            </a:p>
          </p:txBody>
        </p:sp>
        <p:sp>
          <p:nvSpPr>
            <p:cNvPr id="20719" name="Line 239"/>
            <p:cNvSpPr>
              <a:spLocks noChangeShapeType="1"/>
            </p:cNvSpPr>
            <p:nvPr/>
          </p:nvSpPr>
          <p:spPr bwMode="auto">
            <a:xfrm>
              <a:off x="6764338" y="685800"/>
              <a:ext cx="85725" cy="1588"/>
            </a:xfrm>
            <a:prstGeom prst="line">
              <a:avLst/>
            </a:prstGeom>
            <a:noFill/>
            <a:ln w="0">
              <a:solidFill>
                <a:srgbClr val="000000"/>
              </a:solidFill>
              <a:round/>
              <a:headEnd/>
              <a:tailEnd/>
            </a:ln>
          </p:spPr>
          <p:txBody>
            <a:bodyPr/>
            <a:lstStyle/>
            <a:p>
              <a:endParaRPr lang="en-AU"/>
            </a:p>
          </p:txBody>
        </p:sp>
        <p:sp>
          <p:nvSpPr>
            <p:cNvPr id="20720" name="Line 240"/>
            <p:cNvSpPr>
              <a:spLocks noChangeShapeType="1"/>
            </p:cNvSpPr>
            <p:nvPr/>
          </p:nvSpPr>
          <p:spPr bwMode="auto">
            <a:xfrm>
              <a:off x="6807200" y="2476500"/>
              <a:ext cx="2039938" cy="1588"/>
            </a:xfrm>
            <a:prstGeom prst="line">
              <a:avLst/>
            </a:prstGeom>
            <a:noFill/>
            <a:ln w="0">
              <a:solidFill>
                <a:srgbClr val="000000"/>
              </a:solidFill>
              <a:round/>
              <a:headEnd/>
              <a:tailEnd/>
            </a:ln>
          </p:spPr>
          <p:txBody>
            <a:bodyPr/>
            <a:lstStyle/>
            <a:p>
              <a:endParaRPr lang="en-AU"/>
            </a:p>
          </p:txBody>
        </p:sp>
        <p:sp>
          <p:nvSpPr>
            <p:cNvPr id="20721" name="Line 241"/>
            <p:cNvSpPr>
              <a:spLocks noChangeShapeType="1"/>
            </p:cNvSpPr>
            <p:nvPr/>
          </p:nvSpPr>
          <p:spPr bwMode="auto">
            <a:xfrm flipV="1">
              <a:off x="6807200" y="2428875"/>
              <a:ext cx="1588" cy="95250"/>
            </a:xfrm>
            <a:prstGeom prst="line">
              <a:avLst/>
            </a:prstGeom>
            <a:noFill/>
            <a:ln w="0">
              <a:solidFill>
                <a:srgbClr val="000000"/>
              </a:solidFill>
              <a:round/>
              <a:headEnd/>
              <a:tailEnd/>
            </a:ln>
          </p:spPr>
          <p:txBody>
            <a:bodyPr/>
            <a:lstStyle/>
            <a:p>
              <a:endParaRPr lang="en-AU"/>
            </a:p>
          </p:txBody>
        </p:sp>
        <p:sp>
          <p:nvSpPr>
            <p:cNvPr id="20722" name="Line 242"/>
            <p:cNvSpPr>
              <a:spLocks noChangeShapeType="1"/>
            </p:cNvSpPr>
            <p:nvPr/>
          </p:nvSpPr>
          <p:spPr bwMode="auto">
            <a:xfrm flipV="1">
              <a:off x="7145338" y="2428875"/>
              <a:ext cx="1587" cy="95250"/>
            </a:xfrm>
            <a:prstGeom prst="line">
              <a:avLst/>
            </a:prstGeom>
            <a:noFill/>
            <a:ln w="0">
              <a:solidFill>
                <a:srgbClr val="000000"/>
              </a:solidFill>
              <a:round/>
              <a:headEnd/>
              <a:tailEnd/>
            </a:ln>
          </p:spPr>
          <p:txBody>
            <a:bodyPr/>
            <a:lstStyle/>
            <a:p>
              <a:endParaRPr lang="en-AU"/>
            </a:p>
          </p:txBody>
        </p:sp>
        <p:sp>
          <p:nvSpPr>
            <p:cNvPr id="20723" name="Line 243"/>
            <p:cNvSpPr>
              <a:spLocks noChangeShapeType="1"/>
            </p:cNvSpPr>
            <p:nvPr/>
          </p:nvSpPr>
          <p:spPr bwMode="auto">
            <a:xfrm flipV="1">
              <a:off x="7485063" y="2428875"/>
              <a:ext cx="1587" cy="95250"/>
            </a:xfrm>
            <a:prstGeom prst="line">
              <a:avLst/>
            </a:prstGeom>
            <a:noFill/>
            <a:ln w="0">
              <a:solidFill>
                <a:srgbClr val="000000"/>
              </a:solidFill>
              <a:round/>
              <a:headEnd/>
              <a:tailEnd/>
            </a:ln>
          </p:spPr>
          <p:txBody>
            <a:bodyPr/>
            <a:lstStyle/>
            <a:p>
              <a:endParaRPr lang="en-AU"/>
            </a:p>
          </p:txBody>
        </p:sp>
        <p:sp>
          <p:nvSpPr>
            <p:cNvPr id="20724" name="Line 244"/>
            <p:cNvSpPr>
              <a:spLocks noChangeShapeType="1"/>
            </p:cNvSpPr>
            <p:nvPr/>
          </p:nvSpPr>
          <p:spPr bwMode="auto">
            <a:xfrm flipV="1">
              <a:off x="7831138" y="2428875"/>
              <a:ext cx="1587" cy="95250"/>
            </a:xfrm>
            <a:prstGeom prst="line">
              <a:avLst/>
            </a:prstGeom>
            <a:noFill/>
            <a:ln w="0">
              <a:solidFill>
                <a:srgbClr val="000000"/>
              </a:solidFill>
              <a:round/>
              <a:headEnd/>
              <a:tailEnd/>
            </a:ln>
          </p:spPr>
          <p:txBody>
            <a:bodyPr/>
            <a:lstStyle/>
            <a:p>
              <a:endParaRPr lang="en-AU"/>
            </a:p>
          </p:txBody>
        </p:sp>
        <p:sp>
          <p:nvSpPr>
            <p:cNvPr id="20725" name="Line 245"/>
            <p:cNvSpPr>
              <a:spLocks noChangeShapeType="1"/>
            </p:cNvSpPr>
            <p:nvPr/>
          </p:nvSpPr>
          <p:spPr bwMode="auto">
            <a:xfrm flipV="1">
              <a:off x="8170863" y="2428875"/>
              <a:ext cx="1587" cy="95250"/>
            </a:xfrm>
            <a:prstGeom prst="line">
              <a:avLst/>
            </a:prstGeom>
            <a:noFill/>
            <a:ln w="0">
              <a:solidFill>
                <a:srgbClr val="000000"/>
              </a:solidFill>
              <a:round/>
              <a:headEnd/>
              <a:tailEnd/>
            </a:ln>
          </p:spPr>
          <p:txBody>
            <a:bodyPr/>
            <a:lstStyle/>
            <a:p>
              <a:endParaRPr lang="en-AU"/>
            </a:p>
          </p:txBody>
        </p:sp>
        <p:sp>
          <p:nvSpPr>
            <p:cNvPr id="20726" name="Line 246"/>
            <p:cNvSpPr>
              <a:spLocks noChangeShapeType="1"/>
            </p:cNvSpPr>
            <p:nvPr/>
          </p:nvSpPr>
          <p:spPr bwMode="auto">
            <a:xfrm flipV="1">
              <a:off x="8509000" y="2428875"/>
              <a:ext cx="1588" cy="95250"/>
            </a:xfrm>
            <a:prstGeom prst="line">
              <a:avLst/>
            </a:prstGeom>
            <a:noFill/>
            <a:ln w="0">
              <a:solidFill>
                <a:srgbClr val="000000"/>
              </a:solidFill>
              <a:round/>
              <a:headEnd/>
              <a:tailEnd/>
            </a:ln>
          </p:spPr>
          <p:txBody>
            <a:bodyPr/>
            <a:lstStyle/>
            <a:p>
              <a:endParaRPr lang="en-AU"/>
            </a:p>
          </p:txBody>
        </p:sp>
        <p:sp>
          <p:nvSpPr>
            <p:cNvPr id="20727" name="Line 247"/>
            <p:cNvSpPr>
              <a:spLocks noChangeShapeType="1"/>
            </p:cNvSpPr>
            <p:nvPr/>
          </p:nvSpPr>
          <p:spPr bwMode="auto">
            <a:xfrm flipV="1">
              <a:off x="8847138" y="2428875"/>
              <a:ext cx="1587" cy="95250"/>
            </a:xfrm>
            <a:prstGeom prst="line">
              <a:avLst/>
            </a:prstGeom>
            <a:noFill/>
            <a:ln w="0">
              <a:solidFill>
                <a:srgbClr val="000000"/>
              </a:solidFill>
              <a:round/>
              <a:headEnd/>
              <a:tailEnd/>
            </a:ln>
          </p:spPr>
          <p:txBody>
            <a:bodyPr/>
            <a:lstStyle/>
            <a:p>
              <a:endParaRPr lang="en-AU"/>
            </a:p>
          </p:txBody>
        </p:sp>
        <p:sp>
          <p:nvSpPr>
            <p:cNvPr id="20728" name="Line 248"/>
            <p:cNvSpPr>
              <a:spLocks noChangeShapeType="1"/>
            </p:cNvSpPr>
            <p:nvPr/>
          </p:nvSpPr>
          <p:spPr bwMode="auto">
            <a:xfrm flipV="1">
              <a:off x="6807200" y="942975"/>
              <a:ext cx="68263" cy="28575"/>
            </a:xfrm>
            <a:prstGeom prst="line">
              <a:avLst/>
            </a:prstGeom>
            <a:noFill/>
            <a:ln w="25400">
              <a:solidFill>
                <a:srgbClr val="FF0000"/>
              </a:solidFill>
              <a:round/>
              <a:headEnd/>
              <a:tailEnd/>
            </a:ln>
          </p:spPr>
          <p:txBody>
            <a:bodyPr/>
            <a:lstStyle/>
            <a:p>
              <a:endParaRPr lang="en-AU"/>
            </a:p>
          </p:txBody>
        </p:sp>
        <p:sp>
          <p:nvSpPr>
            <p:cNvPr id="20729" name="Line 249"/>
            <p:cNvSpPr>
              <a:spLocks noChangeShapeType="1"/>
            </p:cNvSpPr>
            <p:nvPr/>
          </p:nvSpPr>
          <p:spPr bwMode="auto">
            <a:xfrm flipV="1">
              <a:off x="6875463" y="923925"/>
              <a:ext cx="66675" cy="19050"/>
            </a:xfrm>
            <a:prstGeom prst="line">
              <a:avLst/>
            </a:prstGeom>
            <a:noFill/>
            <a:ln w="25400">
              <a:solidFill>
                <a:srgbClr val="FF0000"/>
              </a:solidFill>
              <a:round/>
              <a:headEnd/>
              <a:tailEnd/>
            </a:ln>
          </p:spPr>
          <p:txBody>
            <a:bodyPr/>
            <a:lstStyle/>
            <a:p>
              <a:endParaRPr lang="en-AU"/>
            </a:p>
          </p:txBody>
        </p:sp>
        <p:sp>
          <p:nvSpPr>
            <p:cNvPr id="20730" name="Line 250"/>
            <p:cNvSpPr>
              <a:spLocks noChangeShapeType="1"/>
            </p:cNvSpPr>
            <p:nvPr/>
          </p:nvSpPr>
          <p:spPr bwMode="auto">
            <a:xfrm flipV="1">
              <a:off x="6942138" y="904875"/>
              <a:ext cx="68262" cy="19050"/>
            </a:xfrm>
            <a:prstGeom prst="line">
              <a:avLst/>
            </a:prstGeom>
            <a:noFill/>
            <a:ln w="25400">
              <a:solidFill>
                <a:srgbClr val="FF0000"/>
              </a:solidFill>
              <a:round/>
              <a:headEnd/>
              <a:tailEnd/>
            </a:ln>
          </p:spPr>
          <p:txBody>
            <a:bodyPr/>
            <a:lstStyle/>
            <a:p>
              <a:endParaRPr lang="en-AU"/>
            </a:p>
          </p:txBody>
        </p:sp>
        <p:sp>
          <p:nvSpPr>
            <p:cNvPr id="20731" name="Line 251"/>
            <p:cNvSpPr>
              <a:spLocks noChangeShapeType="1"/>
            </p:cNvSpPr>
            <p:nvPr/>
          </p:nvSpPr>
          <p:spPr bwMode="auto">
            <a:xfrm flipV="1">
              <a:off x="7010400" y="895350"/>
              <a:ext cx="68263" cy="9525"/>
            </a:xfrm>
            <a:prstGeom prst="line">
              <a:avLst/>
            </a:prstGeom>
            <a:noFill/>
            <a:ln w="25400">
              <a:solidFill>
                <a:srgbClr val="FF0000"/>
              </a:solidFill>
              <a:round/>
              <a:headEnd/>
              <a:tailEnd/>
            </a:ln>
          </p:spPr>
          <p:txBody>
            <a:bodyPr/>
            <a:lstStyle/>
            <a:p>
              <a:endParaRPr lang="en-AU"/>
            </a:p>
          </p:txBody>
        </p:sp>
        <p:sp>
          <p:nvSpPr>
            <p:cNvPr id="20732" name="Line 252"/>
            <p:cNvSpPr>
              <a:spLocks noChangeShapeType="1"/>
            </p:cNvSpPr>
            <p:nvPr/>
          </p:nvSpPr>
          <p:spPr bwMode="auto">
            <a:xfrm flipV="1">
              <a:off x="7078663" y="885825"/>
              <a:ext cx="66675" cy="9525"/>
            </a:xfrm>
            <a:prstGeom prst="line">
              <a:avLst/>
            </a:prstGeom>
            <a:noFill/>
            <a:ln w="25400">
              <a:solidFill>
                <a:srgbClr val="FF0000"/>
              </a:solidFill>
              <a:round/>
              <a:headEnd/>
              <a:tailEnd/>
            </a:ln>
          </p:spPr>
          <p:txBody>
            <a:bodyPr/>
            <a:lstStyle/>
            <a:p>
              <a:endParaRPr lang="en-AU"/>
            </a:p>
          </p:txBody>
        </p:sp>
        <p:sp>
          <p:nvSpPr>
            <p:cNvPr id="20733" name="Line 253"/>
            <p:cNvSpPr>
              <a:spLocks noChangeShapeType="1"/>
            </p:cNvSpPr>
            <p:nvPr/>
          </p:nvSpPr>
          <p:spPr bwMode="auto">
            <a:xfrm flipV="1">
              <a:off x="7145338" y="876300"/>
              <a:ext cx="68262" cy="9525"/>
            </a:xfrm>
            <a:prstGeom prst="line">
              <a:avLst/>
            </a:prstGeom>
            <a:noFill/>
            <a:ln w="25400">
              <a:solidFill>
                <a:srgbClr val="FF0000"/>
              </a:solidFill>
              <a:round/>
              <a:headEnd/>
              <a:tailEnd/>
            </a:ln>
          </p:spPr>
          <p:txBody>
            <a:bodyPr/>
            <a:lstStyle/>
            <a:p>
              <a:endParaRPr lang="en-AU"/>
            </a:p>
          </p:txBody>
        </p:sp>
        <p:sp>
          <p:nvSpPr>
            <p:cNvPr id="20734" name="Line 254"/>
            <p:cNvSpPr>
              <a:spLocks noChangeShapeType="1"/>
            </p:cNvSpPr>
            <p:nvPr/>
          </p:nvSpPr>
          <p:spPr bwMode="auto">
            <a:xfrm flipV="1">
              <a:off x="7213600" y="866775"/>
              <a:ext cx="68263" cy="9525"/>
            </a:xfrm>
            <a:prstGeom prst="line">
              <a:avLst/>
            </a:prstGeom>
            <a:noFill/>
            <a:ln w="25400">
              <a:solidFill>
                <a:srgbClr val="FF0000"/>
              </a:solidFill>
              <a:round/>
              <a:headEnd/>
              <a:tailEnd/>
            </a:ln>
          </p:spPr>
          <p:txBody>
            <a:bodyPr/>
            <a:lstStyle/>
            <a:p>
              <a:endParaRPr lang="en-AU"/>
            </a:p>
          </p:txBody>
        </p:sp>
        <p:sp>
          <p:nvSpPr>
            <p:cNvPr id="20735" name="Line 255"/>
            <p:cNvSpPr>
              <a:spLocks noChangeShapeType="1"/>
            </p:cNvSpPr>
            <p:nvPr/>
          </p:nvSpPr>
          <p:spPr bwMode="auto">
            <a:xfrm>
              <a:off x="7281863" y="866775"/>
              <a:ext cx="66675" cy="1588"/>
            </a:xfrm>
            <a:prstGeom prst="line">
              <a:avLst/>
            </a:prstGeom>
            <a:noFill/>
            <a:ln w="25400">
              <a:solidFill>
                <a:srgbClr val="FF0000"/>
              </a:solidFill>
              <a:round/>
              <a:headEnd/>
              <a:tailEnd/>
            </a:ln>
          </p:spPr>
          <p:txBody>
            <a:bodyPr/>
            <a:lstStyle/>
            <a:p>
              <a:endParaRPr lang="en-AU"/>
            </a:p>
          </p:txBody>
        </p:sp>
        <p:sp>
          <p:nvSpPr>
            <p:cNvPr id="20736" name="Line 256"/>
            <p:cNvSpPr>
              <a:spLocks noChangeShapeType="1"/>
            </p:cNvSpPr>
            <p:nvPr/>
          </p:nvSpPr>
          <p:spPr bwMode="auto">
            <a:xfrm flipV="1">
              <a:off x="7348538" y="857250"/>
              <a:ext cx="68262" cy="9525"/>
            </a:xfrm>
            <a:prstGeom prst="line">
              <a:avLst/>
            </a:prstGeom>
            <a:noFill/>
            <a:ln w="25400">
              <a:solidFill>
                <a:srgbClr val="FF0000"/>
              </a:solidFill>
              <a:round/>
              <a:headEnd/>
              <a:tailEnd/>
            </a:ln>
          </p:spPr>
          <p:txBody>
            <a:bodyPr/>
            <a:lstStyle/>
            <a:p>
              <a:endParaRPr lang="en-AU"/>
            </a:p>
          </p:txBody>
        </p:sp>
        <p:sp>
          <p:nvSpPr>
            <p:cNvPr id="20737" name="Line 257"/>
            <p:cNvSpPr>
              <a:spLocks noChangeShapeType="1"/>
            </p:cNvSpPr>
            <p:nvPr/>
          </p:nvSpPr>
          <p:spPr bwMode="auto">
            <a:xfrm>
              <a:off x="7416800" y="857250"/>
              <a:ext cx="68263" cy="1588"/>
            </a:xfrm>
            <a:prstGeom prst="line">
              <a:avLst/>
            </a:prstGeom>
            <a:noFill/>
            <a:ln w="25400">
              <a:solidFill>
                <a:srgbClr val="FF0000"/>
              </a:solidFill>
              <a:round/>
              <a:headEnd/>
              <a:tailEnd/>
            </a:ln>
          </p:spPr>
          <p:txBody>
            <a:bodyPr/>
            <a:lstStyle/>
            <a:p>
              <a:endParaRPr lang="en-AU"/>
            </a:p>
          </p:txBody>
        </p:sp>
        <p:sp>
          <p:nvSpPr>
            <p:cNvPr id="20738" name="Line 258"/>
            <p:cNvSpPr>
              <a:spLocks noChangeShapeType="1"/>
            </p:cNvSpPr>
            <p:nvPr/>
          </p:nvSpPr>
          <p:spPr bwMode="auto">
            <a:xfrm>
              <a:off x="7485063" y="857250"/>
              <a:ext cx="66675" cy="1588"/>
            </a:xfrm>
            <a:prstGeom prst="line">
              <a:avLst/>
            </a:prstGeom>
            <a:noFill/>
            <a:ln w="25400">
              <a:solidFill>
                <a:srgbClr val="FF0000"/>
              </a:solidFill>
              <a:round/>
              <a:headEnd/>
              <a:tailEnd/>
            </a:ln>
          </p:spPr>
          <p:txBody>
            <a:bodyPr/>
            <a:lstStyle/>
            <a:p>
              <a:endParaRPr lang="en-AU"/>
            </a:p>
          </p:txBody>
        </p:sp>
        <p:sp>
          <p:nvSpPr>
            <p:cNvPr id="20739" name="Line 259"/>
            <p:cNvSpPr>
              <a:spLocks noChangeShapeType="1"/>
            </p:cNvSpPr>
            <p:nvPr/>
          </p:nvSpPr>
          <p:spPr bwMode="auto">
            <a:xfrm>
              <a:off x="7551738" y="857250"/>
              <a:ext cx="68262" cy="1588"/>
            </a:xfrm>
            <a:prstGeom prst="line">
              <a:avLst/>
            </a:prstGeom>
            <a:noFill/>
            <a:ln w="25400">
              <a:solidFill>
                <a:srgbClr val="FF0000"/>
              </a:solidFill>
              <a:round/>
              <a:headEnd/>
              <a:tailEnd/>
            </a:ln>
          </p:spPr>
          <p:txBody>
            <a:bodyPr/>
            <a:lstStyle/>
            <a:p>
              <a:endParaRPr lang="en-AU"/>
            </a:p>
          </p:txBody>
        </p:sp>
        <p:sp>
          <p:nvSpPr>
            <p:cNvPr id="20740" name="Line 260"/>
            <p:cNvSpPr>
              <a:spLocks noChangeShapeType="1"/>
            </p:cNvSpPr>
            <p:nvPr/>
          </p:nvSpPr>
          <p:spPr bwMode="auto">
            <a:xfrm>
              <a:off x="7620000" y="857250"/>
              <a:ext cx="68263" cy="1588"/>
            </a:xfrm>
            <a:prstGeom prst="line">
              <a:avLst/>
            </a:prstGeom>
            <a:noFill/>
            <a:ln w="25400">
              <a:solidFill>
                <a:srgbClr val="FF0000"/>
              </a:solidFill>
              <a:round/>
              <a:headEnd/>
              <a:tailEnd/>
            </a:ln>
          </p:spPr>
          <p:txBody>
            <a:bodyPr/>
            <a:lstStyle/>
            <a:p>
              <a:endParaRPr lang="en-AU"/>
            </a:p>
          </p:txBody>
        </p:sp>
        <p:sp>
          <p:nvSpPr>
            <p:cNvPr id="20741" name="Line 261"/>
            <p:cNvSpPr>
              <a:spLocks noChangeShapeType="1"/>
            </p:cNvSpPr>
            <p:nvPr/>
          </p:nvSpPr>
          <p:spPr bwMode="auto">
            <a:xfrm>
              <a:off x="7688263" y="857250"/>
              <a:ext cx="66675" cy="1588"/>
            </a:xfrm>
            <a:prstGeom prst="line">
              <a:avLst/>
            </a:prstGeom>
            <a:noFill/>
            <a:ln w="25400">
              <a:solidFill>
                <a:srgbClr val="FF0000"/>
              </a:solidFill>
              <a:round/>
              <a:headEnd/>
              <a:tailEnd/>
            </a:ln>
          </p:spPr>
          <p:txBody>
            <a:bodyPr/>
            <a:lstStyle/>
            <a:p>
              <a:endParaRPr lang="en-AU"/>
            </a:p>
          </p:txBody>
        </p:sp>
        <p:sp>
          <p:nvSpPr>
            <p:cNvPr id="20742" name="Line 262"/>
            <p:cNvSpPr>
              <a:spLocks noChangeShapeType="1"/>
            </p:cNvSpPr>
            <p:nvPr/>
          </p:nvSpPr>
          <p:spPr bwMode="auto">
            <a:xfrm>
              <a:off x="7754938" y="857250"/>
              <a:ext cx="76200" cy="9525"/>
            </a:xfrm>
            <a:prstGeom prst="line">
              <a:avLst/>
            </a:prstGeom>
            <a:noFill/>
            <a:ln w="25400">
              <a:solidFill>
                <a:srgbClr val="FF0000"/>
              </a:solidFill>
              <a:round/>
              <a:headEnd/>
              <a:tailEnd/>
            </a:ln>
          </p:spPr>
          <p:txBody>
            <a:bodyPr/>
            <a:lstStyle/>
            <a:p>
              <a:endParaRPr lang="en-AU"/>
            </a:p>
          </p:txBody>
        </p:sp>
        <p:sp>
          <p:nvSpPr>
            <p:cNvPr id="20743" name="Line 263"/>
            <p:cNvSpPr>
              <a:spLocks noChangeShapeType="1"/>
            </p:cNvSpPr>
            <p:nvPr/>
          </p:nvSpPr>
          <p:spPr bwMode="auto">
            <a:xfrm>
              <a:off x="7831138" y="866775"/>
              <a:ext cx="68262" cy="1588"/>
            </a:xfrm>
            <a:prstGeom prst="line">
              <a:avLst/>
            </a:prstGeom>
            <a:noFill/>
            <a:ln w="25400">
              <a:solidFill>
                <a:srgbClr val="FF0000"/>
              </a:solidFill>
              <a:round/>
              <a:headEnd/>
              <a:tailEnd/>
            </a:ln>
          </p:spPr>
          <p:txBody>
            <a:bodyPr/>
            <a:lstStyle/>
            <a:p>
              <a:endParaRPr lang="en-AU"/>
            </a:p>
          </p:txBody>
        </p:sp>
        <p:sp>
          <p:nvSpPr>
            <p:cNvPr id="20744" name="Line 264"/>
            <p:cNvSpPr>
              <a:spLocks noChangeShapeType="1"/>
            </p:cNvSpPr>
            <p:nvPr/>
          </p:nvSpPr>
          <p:spPr bwMode="auto">
            <a:xfrm>
              <a:off x="7899400" y="866775"/>
              <a:ext cx="68263" cy="9525"/>
            </a:xfrm>
            <a:prstGeom prst="line">
              <a:avLst/>
            </a:prstGeom>
            <a:noFill/>
            <a:ln w="25400">
              <a:solidFill>
                <a:srgbClr val="FF0000"/>
              </a:solidFill>
              <a:round/>
              <a:headEnd/>
              <a:tailEnd/>
            </a:ln>
          </p:spPr>
          <p:txBody>
            <a:bodyPr/>
            <a:lstStyle/>
            <a:p>
              <a:endParaRPr lang="en-AU"/>
            </a:p>
          </p:txBody>
        </p:sp>
        <p:sp>
          <p:nvSpPr>
            <p:cNvPr id="20745" name="Line 265"/>
            <p:cNvSpPr>
              <a:spLocks noChangeShapeType="1"/>
            </p:cNvSpPr>
            <p:nvPr/>
          </p:nvSpPr>
          <p:spPr bwMode="auto">
            <a:xfrm>
              <a:off x="7967663" y="876300"/>
              <a:ext cx="66675" cy="1588"/>
            </a:xfrm>
            <a:prstGeom prst="line">
              <a:avLst/>
            </a:prstGeom>
            <a:noFill/>
            <a:ln w="25400">
              <a:solidFill>
                <a:srgbClr val="FF0000"/>
              </a:solidFill>
              <a:round/>
              <a:headEnd/>
              <a:tailEnd/>
            </a:ln>
          </p:spPr>
          <p:txBody>
            <a:bodyPr/>
            <a:lstStyle/>
            <a:p>
              <a:endParaRPr lang="en-AU"/>
            </a:p>
          </p:txBody>
        </p:sp>
        <p:sp>
          <p:nvSpPr>
            <p:cNvPr id="20746" name="Line 266"/>
            <p:cNvSpPr>
              <a:spLocks noChangeShapeType="1"/>
            </p:cNvSpPr>
            <p:nvPr/>
          </p:nvSpPr>
          <p:spPr bwMode="auto">
            <a:xfrm>
              <a:off x="8034338" y="876300"/>
              <a:ext cx="68262" cy="9525"/>
            </a:xfrm>
            <a:prstGeom prst="line">
              <a:avLst/>
            </a:prstGeom>
            <a:noFill/>
            <a:ln w="25400">
              <a:solidFill>
                <a:srgbClr val="FF0000"/>
              </a:solidFill>
              <a:round/>
              <a:headEnd/>
              <a:tailEnd/>
            </a:ln>
          </p:spPr>
          <p:txBody>
            <a:bodyPr/>
            <a:lstStyle/>
            <a:p>
              <a:endParaRPr lang="en-AU"/>
            </a:p>
          </p:txBody>
        </p:sp>
        <p:sp>
          <p:nvSpPr>
            <p:cNvPr id="20747" name="Line 267"/>
            <p:cNvSpPr>
              <a:spLocks noChangeShapeType="1"/>
            </p:cNvSpPr>
            <p:nvPr/>
          </p:nvSpPr>
          <p:spPr bwMode="auto">
            <a:xfrm>
              <a:off x="8102600" y="885825"/>
              <a:ext cx="68263" cy="9525"/>
            </a:xfrm>
            <a:prstGeom prst="line">
              <a:avLst/>
            </a:prstGeom>
            <a:noFill/>
            <a:ln w="25400">
              <a:solidFill>
                <a:srgbClr val="FF0000"/>
              </a:solidFill>
              <a:round/>
              <a:headEnd/>
              <a:tailEnd/>
            </a:ln>
          </p:spPr>
          <p:txBody>
            <a:bodyPr/>
            <a:lstStyle/>
            <a:p>
              <a:endParaRPr lang="en-AU"/>
            </a:p>
          </p:txBody>
        </p:sp>
        <p:sp>
          <p:nvSpPr>
            <p:cNvPr id="20748" name="Line 268"/>
            <p:cNvSpPr>
              <a:spLocks noChangeShapeType="1"/>
            </p:cNvSpPr>
            <p:nvPr/>
          </p:nvSpPr>
          <p:spPr bwMode="auto">
            <a:xfrm>
              <a:off x="8170863" y="895350"/>
              <a:ext cx="66675" cy="19050"/>
            </a:xfrm>
            <a:prstGeom prst="line">
              <a:avLst/>
            </a:prstGeom>
            <a:noFill/>
            <a:ln w="25400">
              <a:solidFill>
                <a:srgbClr val="FF0000"/>
              </a:solidFill>
              <a:round/>
              <a:headEnd/>
              <a:tailEnd/>
            </a:ln>
          </p:spPr>
          <p:txBody>
            <a:bodyPr/>
            <a:lstStyle/>
            <a:p>
              <a:endParaRPr lang="en-AU"/>
            </a:p>
          </p:txBody>
        </p:sp>
        <p:sp>
          <p:nvSpPr>
            <p:cNvPr id="20749" name="Line 269"/>
            <p:cNvSpPr>
              <a:spLocks noChangeShapeType="1"/>
            </p:cNvSpPr>
            <p:nvPr/>
          </p:nvSpPr>
          <p:spPr bwMode="auto">
            <a:xfrm>
              <a:off x="8237538" y="914400"/>
              <a:ext cx="68262" cy="19050"/>
            </a:xfrm>
            <a:prstGeom prst="line">
              <a:avLst/>
            </a:prstGeom>
            <a:noFill/>
            <a:ln w="25400">
              <a:solidFill>
                <a:srgbClr val="FF0000"/>
              </a:solidFill>
              <a:round/>
              <a:headEnd/>
              <a:tailEnd/>
            </a:ln>
          </p:spPr>
          <p:txBody>
            <a:bodyPr/>
            <a:lstStyle/>
            <a:p>
              <a:endParaRPr lang="en-AU"/>
            </a:p>
          </p:txBody>
        </p:sp>
        <p:sp>
          <p:nvSpPr>
            <p:cNvPr id="20750" name="Line 270"/>
            <p:cNvSpPr>
              <a:spLocks noChangeShapeType="1"/>
            </p:cNvSpPr>
            <p:nvPr/>
          </p:nvSpPr>
          <p:spPr bwMode="auto">
            <a:xfrm>
              <a:off x="8305800" y="933450"/>
              <a:ext cx="68263" cy="19050"/>
            </a:xfrm>
            <a:prstGeom prst="line">
              <a:avLst/>
            </a:prstGeom>
            <a:noFill/>
            <a:ln w="25400">
              <a:solidFill>
                <a:srgbClr val="FF0000"/>
              </a:solidFill>
              <a:round/>
              <a:headEnd/>
              <a:tailEnd/>
            </a:ln>
          </p:spPr>
          <p:txBody>
            <a:bodyPr/>
            <a:lstStyle/>
            <a:p>
              <a:endParaRPr lang="en-AU"/>
            </a:p>
          </p:txBody>
        </p:sp>
        <p:sp>
          <p:nvSpPr>
            <p:cNvPr id="20751" name="Line 271"/>
            <p:cNvSpPr>
              <a:spLocks noChangeShapeType="1"/>
            </p:cNvSpPr>
            <p:nvPr/>
          </p:nvSpPr>
          <p:spPr bwMode="auto">
            <a:xfrm>
              <a:off x="8374063" y="952500"/>
              <a:ext cx="66675" cy="28575"/>
            </a:xfrm>
            <a:prstGeom prst="line">
              <a:avLst/>
            </a:prstGeom>
            <a:noFill/>
            <a:ln w="25400">
              <a:solidFill>
                <a:srgbClr val="FF0000"/>
              </a:solidFill>
              <a:round/>
              <a:headEnd/>
              <a:tailEnd/>
            </a:ln>
          </p:spPr>
          <p:txBody>
            <a:bodyPr/>
            <a:lstStyle/>
            <a:p>
              <a:endParaRPr lang="en-AU"/>
            </a:p>
          </p:txBody>
        </p:sp>
        <p:sp>
          <p:nvSpPr>
            <p:cNvPr id="20752" name="Line 272"/>
            <p:cNvSpPr>
              <a:spLocks noChangeShapeType="1"/>
            </p:cNvSpPr>
            <p:nvPr/>
          </p:nvSpPr>
          <p:spPr bwMode="auto">
            <a:xfrm>
              <a:off x="8440738" y="981075"/>
              <a:ext cx="68262" cy="47625"/>
            </a:xfrm>
            <a:prstGeom prst="line">
              <a:avLst/>
            </a:prstGeom>
            <a:noFill/>
            <a:ln w="25400">
              <a:solidFill>
                <a:srgbClr val="FF0000"/>
              </a:solidFill>
              <a:round/>
              <a:headEnd/>
              <a:tailEnd/>
            </a:ln>
          </p:spPr>
          <p:txBody>
            <a:bodyPr/>
            <a:lstStyle/>
            <a:p>
              <a:endParaRPr lang="en-AU"/>
            </a:p>
          </p:txBody>
        </p:sp>
        <p:sp>
          <p:nvSpPr>
            <p:cNvPr id="20753" name="Line 273"/>
            <p:cNvSpPr>
              <a:spLocks noChangeShapeType="1"/>
            </p:cNvSpPr>
            <p:nvPr/>
          </p:nvSpPr>
          <p:spPr bwMode="auto">
            <a:xfrm>
              <a:off x="8509000" y="1028700"/>
              <a:ext cx="68263" cy="66675"/>
            </a:xfrm>
            <a:prstGeom prst="line">
              <a:avLst/>
            </a:prstGeom>
            <a:noFill/>
            <a:ln w="25400">
              <a:solidFill>
                <a:srgbClr val="FF0000"/>
              </a:solidFill>
              <a:round/>
              <a:headEnd/>
              <a:tailEnd/>
            </a:ln>
          </p:spPr>
          <p:txBody>
            <a:bodyPr/>
            <a:lstStyle/>
            <a:p>
              <a:endParaRPr lang="en-AU"/>
            </a:p>
          </p:txBody>
        </p:sp>
        <p:sp>
          <p:nvSpPr>
            <p:cNvPr id="20754" name="Line 274"/>
            <p:cNvSpPr>
              <a:spLocks noChangeShapeType="1"/>
            </p:cNvSpPr>
            <p:nvPr/>
          </p:nvSpPr>
          <p:spPr bwMode="auto">
            <a:xfrm>
              <a:off x="8577263" y="1095375"/>
              <a:ext cx="66675" cy="95250"/>
            </a:xfrm>
            <a:prstGeom prst="line">
              <a:avLst/>
            </a:prstGeom>
            <a:noFill/>
            <a:ln w="25400">
              <a:solidFill>
                <a:srgbClr val="FF0000"/>
              </a:solidFill>
              <a:round/>
              <a:headEnd/>
              <a:tailEnd/>
            </a:ln>
          </p:spPr>
          <p:txBody>
            <a:bodyPr/>
            <a:lstStyle/>
            <a:p>
              <a:endParaRPr lang="en-AU"/>
            </a:p>
          </p:txBody>
        </p:sp>
        <p:sp>
          <p:nvSpPr>
            <p:cNvPr id="20755" name="Line 275"/>
            <p:cNvSpPr>
              <a:spLocks noChangeShapeType="1"/>
            </p:cNvSpPr>
            <p:nvPr/>
          </p:nvSpPr>
          <p:spPr bwMode="auto">
            <a:xfrm>
              <a:off x="8643938" y="1190625"/>
              <a:ext cx="68262" cy="180975"/>
            </a:xfrm>
            <a:prstGeom prst="line">
              <a:avLst/>
            </a:prstGeom>
            <a:noFill/>
            <a:ln w="25400">
              <a:solidFill>
                <a:srgbClr val="FF0000"/>
              </a:solidFill>
              <a:round/>
              <a:headEnd/>
              <a:tailEnd/>
            </a:ln>
          </p:spPr>
          <p:txBody>
            <a:bodyPr/>
            <a:lstStyle/>
            <a:p>
              <a:endParaRPr lang="en-AU"/>
            </a:p>
          </p:txBody>
        </p:sp>
        <p:sp>
          <p:nvSpPr>
            <p:cNvPr id="20756" name="Line 276"/>
            <p:cNvSpPr>
              <a:spLocks noChangeShapeType="1"/>
            </p:cNvSpPr>
            <p:nvPr/>
          </p:nvSpPr>
          <p:spPr bwMode="auto">
            <a:xfrm>
              <a:off x="8712200" y="1371600"/>
              <a:ext cx="68263" cy="409575"/>
            </a:xfrm>
            <a:prstGeom prst="line">
              <a:avLst/>
            </a:prstGeom>
            <a:noFill/>
            <a:ln w="25400">
              <a:solidFill>
                <a:srgbClr val="FF0000"/>
              </a:solidFill>
              <a:round/>
              <a:headEnd/>
              <a:tailEnd/>
            </a:ln>
          </p:spPr>
          <p:txBody>
            <a:bodyPr/>
            <a:lstStyle/>
            <a:p>
              <a:endParaRPr lang="en-AU"/>
            </a:p>
          </p:txBody>
        </p:sp>
        <p:sp>
          <p:nvSpPr>
            <p:cNvPr id="20757" name="Line 277"/>
            <p:cNvSpPr>
              <a:spLocks noChangeShapeType="1"/>
            </p:cNvSpPr>
            <p:nvPr/>
          </p:nvSpPr>
          <p:spPr bwMode="auto">
            <a:xfrm>
              <a:off x="8780463" y="1781175"/>
              <a:ext cx="66675" cy="514350"/>
            </a:xfrm>
            <a:prstGeom prst="line">
              <a:avLst/>
            </a:prstGeom>
            <a:noFill/>
            <a:ln w="25400">
              <a:solidFill>
                <a:srgbClr val="FF0000"/>
              </a:solidFill>
              <a:round/>
              <a:headEnd/>
              <a:tailEnd/>
            </a:ln>
          </p:spPr>
          <p:txBody>
            <a:bodyPr/>
            <a:lstStyle/>
            <a:p>
              <a:endParaRPr lang="en-AU"/>
            </a:p>
          </p:txBody>
        </p:sp>
        <p:sp>
          <p:nvSpPr>
            <p:cNvPr id="20758" name="Rectangle 278"/>
            <p:cNvSpPr>
              <a:spLocks noChangeArrowheads="1"/>
            </p:cNvSpPr>
            <p:nvPr/>
          </p:nvSpPr>
          <p:spPr bwMode="auto">
            <a:xfrm>
              <a:off x="6654800" y="352425"/>
              <a:ext cx="2272672" cy="300544"/>
            </a:xfrm>
            <a:prstGeom prst="rect">
              <a:avLst/>
            </a:prstGeom>
            <a:noFill/>
            <a:ln w="9525">
              <a:noFill/>
              <a:miter lim="800000"/>
              <a:headEnd/>
              <a:tailEnd/>
            </a:ln>
          </p:spPr>
          <p:txBody>
            <a:bodyPr wrap="none" lIns="0" tIns="0" rIns="0" bIns="0">
              <a:spAutoFit/>
            </a:bodyPr>
            <a:lstStyle/>
            <a:p>
              <a:r>
                <a:rPr lang="en-GB" altLang="en-US" b="1">
                  <a:latin typeface="Arial" charset="0"/>
                </a:rPr>
                <a:t>Survival probability</a:t>
              </a:r>
              <a:endParaRPr lang="en-GB" altLang="en-US" sz="2800"/>
            </a:p>
          </p:txBody>
        </p:sp>
        <p:sp>
          <p:nvSpPr>
            <p:cNvPr id="20759" name="Rectangle 279"/>
            <p:cNvSpPr>
              <a:spLocks noChangeArrowheads="1"/>
            </p:cNvSpPr>
            <p:nvPr/>
          </p:nvSpPr>
          <p:spPr bwMode="auto">
            <a:xfrm>
              <a:off x="6621463" y="2390775"/>
              <a:ext cx="90159"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a:t>
              </a:r>
              <a:endParaRPr lang="en-GB" altLang="en-US"/>
            </a:p>
          </p:txBody>
        </p:sp>
        <p:sp>
          <p:nvSpPr>
            <p:cNvPr id="20760" name="Rectangle 280"/>
            <p:cNvSpPr>
              <a:spLocks noChangeArrowheads="1"/>
            </p:cNvSpPr>
            <p:nvPr/>
          </p:nvSpPr>
          <p:spPr bwMode="auto">
            <a:xfrm>
              <a:off x="6510338" y="2028825"/>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0.2</a:t>
              </a:r>
              <a:endParaRPr lang="en-GB" altLang="en-US"/>
            </a:p>
          </p:txBody>
        </p:sp>
        <p:sp>
          <p:nvSpPr>
            <p:cNvPr id="20761" name="Rectangle 281"/>
            <p:cNvSpPr>
              <a:spLocks noChangeArrowheads="1"/>
            </p:cNvSpPr>
            <p:nvPr/>
          </p:nvSpPr>
          <p:spPr bwMode="auto">
            <a:xfrm>
              <a:off x="6510338" y="1676400"/>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0.4</a:t>
              </a:r>
              <a:endParaRPr lang="en-GB" altLang="en-US"/>
            </a:p>
          </p:txBody>
        </p:sp>
        <p:sp>
          <p:nvSpPr>
            <p:cNvPr id="20762" name="Rectangle 282"/>
            <p:cNvSpPr>
              <a:spLocks noChangeArrowheads="1"/>
            </p:cNvSpPr>
            <p:nvPr/>
          </p:nvSpPr>
          <p:spPr bwMode="auto">
            <a:xfrm>
              <a:off x="6510338" y="1314450"/>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0.6</a:t>
              </a:r>
              <a:endParaRPr lang="en-GB" altLang="en-US"/>
            </a:p>
          </p:txBody>
        </p:sp>
        <p:sp>
          <p:nvSpPr>
            <p:cNvPr id="20763" name="Rectangle 283"/>
            <p:cNvSpPr>
              <a:spLocks noChangeArrowheads="1"/>
            </p:cNvSpPr>
            <p:nvPr/>
          </p:nvSpPr>
          <p:spPr bwMode="auto">
            <a:xfrm>
              <a:off x="6510338" y="962025"/>
              <a:ext cx="226247"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0.8</a:t>
              </a:r>
              <a:endParaRPr lang="en-GB" altLang="en-US"/>
            </a:p>
          </p:txBody>
        </p:sp>
        <p:sp>
          <p:nvSpPr>
            <p:cNvPr id="20764" name="Rectangle 284"/>
            <p:cNvSpPr>
              <a:spLocks noChangeArrowheads="1"/>
            </p:cNvSpPr>
            <p:nvPr/>
          </p:nvSpPr>
          <p:spPr bwMode="auto">
            <a:xfrm>
              <a:off x="6621463" y="600075"/>
              <a:ext cx="90159"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a:t>
              </a:r>
              <a:endParaRPr lang="en-GB" altLang="en-US"/>
            </a:p>
          </p:txBody>
        </p:sp>
        <p:sp>
          <p:nvSpPr>
            <p:cNvPr id="20765" name="Rectangle 285"/>
            <p:cNvSpPr>
              <a:spLocks noChangeArrowheads="1"/>
            </p:cNvSpPr>
            <p:nvPr/>
          </p:nvSpPr>
          <p:spPr bwMode="auto">
            <a:xfrm>
              <a:off x="67310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10</a:t>
              </a:r>
              <a:endParaRPr lang="en-GB" altLang="en-US"/>
            </a:p>
          </p:txBody>
        </p:sp>
        <p:sp>
          <p:nvSpPr>
            <p:cNvPr id="20766" name="Rectangle 286"/>
            <p:cNvSpPr>
              <a:spLocks noChangeArrowheads="1"/>
            </p:cNvSpPr>
            <p:nvPr/>
          </p:nvSpPr>
          <p:spPr bwMode="auto">
            <a:xfrm>
              <a:off x="7069138" y="2619375"/>
              <a:ext cx="180316" cy="200363"/>
            </a:xfrm>
            <a:prstGeom prst="rect">
              <a:avLst/>
            </a:prstGeom>
            <a:noFill/>
            <a:ln w="9525">
              <a:noFill/>
              <a:miter lim="800000"/>
              <a:headEnd/>
              <a:tailEnd/>
            </a:ln>
          </p:spPr>
          <p:txBody>
            <a:bodyPr wrap="none" lIns="0" tIns="0" rIns="0" bIns="0">
              <a:spAutoFit/>
            </a:bodyPr>
            <a:lstStyle/>
            <a:p>
              <a:r>
                <a:rPr lang="en-GB" altLang="en-US" sz="1200" b="1" dirty="0">
                  <a:latin typeface="Arial" charset="0"/>
                </a:rPr>
                <a:t>15</a:t>
              </a:r>
              <a:endParaRPr lang="en-GB" altLang="en-US" dirty="0"/>
            </a:p>
          </p:txBody>
        </p:sp>
        <p:sp>
          <p:nvSpPr>
            <p:cNvPr id="20767" name="Rectangle 287"/>
            <p:cNvSpPr>
              <a:spLocks noChangeArrowheads="1"/>
            </p:cNvSpPr>
            <p:nvPr/>
          </p:nvSpPr>
          <p:spPr bwMode="auto">
            <a:xfrm>
              <a:off x="7408863"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20</a:t>
              </a:r>
              <a:endParaRPr lang="en-GB" altLang="en-US"/>
            </a:p>
          </p:txBody>
        </p:sp>
        <p:sp>
          <p:nvSpPr>
            <p:cNvPr id="20768" name="Rectangle 288"/>
            <p:cNvSpPr>
              <a:spLocks noChangeArrowheads="1"/>
            </p:cNvSpPr>
            <p:nvPr/>
          </p:nvSpPr>
          <p:spPr bwMode="auto">
            <a:xfrm>
              <a:off x="7754938"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25</a:t>
              </a:r>
              <a:endParaRPr lang="en-GB" altLang="en-US"/>
            </a:p>
          </p:txBody>
        </p:sp>
        <p:sp>
          <p:nvSpPr>
            <p:cNvPr id="20769" name="Rectangle 289"/>
            <p:cNvSpPr>
              <a:spLocks noChangeArrowheads="1"/>
            </p:cNvSpPr>
            <p:nvPr/>
          </p:nvSpPr>
          <p:spPr bwMode="auto">
            <a:xfrm>
              <a:off x="8094663"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30</a:t>
              </a:r>
              <a:endParaRPr lang="en-GB" altLang="en-US"/>
            </a:p>
          </p:txBody>
        </p:sp>
        <p:sp>
          <p:nvSpPr>
            <p:cNvPr id="20770" name="Rectangle 290"/>
            <p:cNvSpPr>
              <a:spLocks noChangeArrowheads="1"/>
            </p:cNvSpPr>
            <p:nvPr/>
          </p:nvSpPr>
          <p:spPr bwMode="auto">
            <a:xfrm>
              <a:off x="8432800"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35</a:t>
              </a:r>
              <a:endParaRPr lang="en-GB" altLang="en-US"/>
            </a:p>
          </p:txBody>
        </p:sp>
        <p:sp>
          <p:nvSpPr>
            <p:cNvPr id="20771" name="Rectangle 291"/>
            <p:cNvSpPr>
              <a:spLocks noChangeArrowheads="1"/>
            </p:cNvSpPr>
            <p:nvPr/>
          </p:nvSpPr>
          <p:spPr bwMode="auto">
            <a:xfrm>
              <a:off x="8770938" y="2619375"/>
              <a:ext cx="180316" cy="200363"/>
            </a:xfrm>
            <a:prstGeom prst="rect">
              <a:avLst/>
            </a:prstGeom>
            <a:noFill/>
            <a:ln w="9525">
              <a:noFill/>
              <a:miter lim="800000"/>
              <a:headEnd/>
              <a:tailEnd/>
            </a:ln>
          </p:spPr>
          <p:txBody>
            <a:bodyPr wrap="none" lIns="0" tIns="0" rIns="0" bIns="0">
              <a:spAutoFit/>
            </a:bodyPr>
            <a:lstStyle/>
            <a:p>
              <a:r>
                <a:rPr lang="en-GB" altLang="en-US" sz="1200" b="1">
                  <a:latin typeface="Arial" charset="0"/>
                </a:rPr>
                <a:t>40</a:t>
              </a:r>
              <a:endParaRPr lang="en-GB" altLang="en-US"/>
            </a:p>
          </p:txBody>
        </p:sp>
        <p:sp>
          <p:nvSpPr>
            <p:cNvPr id="20772" name="Rectangle 292"/>
            <p:cNvSpPr>
              <a:spLocks noChangeArrowheads="1"/>
            </p:cNvSpPr>
            <p:nvPr/>
          </p:nvSpPr>
          <p:spPr bwMode="auto">
            <a:xfrm rot="16200000">
              <a:off x="5868967" y="1402543"/>
              <a:ext cx="819191" cy="228629"/>
            </a:xfrm>
            <a:prstGeom prst="rect">
              <a:avLst/>
            </a:prstGeom>
            <a:noFill/>
            <a:ln w="9525">
              <a:noFill/>
              <a:miter lim="800000"/>
              <a:headEnd/>
              <a:tailEnd/>
            </a:ln>
          </p:spPr>
          <p:txBody>
            <a:bodyPr wrap="none" lIns="0" tIns="0" rIns="0" bIns="0">
              <a:spAutoFit/>
            </a:bodyPr>
            <a:lstStyle/>
            <a:p>
              <a:r>
                <a:rPr lang="en-GB" altLang="en-US" sz="1400" b="1">
                  <a:latin typeface="Arial" charset="0"/>
                </a:rPr>
                <a:t>(per day)</a:t>
              </a:r>
              <a:endParaRPr lang="en-GB" altLang="en-US" sz="2800"/>
            </a:p>
          </p:txBody>
        </p:sp>
        <p:sp>
          <p:nvSpPr>
            <p:cNvPr id="20773" name="Rectangle 293"/>
            <p:cNvSpPr>
              <a:spLocks noChangeArrowheads="1"/>
            </p:cNvSpPr>
            <p:nvPr/>
          </p:nvSpPr>
          <p:spPr bwMode="auto">
            <a:xfrm>
              <a:off x="6172200" y="315211"/>
              <a:ext cx="2819400" cy="2762250"/>
            </a:xfrm>
            <a:prstGeom prst="rect">
              <a:avLst/>
            </a:prstGeom>
            <a:noFill/>
            <a:ln w="0">
              <a:solidFill>
                <a:srgbClr val="000000"/>
              </a:solidFill>
              <a:miter lim="800000"/>
              <a:headEnd/>
              <a:tailEnd/>
            </a:ln>
          </p:spPr>
          <p:txBody>
            <a:bodyPr/>
            <a:lstStyle/>
            <a:p>
              <a:endParaRPr lang="en-AU"/>
            </a:p>
          </p:txBody>
        </p:sp>
        <p:sp>
          <p:nvSpPr>
            <p:cNvPr id="20774" name="Line 294"/>
            <p:cNvSpPr>
              <a:spLocks noChangeShapeType="1"/>
            </p:cNvSpPr>
            <p:nvPr/>
          </p:nvSpPr>
          <p:spPr bwMode="auto">
            <a:xfrm>
              <a:off x="271463" y="4343400"/>
              <a:ext cx="334962" cy="1588"/>
            </a:xfrm>
            <a:prstGeom prst="line">
              <a:avLst/>
            </a:prstGeom>
            <a:noFill/>
            <a:ln w="38100">
              <a:solidFill>
                <a:srgbClr val="FF0000"/>
              </a:solidFill>
              <a:round/>
              <a:headEnd type="none" w="sm" len="sm"/>
              <a:tailEnd type="none" w="sm" len="sm"/>
            </a:ln>
            <a:effectLst/>
          </p:spPr>
          <p:txBody>
            <a:bodyPr wrap="none" anchor="ctr"/>
            <a:lstStyle/>
            <a:p>
              <a:endParaRPr lang="en-AU"/>
            </a:p>
          </p:txBody>
        </p:sp>
        <p:sp>
          <p:nvSpPr>
            <p:cNvPr id="20775" name="Rectangle 295"/>
            <p:cNvSpPr>
              <a:spLocks noChangeArrowheads="1"/>
            </p:cNvSpPr>
            <p:nvPr/>
          </p:nvSpPr>
          <p:spPr bwMode="auto">
            <a:xfrm>
              <a:off x="693738" y="4191000"/>
              <a:ext cx="812174" cy="300544"/>
            </a:xfrm>
            <a:prstGeom prst="rect">
              <a:avLst/>
            </a:prstGeom>
            <a:noFill/>
            <a:ln w="9525">
              <a:noFill/>
              <a:miter lim="800000"/>
              <a:headEnd/>
              <a:tailEnd/>
            </a:ln>
            <a:effectLst/>
          </p:spPr>
          <p:txBody>
            <a:bodyPr wrap="none" lIns="0" tIns="0" rIns="0" bIns="0">
              <a:spAutoFit/>
            </a:bodyPr>
            <a:lstStyle/>
            <a:p>
              <a:pPr>
                <a:spcBef>
                  <a:spcPct val="20000"/>
                </a:spcBef>
              </a:pPr>
              <a:r>
                <a:rPr lang="en-GB" altLang="en-US" b="1">
                  <a:solidFill>
                    <a:srgbClr val="000000"/>
                  </a:solidFill>
                  <a:latin typeface="Arial" charset="0"/>
                </a:rPr>
                <a:t>P.vivax</a:t>
              </a:r>
            </a:p>
          </p:txBody>
        </p:sp>
        <p:sp>
          <p:nvSpPr>
            <p:cNvPr id="20776" name="Line 296"/>
            <p:cNvSpPr>
              <a:spLocks noChangeShapeType="1"/>
            </p:cNvSpPr>
            <p:nvPr/>
          </p:nvSpPr>
          <p:spPr bwMode="auto">
            <a:xfrm>
              <a:off x="271463" y="4724400"/>
              <a:ext cx="336550" cy="1588"/>
            </a:xfrm>
            <a:prstGeom prst="line">
              <a:avLst/>
            </a:prstGeom>
            <a:noFill/>
            <a:ln w="38100">
              <a:solidFill>
                <a:srgbClr val="0000FF"/>
              </a:solidFill>
              <a:prstDash val="sysDot"/>
              <a:round/>
              <a:headEnd type="none" w="sm" len="sm"/>
              <a:tailEnd type="none" w="sm" len="sm"/>
            </a:ln>
            <a:effectLst/>
          </p:spPr>
          <p:txBody>
            <a:bodyPr wrap="none" anchor="ctr"/>
            <a:lstStyle/>
            <a:p>
              <a:endParaRPr lang="en-AU"/>
            </a:p>
          </p:txBody>
        </p:sp>
        <p:sp>
          <p:nvSpPr>
            <p:cNvPr id="20777" name="Rectangle 297"/>
            <p:cNvSpPr>
              <a:spLocks noChangeArrowheads="1"/>
            </p:cNvSpPr>
            <p:nvPr/>
          </p:nvSpPr>
          <p:spPr bwMode="auto">
            <a:xfrm>
              <a:off x="685800" y="4572000"/>
              <a:ext cx="1438180" cy="300544"/>
            </a:xfrm>
            <a:prstGeom prst="rect">
              <a:avLst/>
            </a:prstGeom>
            <a:noFill/>
            <a:ln w="9525">
              <a:noFill/>
              <a:miter lim="800000"/>
              <a:headEnd/>
              <a:tailEnd/>
            </a:ln>
            <a:effectLst/>
          </p:spPr>
          <p:txBody>
            <a:bodyPr wrap="none" lIns="0" tIns="0" rIns="0" bIns="0">
              <a:spAutoFit/>
            </a:bodyPr>
            <a:lstStyle/>
            <a:p>
              <a:pPr>
                <a:spcBef>
                  <a:spcPct val="20000"/>
                </a:spcBef>
              </a:pPr>
              <a:r>
                <a:rPr lang="en-GB" altLang="en-US" b="1">
                  <a:solidFill>
                    <a:srgbClr val="000000"/>
                  </a:solidFill>
                  <a:latin typeface="Arial" charset="0"/>
                </a:rPr>
                <a:t>P.falciparum</a:t>
              </a:r>
            </a:p>
          </p:txBody>
        </p:sp>
        <p:sp>
          <p:nvSpPr>
            <p:cNvPr id="20778" name="Freeform 298"/>
            <p:cNvSpPr>
              <a:spLocks/>
            </p:cNvSpPr>
            <p:nvPr/>
          </p:nvSpPr>
          <p:spPr bwMode="auto">
            <a:xfrm>
              <a:off x="1066800" y="3124200"/>
              <a:ext cx="1882775" cy="1792288"/>
            </a:xfrm>
            <a:custGeom>
              <a:avLst/>
              <a:gdLst/>
              <a:ahLst/>
              <a:cxnLst>
                <a:cxn ang="0">
                  <a:pos x="0" y="0"/>
                </a:cxn>
                <a:cxn ang="0">
                  <a:pos x="888" y="1158"/>
                </a:cxn>
              </a:cxnLst>
              <a:rect l="0" t="0" r="r" b="b"/>
              <a:pathLst>
                <a:path w="889" h="1159">
                  <a:moveTo>
                    <a:pt x="0" y="0"/>
                  </a:moveTo>
                  <a:lnTo>
                    <a:pt x="888" y="1158"/>
                  </a:lnTo>
                </a:path>
              </a:pathLst>
            </a:custGeom>
            <a:noFill/>
            <a:ln w="38100" cap="rnd" cmpd="sng">
              <a:solidFill>
                <a:schemeClr val="tx1"/>
              </a:solidFill>
              <a:prstDash val="solid"/>
              <a:round/>
              <a:headEnd type="none" w="sm" len="sm"/>
              <a:tailEnd type="stealth" w="med" len="med"/>
            </a:ln>
            <a:effectLst/>
          </p:spPr>
          <p:txBody>
            <a:bodyPr/>
            <a:lstStyle/>
            <a:p>
              <a:endParaRPr lang="en-AU"/>
            </a:p>
          </p:txBody>
        </p:sp>
        <p:sp>
          <p:nvSpPr>
            <p:cNvPr id="20779" name="Freeform 299"/>
            <p:cNvSpPr>
              <a:spLocks/>
            </p:cNvSpPr>
            <p:nvPr/>
          </p:nvSpPr>
          <p:spPr bwMode="auto">
            <a:xfrm>
              <a:off x="6197600" y="3124200"/>
              <a:ext cx="1955800" cy="1792288"/>
            </a:xfrm>
            <a:custGeom>
              <a:avLst/>
              <a:gdLst/>
              <a:ahLst/>
              <a:cxnLst>
                <a:cxn ang="0">
                  <a:pos x="936" y="0"/>
                </a:cxn>
                <a:cxn ang="0">
                  <a:pos x="0" y="1158"/>
                </a:cxn>
              </a:cxnLst>
              <a:rect l="0" t="0" r="r" b="b"/>
              <a:pathLst>
                <a:path w="937" h="1159">
                  <a:moveTo>
                    <a:pt x="936" y="0"/>
                  </a:moveTo>
                  <a:lnTo>
                    <a:pt x="0" y="1158"/>
                  </a:lnTo>
                </a:path>
              </a:pathLst>
            </a:custGeom>
            <a:noFill/>
            <a:ln w="38100" cap="rnd" cmpd="sng">
              <a:solidFill>
                <a:schemeClr val="tx1"/>
              </a:solidFill>
              <a:prstDash val="solid"/>
              <a:round/>
              <a:headEnd type="none" w="sm" len="sm"/>
              <a:tailEnd type="stealth" w="med" len="med"/>
            </a:ln>
            <a:effectLst/>
          </p:spPr>
          <p:txBody>
            <a:bodyPr/>
            <a:lstStyle/>
            <a:p>
              <a:endParaRPr lang="en-AU"/>
            </a:p>
          </p:txBody>
        </p:sp>
        <p:sp>
          <p:nvSpPr>
            <p:cNvPr id="20780" name="Line 300"/>
            <p:cNvSpPr>
              <a:spLocks noChangeShapeType="1"/>
            </p:cNvSpPr>
            <p:nvPr/>
          </p:nvSpPr>
          <p:spPr bwMode="auto">
            <a:xfrm flipH="1">
              <a:off x="4648200" y="3124200"/>
              <a:ext cx="0" cy="381000"/>
            </a:xfrm>
            <a:prstGeom prst="line">
              <a:avLst/>
            </a:prstGeom>
            <a:noFill/>
            <a:ln w="38100">
              <a:solidFill>
                <a:schemeClr val="tx1"/>
              </a:solidFill>
              <a:round/>
              <a:headEnd type="none" w="sm" len="sm"/>
              <a:tailEnd type="stealth" w="med" len="med"/>
            </a:ln>
            <a:effectLst/>
          </p:spPr>
          <p:txBody>
            <a:bodyPr wrap="none" anchor="ctr"/>
            <a:lstStyle/>
            <a:p>
              <a:endParaRPr lang="en-AU"/>
            </a:p>
          </p:txBody>
        </p:sp>
        <p:sp>
          <p:nvSpPr>
            <p:cNvPr id="20781" name="Freeform 301"/>
            <p:cNvSpPr>
              <a:spLocks/>
            </p:cNvSpPr>
            <p:nvPr/>
          </p:nvSpPr>
          <p:spPr bwMode="auto">
            <a:xfrm>
              <a:off x="3352800" y="4114800"/>
              <a:ext cx="2667000" cy="1981200"/>
            </a:xfrm>
            <a:custGeom>
              <a:avLst/>
              <a:gdLst/>
              <a:ahLst/>
              <a:cxnLst>
                <a:cxn ang="0">
                  <a:pos x="0" y="1272"/>
                </a:cxn>
                <a:cxn ang="0">
                  <a:pos x="192" y="1272"/>
                </a:cxn>
                <a:cxn ang="0">
                  <a:pos x="336" y="1224"/>
                </a:cxn>
                <a:cxn ang="0">
                  <a:pos x="528" y="984"/>
                </a:cxn>
                <a:cxn ang="0">
                  <a:pos x="912" y="168"/>
                </a:cxn>
                <a:cxn ang="0">
                  <a:pos x="1056" y="24"/>
                </a:cxn>
                <a:cxn ang="0">
                  <a:pos x="1152" y="24"/>
                </a:cxn>
                <a:cxn ang="0">
                  <a:pos x="1200" y="72"/>
                </a:cxn>
                <a:cxn ang="0">
                  <a:pos x="1344" y="408"/>
                </a:cxn>
                <a:cxn ang="0">
                  <a:pos x="1488" y="936"/>
                </a:cxn>
                <a:cxn ang="0">
                  <a:pos x="1536" y="1176"/>
                </a:cxn>
                <a:cxn ang="0">
                  <a:pos x="1584" y="1224"/>
                </a:cxn>
                <a:cxn ang="0">
                  <a:pos x="1728" y="1272"/>
                </a:cxn>
                <a:cxn ang="0">
                  <a:pos x="1776" y="1272"/>
                </a:cxn>
              </a:cxnLst>
              <a:rect l="0" t="0" r="r" b="b"/>
              <a:pathLst>
                <a:path w="1776" h="1280">
                  <a:moveTo>
                    <a:pt x="0" y="1272"/>
                  </a:moveTo>
                  <a:cubicBezTo>
                    <a:pt x="68" y="1276"/>
                    <a:pt x="136" y="1280"/>
                    <a:pt x="192" y="1272"/>
                  </a:cubicBezTo>
                  <a:cubicBezTo>
                    <a:pt x="248" y="1264"/>
                    <a:pt x="280" y="1272"/>
                    <a:pt x="336" y="1224"/>
                  </a:cubicBezTo>
                  <a:cubicBezTo>
                    <a:pt x="392" y="1176"/>
                    <a:pt x="432" y="1160"/>
                    <a:pt x="528" y="984"/>
                  </a:cubicBezTo>
                  <a:cubicBezTo>
                    <a:pt x="624" y="808"/>
                    <a:pt x="824" y="328"/>
                    <a:pt x="912" y="168"/>
                  </a:cubicBezTo>
                  <a:cubicBezTo>
                    <a:pt x="1000" y="8"/>
                    <a:pt x="1016" y="48"/>
                    <a:pt x="1056" y="24"/>
                  </a:cubicBezTo>
                  <a:cubicBezTo>
                    <a:pt x="1096" y="0"/>
                    <a:pt x="1128" y="16"/>
                    <a:pt x="1152" y="24"/>
                  </a:cubicBezTo>
                  <a:cubicBezTo>
                    <a:pt x="1176" y="32"/>
                    <a:pt x="1168" y="8"/>
                    <a:pt x="1200" y="72"/>
                  </a:cubicBezTo>
                  <a:cubicBezTo>
                    <a:pt x="1232" y="136"/>
                    <a:pt x="1296" y="264"/>
                    <a:pt x="1344" y="408"/>
                  </a:cubicBezTo>
                  <a:cubicBezTo>
                    <a:pt x="1392" y="552"/>
                    <a:pt x="1456" y="808"/>
                    <a:pt x="1488" y="936"/>
                  </a:cubicBezTo>
                  <a:cubicBezTo>
                    <a:pt x="1520" y="1064"/>
                    <a:pt x="1520" y="1128"/>
                    <a:pt x="1536" y="1176"/>
                  </a:cubicBezTo>
                  <a:cubicBezTo>
                    <a:pt x="1552" y="1224"/>
                    <a:pt x="1552" y="1208"/>
                    <a:pt x="1584" y="1224"/>
                  </a:cubicBezTo>
                  <a:cubicBezTo>
                    <a:pt x="1616" y="1240"/>
                    <a:pt x="1696" y="1264"/>
                    <a:pt x="1728" y="1272"/>
                  </a:cubicBezTo>
                  <a:cubicBezTo>
                    <a:pt x="1760" y="1280"/>
                    <a:pt x="1768" y="1272"/>
                    <a:pt x="1776" y="1272"/>
                  </a:cubicBezTo>
                </a:path>
              </a:pathLst>
            </a:custGeom>
            <a:noFill/>
            <a:ln w="38100" cmpd="sng">
              <a:solidFill>
                <a:srgbClr val="FF0000"/>
              </a:solidFill>
              <a:round/>
              <a:headEnd/>
              <a:tailEnd/>
            </a:ln>
            <a:effectLst/>
          </p:spPr>
          <p:txBody>
            <a:bodyPr/>
            <a:lstStyle/>
            <a:p>
              <a:endParaRPr lang="en-AU"/>
            </a:p>
          </p:txBody>
        </p:sp>
        <p:sp>
          <p:nvSpPr>
            <p:cNvPr id="20782" name="Line 302"/>
            <p:cNvSpPr>
              <a:spLocks noChangeShapeType="1"/>
            </p:cNvSpPr>
            <p:nvPr/>
          </p:nvSpPr>
          <p:spPr bwMode="auto">
            <a:xfrm>
              <a:off x="3276600" y="4114800"/>
              <a:ext cx="2819400" cy="0"/>
            </a:xfrm>
            <a:prstGeom prst="line">
              <a:avLst/>
            </a:prstGeom>
            <a:noFill/>
            <a:ln w="38100">
              <a:solidFill>
                <a:schemeClr val="tx1"/>
              </a:solidFill>
              <a:round/>
              <a:headEnd/>
              <a:tailEnd/>
            </a:ln>
            <a:effectLst/>
          </p:spPr>
          <p:txBody>
            <a:bodyPr/>
            <a:lstStyle/>
            <a:p>
              <a:endParaRPr lang="en-AU"/>
            </a:p>
          </p:txBody>
        </p:sp>
        <p:sp>
          <p:nvSpPr>
            <p:cNvPr id="20783" name="Rectangle 303"/>
            <p:cNvSpPr>
              <a:spLocks noChangeArrowheads="1"/>
            </p:cNvSpPr>
            <p:nvPr/>
          </p:nvSpPr>
          <p:spPr bwMode="auto">
            <a:xfrm>
              <a:off x="1143000" y="2819400"/>
              <a:ext cx="1141984" cy="300544"/>
            </a:xfrm>
            <a:prstGeom prst="rect">
              <a:avLst/>
            </a:prstGeom>
            <a:noFill/>
            <a:ln w="9525">
              <a:noFill/>
              <a:miter lim="800000"/>
              <a:headEnd/>
              <a:tailEnd/>
            </a:ln>
          </p:spPr>
          <p:txBody>
            <a:bodyPr wrap="none" lIns="0" tIns="0" rIns="0" bIns="0">
              <a:spAutoFit/>
            </a:bodyPr>
            <a:lstStyle/>
            <a:p>
              <a:r>
                <a:rPr lang="en-GB" altLang="en-US" b="1" dirty="0">
                  <a:latin typeface="Arial" charset="0"/>
                </a:rPr>
                <a:t>Temp (°C)</a:t>
              </a:r>
              <a:endParaRPr lang="en-GB" altLang="en-US" sz="3600" dirty="0"/>
            </a:p>
          </p:txBody>
        </p:sp>
        <p:sp>
          <p:nvSpPr>
            <p:cNvPr id="20784" name="Rectangle 304"/>
            <p:cNvSpPr>
              <a:spLocks noChangeArrowheads="1"/>
            </p:cNvSpPr>
            <p:nvPr/>
          </p:nvSpPr>
          <p:spPr bwMode="auto">
            <a:xfrm>
              <a:off x="7264400" y="2809875"/>
              <a:ext cx="1141984" cy="300544"/>
            </a:xfrm>
            <a:prstGeom prst="rect">
              <a:avLst/>
            </a:prstGeom>
            <a:noFill/>
            <a:ln w="9525">
              <a:noFill/>
              <a:miter lim="800000"/>
              <a:headEnd/>
              <a:tailEnd/>
            </a:ln>
          </p:spPr>
          <p:txBody>
            <a:bodyPr wrap="none" lIns="0" tIns="0" rIns="0" bIns="0">
              <a:spAutoFit/>
            </a:bodyPr>
            <a:lstStyle/>
            <a:p>
              <a:r>
                <a:rPr lang="en-GB" altLang="en-US" b="1" dirty="0">
                  <a:latin typeface="Arial" charset="0"/>
                </a:rPr>
                <a:t>Temp (°C)</a:t>
              </a:r>
              <a:endParaRPr lang="en-GB" altLang="en-US" sz="3600" dirty="0"/>
            </a:p>
          </p:txBody>
        </p:sp>
        <p:sp>
          <p:nvSpPr>
            <p:cNvPr id="20785" name="Line 305"/>
            <p:cNvSpPr>
              <a:spLocks noChangeShapeType="1"/>
            </p:cNvSpPr>
            <p:nvPr/>
          </p:nvSpPr>
          <p:spPr bwMode="auto">
            <a:xfrm>
              <a:off x="3276600" y="6096000"/>
              <a:ext cx="2819400" cy="0"/>
            </a:xfrm>
            <a:prstGeom prst="line">
              <a:avLst/>
            </a:prstGeom>
            <a:noFill/>
            <a:ln w="9525">
              <a:solidFill>
                <a:schemeClr val="tx1"/>
              </a:solidFill>
              <a:round/>
              <a:headEnd/>
              <a:tailEnd/>
            </a:ln>
            <a:effectLst/>
          </p:spPr>
          <p:txBody>
            <a:bodyPr wrap="none" anchor="ctr"/>
            <a:lstStyle/>
            <a:p>
              <a:endParaRPr lang="en-AU"/>
            </a:p>
          </p:txBody>
        </p:sp>
        <p:sp>
          <p:nvSpPr>
            <p:cNvPr id="20786" name="Rectangle 306"/>
            <p:cNvSpPr>
              <a:spLocks noChangeArrowheads="1"/>
            </p:cNvSpPr>
            <p:nvPr/>
          </p:nvSpPr>
          <p:spPr bwMode="auto">
            <a:xfrm>
              <a:off x="2971800" y="3581400"/>
              <a:ext cx="3200400" cy="3124200"/>
            </a:xfrm>
            <a:prstGeom prst="rect">
              <a:avLst/>
            </a:prstGeom>
            <a:noFill/>
            <a:ln w="9525">
              <a:solidFill>
                <a:schemeClr val="tx1"/>
              </a:solidFill>
              <a:miter lim="800000"/>
              <a:headEnd/>
              <a:tailEnd/>
            </a:ln>
            <a:effectLst/>
          </p:spPr>
          <p:txBody>
            <a:bodyPr wrap="none" anchor="ctr"/>
            <a:lstStyle/>
            <a:p>
              <a:endParaRPr lang="en-AU"/>
            </a:p>
          </p:txBody>
        </p:sp>
      </p:grpSp>
      <p:sp>
        <p:nvSpPr>
          <p:cNvPr id="6" name="Title 5"/>
          <p:cNvSpPr>
            <a:spLocks noGrp="1"/>
          </p:cNvSpPr>
          <p:nvPr>
            <p:ph type="title"/>
          </p:nvPr>
        </p:nvSpPr>
        <p:spPr/>
        <p:txBody>
          <a:bodyPr>
            <a:noAutofit/>
          </a:bodyPr>
          <a:lstStyle/>
          <a:p>
            <a:r>
              <a:rPr lang="en-US" sz="2800" dirty="0"/>
              <a:t>How climate warming affects mosquito behavior and disease transmission</a:t>
            </a:r>
          </a:p>
        </p:txBody>
      </p:sp>
    </p:spTree>
    <p:extLst>
      <p:ext uri="{BB962C8B-B14F-4D97-AF65-F5344CB8AC3E}">
        <p14:creationId xmlns:p14="http://schemas.microsoft.com/office/powerpoint/2010/main" val="2354990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How can linked or cascading effects, including climate warming, combine to increase the incidence of mosquito-borne disease?  Think broadly. </a:t>
            </a:r>
          </a:p>
        </p:txBody>
      </p:sp>
      <p:sp>
        <p:nvSpPr>
          <p:cNvPr id="2" name="Title 1"/>
          <p:cNvSpPr>
            <a:spLocks noGrp="1"/>
          </p:cNvSpPr>
          <p:nvPr>
            <p:ph type="title"/>
          </p:nvPr>
        </p:nvSpPr>
        <p:spPr/>
        <p:txBody>
          <a:bodyPr/>
          <a:lstStyle/>
          <a:p>
            <a:r>
              <a:rPr lang="en-US" dirty="0"/>
              <a:t>Exercise and Discussion</a:t>
            </a:r>
          </a:p>
        </p:txBody>
      </p:sp>
    </p:spTree>
    <p:extLst>
      <p:ext uri="{BB962C8B-B14F-4D97-AF65-F5344CB8AC3E}">
        <p14:creationId xmlns:p14="http://schemas.microsoft.com/office/powerpoint/2010/main" val="85249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de-DE" dirty="0"/>
              <a:t>Work in groups (depending on the class size)</a:t>
            </a:r>
          </a:p>
          <a:p>
            <a:r>
              <a:rPr lang="de-DE" dirty="0"/>
              <a:t>Analyze possible climate change impacts on men and women impacts </a:t>
            </a:r>
          </a:p>
          <a:p>
            <a:r>
              <a:rPr lang="de-DE" dirty="0"/>
              <a:t>Each group present their group results</a:t>
            </a:r>
          </a:p>
          <a:p>
            <a:r>
              <a:rPr lang="de-DE" dirty="0"/>
              <a:t>Don´t repeat the same ideas that other groups have presented earlier</a:t>
            </a:r>
          </a:p>
          <a:p>
            <a:r>
              <a:rPr lang="de-DE" dirty="0"/>
              <a:t>Highlight the most challenging impacts on men &amp; women in Bangladesh</a:t>
            </a:r>
          </a:p>
          <a:p>
            <a:endParaRPr lang="de-DE" dirty="0"/>
          </a:p>
          <a:p>
            <a:endParaRPr lang="en-US" dirty="0"/>
          </a:p>
        </p:txBody>
      </p:sp>
      <p:sp>
        <p:nvSpPr>
          <p:cNvPr id="3" name="Title 2"/>
          <p:cNvSpPr>
            <a:spLocks noGrp="1"/>
          </p:cNvSpPr>
          <p:nvPr>
            <p:ph type="title"/>
          </p:nvPr>
        </p:nvSpPr>
        <p:spPr/>
        <p:txBody>
          <a:bodyPr/>
          <a:lstStyle/>
          <a:p>
            <a:r>
              <a:rPr lang="en-US" dirty="0"/>
              <a:t>Exercise and Discussion</a:t>
            </a:r>
          </a:p>
        </p:txBody>
      </p:sp>
    </p:spTree>
    <p:extLst>
      <p:ext uri="{BB962C8B-B14F-4D97-AF65-F5344CB8AC3E}">
        <p14:creationId xmlns:p14="http://schemas.microsoft.com/office/powerpoint/2010/main" val="412070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9750"/>
            <a:ext cx="10572750" cy="4367213"/>
          </a:xfrm>
        </p:spPr>
        <p:txBody>
          <a:bodyPr>
            <a:noAutofit/>
          </a:bodyPr>
          <a:lstStyle/>
          <a:p>
            <a:pPr marL="0" indent="0">
              <a:spcAft>
                <a:spcPts val="600"/>
              </a:spcAft>
              <a:buNone/>
            </a:pPr>
            <a:r>
              <a:rPr lang="en-US" i="1" dirty="0"/>
              <a:t>At the end of this session, students will be able to:</a:t>
            </a:r>
          </a:p>
          <a:p>
            <a:pPr lvl="0" fontAlgn="base"/>
            <a:r>
              <a:rPr lang="en-US" dirty="0"/>
              <a:t>Differentiate between climate change and climate impacts</a:t>
            </a:r>
          </a:p>
          <a:p>
            <a:pPr lvl="0" fontAlgn="base"/>
            <a:r>
              <a:rPr lang="en-US" dirty="0"/>
              <a:t>Explain how climate impacts are discerned</a:t>
            </a:r>
          </a:p>
          <a:p>
            <a:pPr lvl="0" fontAlgn="base"/>
            <a:r>
              <a:rPr lang="en-US" dirty="0"/>
              <a:t>Analyze how impacts of climate change on natural and human systems and differently impacts on men and women.</a:t>
            </a:r>
          </a:p>
          <a:p>
            <a:r>
              <a:rPr lang="en-US" dirty="0"/>
              <a:t>Explain what impact pathways are, how to discern and evaluate them</a:t>
            </a:r>
          </a:p>
          <a:p>
            <a:pPr marL="0" indent="0">
              <a:spcAft>
                <a:spcPts val="600"/>
              </a:spcAft>
              <a:buNone/>
            </a:pPr>
            <a:endParaRPr lang="en-US" dirty="0"/>
          </a:p>
          <a:p>
            <a:pPr marL="0" indent="0">
              <a:spcAft>
                <a:spcPts val="600"/>
              </a:spcAft>
              <a:buNone/>
            </a:pPr>
            <a:endParaRPr lang="en-US" dirty="0"/>
          </a:p>
        </p:txBody>
      </p:sp>
      <p:sp>
        <p:nvSpPr>
          <p:cNvPr id="2" name="Title 1"/>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2115518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What was useful?</a:t>
            </a:r>
          </a:p>
          <a:p>
            <a:r>
              <a:rPr lang="en-US" sz="2400" dirty="0"/>
              <a:t>What is missing? </a:t>
            </a:r>
          </a:p>
          <a:p>
            <a:r>
              <a:rPr lang="en-US" sz="2400" dirty="0"/>
              <a:t>How did you, or would you, modify the materials to make them better fit your instructional needs? </a:t>
            </a:r>
          </a:p>
          <a:p>
            <a:r>
              <a:rPr lang="en-US" sz="2400" dirty="0"/>
              <a:t>Please share your experience and modifications here: </a:t>
            </a:r>
            <a:r>
              <a:rPr lang="en-US" sz="2400" dirty="0">
                <a:hlinkClick r:id="rId2"/>
              </a:rPr>
              <a:t>climatecurriculum@googlegroups.com</a:t>
            </a:r>
            <a:r>
              <a:rPr lang="en-US" sz="2400" dirty="0"/>
              <a:t> </a:t>
            </a: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3665714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8922"/>
            <a:ext cx="10730948" cy="4368041"/>
          </a:xfrm>
        </p:spPr>
        <p:txBody>
          <a:bodyPr>
            <a:noAutofit/>
          </a:bodyPr>
          <a:lstStyle/>
          <a:p>
            <a:pPr marL="0" indent="0">
              <a:spcAft>
                <a:spcPts val="600"/>
              </a:spcAft>
              <a:buNone/>
            </a:pPr>
            <a:r>
              <a:rPr lang="en-US" sz="2000" dirty="0"/>
              <a:t>Asia Development Bank 2010 Addressing Climate Change in Asia and the Pacific: Impacts on Food, Fuel, and People  </a:t>
            </a:r>
          </a:p>
          <a:p>
            <a:pPr marL="0" indent="0">
              <a:spcAft>
                <a:spcPts val="600"/>
              </a:spcAft>
              <a:buNone/>
            </a:pPr>
            <a:r>
              <a:rPr lang="en-US" sz="2000" dirty="0"/>
              <a:t>IPCC 2013. AR5 </a:t>
            </a:r>
            <a:r>
              <a:rPr lang="en-US" sz="2000" i="1" dirty="0"/>
              <a:t>Synthesis Report </a:t>
            </a:r>
            <a:r>
              <a:rPr lang="en-US" sz="2000" dirty="0">
                <a:hlinkClick r:id="rId2"/>
              </a:rPr>
              <a:t>http://www.ipcc.ch/report/ar5/</a:t>
            </a:r>
            <a:r>
              <a:rPr lang="en-US" sz="2000" dirty="0"/>
              <a:t> </a:t>
            </a:r>
          </a:p>
          <a:p>
            <a:pPr marL="0" indent="0">
              <a:spcAft>
                <a:spcPts val="600"/>
              </a:spcAft>
              <a:buNone/>
            </a:pPr>
            <a:r>
              <a:rPr lang="en-US" sz="2000" dirty="0"/>
              <a:t>John Houghton, 2009, </a:t>
            </a:r>
            <a:r>
              <a:rPr lang="en-US" sz="2000" i="1" dirty="0"/>
              <a:t>Global Warming: the complete briefing</a:t>
            </a:r>
            <a:r>
              <a:rPr lang="en-US" sz="2000" dirty="0"/>
              <a:t>, fourth edition, Cambridge University Press</a:t>
            </a:r>
          </a:p>
          <a:p>
            <a:pPr marL="0" indent="0">
              <a:spcAft>
                <a:spcPts val="600"/>
              </a:spcAft>
              <a:buNone/>
            </a:pPr>
            <a:r>
              <a:rPr lang="en-US" sz="2000" dirty="0"/>
              <a:t>Robert Henson, 2011, </a:t>
            </a:r>
            <a:r>
              <a:rPr lang="en-US" sz="2000" i="1" dirty="0"/>
              <a:t>The rough guide to Climate change,</a:t>
            </a:r>
            <a:r>
              <a:rPr lang="en-US" sz="2000" dirty="0"/>
              <a:t> third edition, Rough Guide Ltd.</a:t>
            </a:r>
          </a:p>
          <a:p>
            <a:pPr marL="0" indent="0">
              <a:spcAft>
                <a:spcPts val="600"/>
              </a:spcAft>
              <a:buNone/>
            </a:pPr>
            <a:r>
              <a:rPr lang="en-US" sz="2000" dirty="0"/>
              <a:t>Reichstein, M. et al. 2013. Climate extremes and the carbon cycle. Nature. Vol 500: 287-295.</a:t>
            </a:r>
          </a:p>
          <a:p>
            <a:pPr marL="0" indent="0">
              <a:spcAft>
                <a:spcPts val="600"/>
              </a:spcAft>
              <a:buNone/>
            </a:pPr>
            <a:r>
              <a:rPr lang="en-US" sz="2000" dirty="0"/>
              <a:t>Reid, Leslie M. 1993. Research and cumulative watershed effects. Gen. Tech. Rep. PSW-GTR-141. Albany, CA: Pacific Southwest Research Station, Forest Service, U.S. Department of Agriculture; 118 p.</a:t>
            </a:r>
          </a:p>
        </p:txBody>
      </p:sp>
      <p:sp>
        <p:nvSpPr>
          <p:cNvPr id="2" name="Title 1"/>
          <p:cNvSpPr>
            <a:spLocks noGrp="1"/>
          </p:cNvSpPr>
          <p:nvPr>
            <p:ph type="title"/>
          </p:nvPr>
        </p:nvSpPr>
        <p:spPr/>
        <p:txBody>
          <a:bodyPr/>
          <a:lstStyle/>
          <a:p>
            <a:r>
              <a:rPr lang="en-US" dirty="0"/>
              <a:t>Reference and Readings</a:t>
            </a:r>
          </a:p>
        </p:txBody>
      </p:sp>
    </p:spTree>
    <p:extLst>
      <p:ext uri="{BB962C8B-B14F-4D97-AF65-F5344CB8AC3E}">
        <p14:creationId xmlns:p14="http://schemas.microsoft.com/office/powerpoint/2010/main" val="490990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1776055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br>
              <a:rPr lang="en-US" sz="2400" b="0" dirty="0">
                <a:effectLst/>
              </a:rPr>
            </a:br>
            <a:r>
              <a:rPr lang="en-US" sz="2400" b="0" dirty="0">
                <a:effectLst/>
              </a:rPr>
              <a:t>Tel: +880-2-9848401</a:t>
            </a:r>
            <a:br>
              <a:rPr lang="en-US" sz="2400" b="0" dirty="0">
                <a:effectLst/>
              </a:rPr>
            </a:br>
            <a:br>
              <a:rPr lang="en-US" sz="2400" b="0" dirty="0">
                <a:effectLst/>
              </a:rPr>
            </a:b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1923584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500" dirty="0"/>
              <a:t>Climate change impacts and SE Asia</a:t>
            </a:r>
          </a:p>
          <a:p>
            <a:r>
              <a:rPr lang="en-US" sz="2500" dirty="0"/>
              <a:t>What is a climate impact?</a:t>
            </a:r>
          </a:p>
          <a:p>
            <a:r>
              <a:rPr lang="en-US" sz="2500" dirty="0"/>
              <a:t>Cumulative and combined effects</a:t>
            </a:r>
          </a:p>
          <a:p>
            <a:r>
              <a:rPr lang="en-US" sz="2500" dirty="0"/>
              <a:t>Confidence in projections and impacts </a:t>
            </a:r>
          </a:p>
          <a:p>
            <a:r>
              <a:rPr lang="en-US" sz="2500" dirty="0"/>
              <a:t>Determining climate impacts</a:t>
            </a:r>
          </a:p>
          <a:p>
            <a:r>
              <a:rPr lang="en-US" sz="2500" dirty="0"/>
              <a:t>Examples of climate impacts</a:t>
            </a:r>
          </a:p>
          <a:p>
            <a:pPr marL="0" indent="0">
              <a:buNone/>
            </a:pPr>
            <a:endParaRPr lang="en-US" sz="2500" dirty="0"/>
          </a:p>
        </p:txBody>
      </p:sp>
      <p:sp>
        <p:nvSpPr>
          <p:cNvPr id="2" name="Title 1"/>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1026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Climate Change Impacts </a:t>
            </a:r>
            <a:endParaRPr lang="en-US" dirty="0"/>
          </a:p>
        </p:txBody>
      </p:sp>
      <p:pic>
        <p:nvPicPr>
          <p:cNvPr id="4" name="Picture 3"/>
          <p:cNvPicPr>
            <a:picLocks noChangeAspect="1"/>
          </p:cNvPicPr>
          <p:nvPr/>
        </p:nvPicPr>
        <p:blipFill>
          <a:blip r:embed="rId3"/>
          <a:stretch>
            <a:fillRect/>
          </a:stretch>
        </p:blipFill>
        <p:spPr>
          <a:xfrm>
            <a:off x="1357534" y="0"/>
            <a:ext cx="10511657" cy="6858000"/>
          </a:xfrm>
          <a:prstGeom prst="rect">
            <a:avLst/>
          </a:prstGeom>
        </p:spPr>
      </p:pic>
    </p:spTree>
    <p:extLst>
      <p:ext uri="{BB962C8B-B14F-4D97-AF65-F5344CB8AC3E}">
        <p14:creationId xmlns:p14="http://schemas.microsoft.com/office/powerpoint/2010/main" val="116929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Mind Map of </a:t>
            </a:r>
            <a:r>
              <a:rPr lang="de-DE" sz="3200" dirty="0"/>
              <a:t>Climate Change</a:t>
            </a:r>
            <a:r>
              <a:rPr lang="en-US" sz="3200" dirty="0"/>
              <a:t> Impacts</a:t>
            </a:r>
          </a:p>
        </p:txBody>
      </p:sp>
      <p:pic>
        <p:nvPicPr>
          <p:cNvPr id="5" name="Picture 4"/>
          <p:cNvPicPr>
            <a:picLocks noChangeAspect="1"/>
          </p:cNvPicPr>
          <p:nvPr/>
        </p:nvPicPr>
        <p:blipFill rotWithShape="1">
          <a:blip r:embed="rId3"/>
          <a:srcRect l="1563" t="1550" r="1480"/>
          <a:stretch/>
        </p:blipFill>
        <p:spPr>
          <a:xfrm>
            <a:off x="1649990" y="0"/>
            <a:ext cx="10131096" cy="6858000"/>
          </a:xfrm>
          <a:prstGeom prst="rect">
            <a:avLst/>
          </a:prstGeom>
        </p:spPr>
      </p:pic>
    </p:spTree>
    <p:extLst>
      <p:ext uri="{BB962C8B-B14F-4D97-AF65-F5344CB8AC3E}">
        <p14:creationId xmlns:p14="http://schemas.microsoft.com/office/powerpoint/2010/main" val="299814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What is a Climate Change </a:t>
            </a:r>
            <a:r>
              <a:rPr lang="en-US" dirty="0"/>
              <a:t>I</a:t>
            </a:r>
            <a:r>
              <a:rPr lang="en-US" b="1" dirty="0"/>
              <a:t>mpact?</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6007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2044</TotalTime>
  <Words>3734</Words>
  <Application>Microsoft Office PowerPoint</Application>
  <PresentationFormat>Widescreen</PresentationFormat>
  <Paragraphs>527</Paragraphs>
  <Slides>53</Slides>
  <Notes>42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ＭＳ Ｐゴシック</vt:lpstr>
      <vt:lpstr>新細明體</vt:lpstr>
      <vt:lpstr>宋体</vt:lpstr>
      <vt:lpstr>Arial</vt:lpstr>
      <vt:lpstr>Calibri</vt:lpstr>
      <vt:lpstr>Calibri Light</vt:lpstr>
      <vt:lpstr>Times New Roman</vt:lpstr>
      <vt:lpstr>Wingdings</vt:lpstr>
      <vt:lpstr>Office Theme</vt:lpstr>
      <vt:lpstr>Document</vt:lpstr>
      <vt:lpstr>Bangladesh Climate-Resilient Ecosystem Curriculum (BACUM)</vt:lpstr>
      <vt:lpstr>Module 1: Introduction to Climate Change</vt:lpstr>
      <vt:lpstr>Introduction to Climate Change (ICC)</vt:lpstr>
      <vt:lpstr>Acknowledgements</vt:lpstr>
      <vt:lpstr>Learning Objectives</vt:lpstr>
      <vt:lpstr>Outline</vt:lpstr>
      <vt:lpstr>Climate Change Impacts </vt:lpstr>
      <vt:lpstr>Mind Map of Climate Change Impacts</vt:lpstr>
      <vt:lpstr>What is a Climate Change Impact?</vt:lpstr>
      <vt:lpstr>Impacts of Climate Change</vt:lpstr>
      <vt:lpstr>Climate change is a Risk Multiplier</vt:lpstr>
      <vt:lpstr>Modes of Climate Change</vt:lpstr>
      <vt:lpstr>Cumulative and combined effects</vt:lpstr>
      <vt:lpstr>Changes and Impacts in Context</vt:lpstr>
      <vt:lpstr>Processes and feedbacks triggered by extreme climate events</vt:lpstr>
      <vt:lpstr>Effects that add up </vt:lpstr>
      <vt:lpstr>Warm Up Exercise</vt:lpstr>
      <vt:lpstr>Types of system response</vt:lpstr>
      <vt:lpstr>Types of cumulative effects</vt:lpstr>
      <vt:lpstr>Impacts have an important time component. Most climate impacts are slow</vt:lpstr>
      <vt:lpstr>Cascading Effects</vt:lpstr>
      <vt:lpstr>Cascade of Changes</vt:lpstr>
      <vt:lpstr> Class Activity -  Irreversible Impacts</vt:lpstr>
      <vt:lpstr>Impact pathways</vt:lpstr>
      <vt:lpstr>Impact pathways, linked effects</vt:lpstr>
      <vt:lpstr>Feedback</vt:lpstr>
      <vt:lpstr>Class Activity</vt:lpstr>
      <vt:lpstr>Climate Impact Modeling</vt:lpstr>
      <vt:lpstr>Modeling vegetation change with a changing climate</vt:lpstr>
      <vt:lpstr>Impacts of climate change on forest composition: an example</vt:lpstr>
      <vt:lpstr>Impact modeling</vt:lpstr>
      <vt:lpstr>Vulnerability and Resilience</vt:lpstr>
      <vt:lpstr>Conduct vulnerability assessment to determine impacts: where and how they will occur and guide what can be done</vt:lpstr>
      <vt:lpstr>Confidence in Projections and Effects</vt:lpstr>
      <vt:lpstr>Confidence in projections</vt:lpstr>
      <vt:lpstr>Modelling climate variability</vt:lpstr>
      <vt:lpstr>Examples of Climate Change Impacts</vt:lpstr>
      <vt:lpstr>Discussion: What are the differences?</vt:lpstr>
      <vt:lpstr>Impacts of climate change on freshwater availability</vt:lpstr>
      <vt:lpstr>Impacts of climate change on water resources</vt:lpstr>
      <vt:lpstr>Impacts on crop yields,… Impacts on food security</vt:lpstr>
      <vt:lpstr>Impacts of climate change on agriculture and food supply Projected impact of climate change on agricultural yields</vt:lpstr>
      <vt:lpstr>Crop yield reductions from global climate change in Southeast Asia by 2050</vt:lpstr>
      <vt:lpstr>Food Price Increases from Global Climate Change in Southeast Asia by 2050</vt:lpstr>
      <vt:lpstr>Estimated deaths attributed to climate change in the year 2000, by subregion*</vt:lpstr>
      <vt:lpstr>Climate change and mosquito-borne disease: IPCC</vt:lpstr>
      <vt:lpstr>How climate warming affects mosquito behavior and disease transmission</vt:lpstr>
      <vt:lpstr>Exercise and Discussion</vt:lpstr>
      <vt:lpstr>Exercise and Discussion</vt:lpstr>
      <vt:lpstr>Instructor Review of Materials</vt:lpstr>
      <vt:lpstr>Reference and Readings</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Kevin T. Kamp</cp:lastModifiedBy>
  <cp:revision>373</cp:revision>
  <dcterms:created xsi:type="dcterms:W3CDTF">2016-05-20T10:07:21Z</dcterms:created>
  <dcterms:modified xsi:type="dcterms:W3CDTF">2016-12-22T08:17:04Z</dcterms:modified>
</cp:coreProperties>
</file>