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7" r:id="rId2"/>
    <p:sldId id="764" r:id="rId3"/>
    <p:sldId id="693" r:id="rId4"/>
    <p:sldId id="769" r:id="rId5"/>
    <p:sldId id="694" r:id="rId6"/>
    <p:sldId id="695" r:id="rId7"/>
    <p:sldId id="696" r:id="rId8"/>
    <p:sldId id="697" r:id="rId9"/>
    <p:sldId id="698" r:id="rId10"/>
    <p:sldId id="699" r:id="rId11"/>
    <p:sldId id="700" r:id="rId12"/>
    <p:sldId id="701" r:id="rId13"/>
    <p:sldId id="702" r:id="rId14"/>
    <p:sldId id="703" r:id="rId15"/>
    <p:sldId id="704" r:id="rId16"/>
    <p:sldId id="706" r:id="rId17"/>
    <p:sldId id="707" r:id="rId18"/>
    <p:sldId id="708" r:id="rId19"/>
    <p:sldId id="709" r:id="rId20"/>
    <p:sldId id="710" r:id="rId21"/>
    <p:sldId id="711" r:id="rId22"/>
    <p:sldId id="712" r:id="rId23"/>
    <p:sldId id="713" r:id="rId24"/>
    <p:sldId id="715" r:id="rId25"/>
    <p:sldId id="716" r:id="rId26"/>
    <p:sldId id="717" r:id="rId27"/>
    <p:sldId id="718" r:id="rId28"/>
    <p:sldId id="719" r:id="rId29"/>
    <p:sldId id="720" r:id="rId30"/>
    <p:sldId id="721" r:id="rId31"/>
    <p:sldId id="723" r:id="rId32"/>
    <p:sldId id="722" r:id="rId33"/>
    <p:sldId id="724" r:id="rId34"/>
    <p:sldId id="725" r:id="rId35"/>
    <p:sldId id="728" r:id="rId36"/>
    <p:sldId id="729" r:id="rId37"/>
    <p:sldId id="730" r:id="rId38"/>
    <p:sldId id="731" r:id="rId39"/>
    <p:sldId id="732" r:id="rId40"/>
    <p:sldId id="733" r:id="rId41"/>
    <p:sldId id="747" r:id="rId42"/>
    <p:sldId id="771" r:id="rId43"/>
    <p:sldId id="772" r:id="rId44"/>
    <p:sldId id="773" r:id="rId45"/>
    <p:sldId id="775" r:id="rId46"/>
    <p:sldId id="752" r:id="rId47"/>
    <p:sldId id="753" r:id="rId48"/>
    <p:sldId id="754" r:id="rId49"/>
    <p:sldId id="755" r:id="rId50"/>
    <p:sldId id="756" r:id="rId51"/>
    <p:sldId id="757" r:id="rId52"/>
    <p:sldId id="762" r:id="rId53"/>
    <p:sldId id="758" r:id="rId54"/>
    <p:sldId id="759" r:id="rId55"/>
    <p:sldId id="760" r:id="rId56"/>
    <p:sldId id="761" r:id="rId57"/>
    <p:sldId id="767" r:id="rId58"/>
    <p:sldId id="768"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36" autoAdjust="0"/>
    <p:restoredTop sz="85240" autoAdjust="0"/>
  </p:normalViewPr>
  <p:slideViewPr>
    <p:cSldViewPr snapToGrid="0">
      <p:cViewPr varScale="1">
        <p:scale>
          <a:sx n="63" d="100"/>
          <a:sy n="63" d="100"/>
        </p:scale>
        <p:origin x="1002" y="78"/>
      </p:cViewPr>
      <p:guideLst/>
    </p:cSldViewPr>
  </p:slideViewPr>
  <p:outlineViewPr>
    <p:cViewPr>
      <p:scale>
        <a:sx n="33" d="100"/>
        <a:sy n="33" d="100"/>
      </p:scale>
      <p:origin x="0" y="-48"/>
    </p:cViewPr>
  </p:outlineViewPr>
  <p:notesTextViewPr>
    <p:cViewPr>
      <p:scale>
        <a:sx n="1" d="1"/>
        <a:sy n="1" d="1"/>
      </p:scale>
      <p:origin x="0" y="0"/>
    </p:cViewPr>
  </p:notesTextViewPr>
  <p:notesViewPr>
    <p:cSldViewPr snapToGrid="0">
      <p:cViewPr varScale="1">
        <p:scale>
          <a:sx n="54" d="100"/>
          <a:sy n="54" d="100"/>
        </p:scale>
        <p:origin x="2820"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8B4E34-0737-4005-A282-A301D861A543}" type="datetimeFigureOut">
              <a:rPr lang="en-US" smtClean="0"/>
              <a:t>1/10/2017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C63BA-FD1A-4882-8BB0-8C8D1EBA163D}" type="slidenum">
              <a:rPr lang="en-US" smtClean="0"/>
              <a:t>‹#›</a:t>
            </a:fld>
            <a:endParaRPr lang="en-US"/>
          </a:p>
        </p:txBody>
      </p:sp>
    </p:spTree>
    <p:extLst>
      <p:ext uri="{BB962C8B-B14F-4D97-AF65-F5344CB8AC3E}">
        <p14:creationId xmlns:p14="http://schemas.microsoft.com/office/powerpoint/2010/main" val="736075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en.wikipedia.org/wiki/Black_Saturday_bushfires#cite_note-9" TargetMode="External"/><Relationship Id="rId3" Type="http://schemas.openxmlformats.org/officeDocument/2006/relationships/hyperlink" Target="https://en.wikipedia.org/wiki/Black_Saturday_bushfires#cite_note-BlackSaturday-8" TargetMode="External"/><Relationship Id="rId7" Type="http://schemas.openxmlformats.org/officeDocument/2006/relationships/hyperlink" Target="https://en.wikipedia.org/wiki/Victoria_(Australia)"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en.wikipedia.org/wiki/Australian_state" TargetMode="External"/><Relationship Id="rId11" Type="http://schemas.openxmlformats.org/officeDocument/2006/relationships/hyperlink" Target="http://en.wikipedia.org/wiki/Black_Saturday_bushfires" TargetMode="External"/><Relationship Id="rId5" Type="http://schemas.openxmlformats.org/officeDocument/2006/relationships/hyperlink" Target="https://en.wikipedia.org/wiki/Australia" TargetMode="External"/><Relationship Id="rId10" Type="http://schemas.openxmlformats.org/officeDocument/2006/relationships/hyperlink" Target="https://en.wikipedia.org/wiki/Black_Saturday_bushfires#cite_note-10" TargetMode="External"/><Relationship Id="rId4" Type="http://schemas.openxmlformats.org/officeDocument/2006/relationships/hyperlink" Target="https://en.wikipedia.org/wiki/Bushfire" TargetMode="External"/><Relationship Id="rId9" Type="http://schemas.openxmlformats.org/officeDocument/2006/relationships/hyperlink" Target="https://en.wikipedia.org/wiki/Black_Saturday_bushfires#cite_note-police-toll-7"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en.wikipedia.org/wiki/List_of_Bangladesh_tropical_cyclones#cite_note-bpd-2"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en.wikipedia.org/wiki/Chittagong" TargetMode="External"/><Relationship Id="rId4" Type="http://schemas.openxmlformats.org/officeDocument/2006/relationships/hyperlink" Target="https://en.wikipedia.org/wiki/Patenga"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0C63BA-FD1A-4882-8BB0-8C8D1EBA163D}" type="slidenum">
              <a:rPr lang="en-US" smtClean="0"/>
              <a:t>2</a:t>
            </a:fld>
            <a:endParaRPr lang="en-US"/>
          </a:p>
        </p:txBody>
      </p:sp>
    </p:spTree>
    <p:extLst>
      <p:ext uri="{BB962C8B-B14F-4D97-AF65-F5344CB8AC3E}">
        <p14:creationId xmlns:p14="http://schemas.microsoft.com/office/powerpoint/2010/main" val="948798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05" name="Shape 105"/>
          <p:cNvSpPr txBox="1">
            <a:spLocks noGrp="1"/>
          </p:cNvSpPr>
          <p:nvPr>
            <p:ph type="body" idx="1"/>
          </p:nvPr>
        </p:nvSpPr>
        <p:spPr>
          <a:xfrm>
            <a:off x="701675" y="4416425"/>
            <a:ext cx="5607049" cy="4183063"/>
          </a:xfrm>
          <a:prstGeom prst="rect">
            <a:avLst/>
          </a:prstGeom>
          <a:noFill/>
          <a:ln>
            <a:noFill/>
          </a:ln>
        </p:spPr>
        <p:txBody>
          <a:bodyPr lIns="93175" tIns="46575" rIns="93175" bIns="46575" anchor="t" anchorCtr="0">
            <a:noAutofit/>
          </a:bodyPr>
          <a:lstStyle/>
          <a:p>
            <a:r>
              <a:rPr lang="en-US" b="1" dirty="0"/>
              <a:t>Reference</a:t>
            </a:r>
            <a:r>
              <a:rPr lang="en-US" dirty="0"/>
              <a:t>:  http://</a:t>
            </a:r>
            <a:r>
              <a:rPr lang="en-US" dirty="0" err="1"/>
              <a:t>www.wired.com</a:t>
            </a:r>
            <a:r>
              <a:rPr lang="en-US" dirty="0"/>
              <a:t>/2013/06/</a:t>
            </a:r>
            <a:r>
              <a:rPr lang="en-US" dirty="0" err="1"/>
              <a:t>dutch</a:t>
            </a:r>
            <a:r>
              <a:rPr lang="en-US" dirty="0"/>
              <a:t>-designer-puts-the-fun-back-in-functional/</a:t>
            </a:r>
          </a:p>
          <a:p>
            <a:endParaRPr dirty="0"/>
          </a:p>
        </p:txBody>
      </p:sp>
      <p:sp>
        <p:nvSpPr>
          <p:cNvPr id="106" name="Shape 106"/>
          <p:cNvSpPr txBox="1">
            <a:spLocks noGrp="1"/>
          </p:cNvSpPr>
          <p:nvPr>
            <p:ph type="sldNum" idx="12"/>
          </p:nvPr>
        </p:nvSpPr>
        <p:spPr>
          <a:xfrm>
            <a:off x="3970337" y="8829675"/>
            <a:ext cx="3038475" cy="465138"/>
          </a:xfrm>
          <a:prstGeom prst="rect">
            <a:avLst/>
          </a:prstGeom>
          <a:noFill/>
          <a:ln>
            <a:noFill/>
          </a:ln>
        </p:spPr>
        <p:txBody>
          <a:bodyPr lIns="93175" tIns="46575" rIns="93175" bIns="46575" anchor="b" anchorCtr="0">
            <a:noAutofit/>
          </a:bodyPr>
          <a:lstStyle/>
          <a:p>
            <a:pPr>
              <a:buSzPct val="25000"/>
            </a:pPr>
            <a:r>
              <a:rPr lang="en"/>
              <a:t> </a:t>
            </a:r>
          </a:p>
        </p:txBody>
      </p:sp>
    </p:spTree>
    <p:extLst>
      <p:ext uri="{BB962C8B-B14F-4D97-AF65-F5344CB8AC3E}">
        <p14:creationId xmlns:p14="http://schemas.microsoft.com/office/powerpoint/2010/main" val="1994545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a:t>
            </a:r>
            <a:r>
              <a:rPr lang="en-US" dirty="0"/>
              <a:t>:  http://</a:t>
            </a:r>
            <a:r>
              <a:rPr lang="en-US" dirty="0" err="1"/>
              <a:t>upload.wikimedia.org</a:t>
            </a:r>
            <a:r>
              <a:rPr lang="en-US" dirty="0"/>
              <a:t>/</a:t>
            </a:r>
            <a:r>
              <a:rPr lang="en-US" dirty="0" err="1"/>
              <a:t>wikipedia</a:t>
            </a:r>
            <a:r>
              <a:rPr lang="en-US" dirty="0"/>
              <a:t>/commons/f/</a:t>
            </a:r>
            <a:r>
              <a:rPr lang="en-US" dirty="0" err="1"/>
              <a:t>fd</a:t>
            </a:r>
            <a:r>
              <a:rPr lang="en-US" dirty="0"/>
              <a:t>/Kaskaskia_Island_1993_flooding.jpg</a:t>
            </a:r>
          </a:p>
        </p:txBody>
      </p:sp>
      <p:sp>
        <p:nvSpPr>
          <p:cNvPr id="4" name="Slide Number Placeholder 3"/>
          <p:cNvSpPr>
            <a:spLocks noGrp="1"/>
          </p:cNvSpPr>
          <p:nvPr>
            <p:ph type="sldNum" sz="quarter" idx="10"/>
          </p:nvPr>
        </p:nvSpPr>
        <p:spPr/>
        <p:txBody>
          <a:bodyPr/>
          <a:lstStyle/>
          <a:p>
            <a:fld id="{CFC0BFBD-3EFA-4943-9035-EB69CB5A88B1}" type="slidenum">
              <a:rPr lang="en-US" smtClean="0"/>
              <a:t>13</a:t>
            </a:fld>
            <a:endParaRPr lang="en-US"/>
          </a:p>
        </p:txBody>
      </p:sp>
    </p:spTree>
    <p:extLst>
      <p:ext uri="{BB962C8B-B14F-4D97-AF65-F5344CB8AC3E}">
        <p14:creationId xmlns:p14="http://schemas.microsoft.com/office/powerpoint/2010/main" val="2410362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37" name="Shape 237"/>
          <p:cNvSpPr txBox="1">
            <a:spLocks noGrp="1"/>
          </p:cNvSpPr>
          <p:nvPr>
            <p:ph type="body" idx="1"/>
          </p:nvPr>
        </p:nvSpPr>
        <p:spPr>
          <a:xfrm>
            <a:off x="701675" y="4416425"/>
            <a:ext cx="5607049" cy="4183063"/>
          </a:xfrm>
          <a:prstGeom prst="rect">
            <a:avLst/>
          </a:prstGeom>
          <a:noFill/>
          <a:ln>
            <a:noFill/>
          </a:ln>
        </p:spPr>
        <p:txBody>
          <a:bodyPr lIns="93175" tIns="46575" rIns="93175" bIns="46575" anchor="t" anchorCtr="0">
            <a:noAutofit/>
          </a:bodyPr>
          <a:lstStyle/>
          <a:p>
            <a:pPr marL="0" marR="0" lvl="0" indent="0" algn="l" defTabSz="457200" rtl="0" eaLnBrk="1" fontAlgn="auto" latinLnBrk="0" hangingPunct="1">
              <a:lnSpc>
                <a:spcPct val="80000"/>
              </a:lnSpc>
              <a:spcBef>
                <a:spcPts val="0"/>
              </a:spcBef>
              <a:spcAft>
                <a:spcPts val="0"/>
              </a:spcAft>
              <a:buClrTx/>
              <a:buSzPct val="25000"/>
              <a:buFontTx/>
              <a:buNone/>
              <a:tabLst/>
              <a:defRPr/>
            </a:pPr>
            <a:r>
              <a:rPr lang="en-US" sz="1800" b="1" i="0" u="none" strike="noStrike" cap="none" baseline="0" dirty="0">
                <a:solidFill>
                  <a:srgbClr val="000000"/>
                </a:solidFill>
                <a:latin typeface="+mn-lt"/>
                <a:ea typeface="Arial"/>
                <a:cs typeface="Arial"/>
                <a:sym typeface="Arial"/>
              </a:rPr>
              <a:t>Key Message: </a:t>
            </a:r>
          </a:p>
          <a:p>
            <a:pPr marL="0" marR="0" lvl="0" indent="0" algn="l" rtl="0">
              <a:lnSpc>
                <a:spcPct val="80000"/>
              </a:lnSpc>
              <a:buSzPct val="25000"/>
              <a:buNone/>
            </a:pPr>
            <a:r>
              <a:rPr lang="en" sz="1800" b="0" i="0" u="none" strike="noStrike" cap="none" baseline="0" dirty="0">
                <a:latin typeface="Arial"/>
                <a:ea typeface="Arial"/>
                <a:cs typeface="Arial"/>
                <a:sym typeface="Arial"/>
              </a:rPr>
              <a:t>Results of U.S. studies seemingly inconsistent, but </a:t>
            </a:r>
            <a:r>
              <a:rPr lang="en" sz="1800" b="1" i="0" u="none" strike="noStrike" cap="none" baseline="0" dirty="0">
                <a:latin typeface="Arial"/>
                <a:ea typeface="Arial"/>
                <a:cs typeface="Arial"/>
                <a:sym typeface="Arial"/>
              </a:rPr>
              <a:t>based on statistical analysis</a:t>
            </a:r>
            <a:r>
              <a:rPr lang="en" sz="1800" b="0" i="0" u="none" strike="noStrike" cap="none" baseline="0" dirty="0">
                <a:latin typeface="Arial"/>
                <a:ea typeface="Arial"/>
                <a:cs typeface="Arial"/>
                <a:sym typeface="Arial"/>
              </a:rPr>
              <a:t>, number of </a:t>
            </a:r>
            <a:r>
              <a:rPr lang="en" sz="1800" b="1" i="0" u="none" strike="noStrike" cap="none" baseline="0" dirty="0">
                <a:latin typeface="Arial"/>
                <a:ea typeface="Arial"/>
                <a:cs typeface="Arial"/>
                <a:sym typeface="Arial"/>
              </a:rPr>
              <a:t>trends in annual maximum flood is </a:t>
            </a:r>
            <a:r>
              <a:rPr lang="en" sz="1800" b="0" i="0" u="none" strike="noStrike" cap="none" baseline="0" dirty="0">
                <a:latin typeface="Arial"/>
                <a:ea typeface="Arial"/>
                <a:cs typeface="Arial"/>
                <a:sym typeface="Arial"/>
              </a:rPr>
              <a:t>barely </a:t>
            </a:r>
            <a:r>
              <a:rPr lang="en" sz="1800" b="1" i="0" u="none" strike="noStrike" cap="none" baseline="0" dirty="0">
                <a:latin typeface="Arial"/>
                <a:ea typeface="Arial"/>
                <a:cs typeface="Arial"/>
                <a:sym typeface="Arial"/>
              </a:rPr>
              <a:t>larger than would be expected </a:t>
            </a:r>
            <a:r>
              <a:rPr lang="en" sz="1800" b="0" i="0" u="none" strike="noStrike" cap="none" baseline="0" dirty="0">
                <a:latin typeface="Arial"/>
                <a:ea typeface="Arial"/>
                <a:cs typeface="Arial"/>
                <a:sym typeface="Arial"/>
              </a:rPr>
              <a:t>by chance</a:t>
            </a:r>
          </a:p>
          <a:p>
            <a:pPr marL="0" marR="0" lvl="0" indent="0" algn="l" rtl="0">
              <a:lnSpc>
                <a:spcPct val="80000"/>
              </a:lnSpc>
              <a:buSzPct val="25000"/>
              <a:buNone/>
            </a:pPr>
            <a:r>
              <a:rPr lang="en" sz="1800" b="0" i="0" u="none" strike="noStrike" cap="none" baseline="0" dirty="0">
                <a:latin typeface="Arial"/>
                <a:ea typeface="Arial"/>
                <a:cs typeface="Arial"/>
                <a:sym typeface="Arial"/>
              </a:rPr>
              <a:t>But, natural variability is large enough and sample size small enough to obscure fairly large changes.</a:t>
            </a:r>
          </a:p>
        </p:txBody>
      </p:sp>
      <p:sp>
        <p:nvSpPr>
          <p:cNvPr id="238" name="Shape 238"/>
          <p:cNvSpPr txBox="1">
            <a:spLocks noGrp="1"/>
          </p:cNvSpPr>
          <p:nvPr>
            <p:ph type="sldNum" idx="12"/>
          </p:nvPr>
        </p:nvSpPr>
        <p:spPr>
          <a:xfrm>
            <a:off x="3970337" y="8829675"/>
            <a:ext cx="3038475" cy="465138"/>
          </a:xfrm>
          <a:prstGeom prst="rect">
            <a:avLst/>
          </a:prstGeom>
          <a:noFill/>
          <a:ln>
            <a:noFill/>
          </a:ln>
        </p:spPr>
        <p:txBody>
          <a:bodyPr lIns="93175" tIns="46575" rIns="93175" bIns="46575"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3887064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43" name="Shape 143"/>
          <p:cNvSpPr txBox="1">
            <a:spLocks noGrp="1"/>
          </p:cNvSpPr>
          <p:nvPr>
            <p:ph type="body" idx="1"/>
          </p:nvPr>
        </p:nvSpPr>
        <p:spPr>
          <a:xfrm>
            <a:off x="701675" y="4416425"/>
            <a:ext cx="5607049" cy="4183063"/>
          </a:xfrm>
          <a:prstGeom prst="rect">
            <a:avLst/>
          </a:prstGeom>
          <a:noFill/>
          <a:ln>
            <a:noFill/>
          </a:ln>
        </p:spPr>
        <p:txBody>
          <a:bodyPr lIns="93175" tIns="46575" rIns="93175" bIns="46575" anchor="t" anchorCtr="0">
            <a:noAutofit/>
          </a:bodyPr>
          <a:lstStyle/>
          <a:p>
            <a:r>
              <a:rPr lang="en-US" dirty="0"/>
              <a:t>Climate intensification can make</a:t>
            </a:r>
            <a:r>
              <a:rPr lang="en-US" baseline="0" dirty="0"/>
              <a:t> heavy precipitation, statistically, in the western US from 10 to 7 years, in the south from 4 to nearly 3 years, and in the northeast from 26 to 11 years</a:t>
            </a:r>
          </a:p>
          <a:p>
            <a:r>
              <a:rPr lang="en-US" baseline="0" dirty="0"/>
              <a:t>And they have more floods in the second half of 20 century than the first half. They are absolutely more climate intensification, particularly precipitation.</a:t>
            </a:r>
            <a:endParaRPr dirty="0"/>
          </a:p>
        </p:txBody>
      </p:sp>
      <p:sp>
        <p:nvSpPr>
          <p:cNvPr id="144" name="Shape 144"/>
          <p:cNvSpPr txBox="1">
            <a:spLocks noGrp="1"/>
          </p:cNvSpPr>
          <p:nvPr>
            <p:ph type="sldNum" idx="12"/>
          </p:nvPr>
        </p:nvSpPr>
        <p:spPr>
          <a:xfrm>
            <a:off x="3970337" y="8829675"/>
            <a:ext cx="3038475" cy="465138"/>
          </a:xfrm>
          <a:prstGeom prst="rect">
            <a:avLst/>
          </a:prstGeom>
          <a:noFill/>
          <a:ln>
            <a:noFill/>
          </a:ln>
        </p:spPr>
        <p:txBody>
          <a:bodyPr lIns="93175" tIns="46575" rIns="93175" bIns="46575"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407508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30" name="Shape 230"/>
          <p:cNvSpPr txBox="1">
            <a:spLocks noGrp="1"/>
          </p:cNvSpPr>
          <p:nvPr>
            <p:ph type="body" idx="1"/>
          </p:nvPr>
        </p:nvSpPr>
        <p:spPr>
          <a:xfrm>
            <a:off x="701675" y="4416425"/>
            <a:ext cx="5607049" cy="4183063"/>
          </a:xfrm>
          <a:prstGeom prst="rect">
            <a:avLst/>
          </a:prstGeom>
          <a:noFill/>
          <a:ln>
            <a:noFill/>
          </a:ln>
        </p:spPr>
        <p:txBody>
          <a:bodyPr lIns="93175" tIns="46575" rIns="93175" bIns="4657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ym typeface="Arial"/>
              </a:rPr>
              <a:t>Based on physics, climate theory, meteorology, and modeling, we can confidently expect significantly intensified flooding. This is, more frequent and larger storms and flooding. </a:t>
            </a:r>
            <a:br>
              <a:rPr lang="en-US" sz="1200" dirty="0">
                <a:sym typeface="Arial"/>
              </a:rPr>
            </a:br>
            <a:r>
              <a:rPr lang="en-US" sz="1200" dirty="0">
                <a:sym typeface="Arial"/>
              </a:rPr>
              <a:t>Statistical evidence of this will take many decades due to high variability and small sample size.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Now,</a:t>
            </a:r>
            <a:r>
              <a:rPr lang="en-US" baseline="0" dirty="0"/>
              <a:t> obviously, flooding has increased over the world, but move from place to place, and sometimes more </a:t>
            </a:r>
            <a:r>
              <a:rPr lang="en-US" baseline="0" dirty="0" err="1"/>
              <a:t>intenses</a:t>
            </a:r>
            <a:r>
              <a:rPr lang="en-US" baseline="0" dirty="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ym typeface="Arial"/>
            </a:endParaRPr>
          </a:p>
          <a:p>
            <a:endParaRPr dirty="0"/>
          </a:p>
        </p:txBody>
      </p:sp>
      <p:sp>
        <p:nvSpPr>
          <p:cNvPr id="231" name="Shape 231"/>
          <p:cNvSpPr txBox="1">
            <a:spLocks noGrp="1"/>
          </p:cNvSpPr>
          <p:nvPr>
            <p:ph type="sldNum" idx="12"/>
          </p:nvPr>
        </p:nvSpPr>
        <p:spPr>
          <a:xfrm>
            <a:off x="3970337" y="8829675"/>
            <a:ext cx="3038475" cy="465138"/>
          </a:xfrm>
          <a:prstGeom prst="rect">
            <a:avLst/>
          </a:prstGeom>
          <a:noFill/>
          <a:ln>
            <a:noFill/>
          </a:ln>
        </p:spPr>
        <p:txBody>
          <a:bodyPr lIns="93175" tIns="46575" rIns="93175" bIns="46575"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1386698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07" name="Shape 207"/>
          <p:cNvSpPr txBox="1">
            <a:spLocks noGrp="1"/>
          </p:cNvSpPr>
          <p:nvPr>
            <p:ph type="body" idx="1"/>
          </p:nvPr>
        </p:nvSpPr>
        <p:spPr>
          <a:xfrm>
            <a:off x="701675" y="4416425"/>
            <a:ext cx="5607049" cy="4183063"/>
          </a:xfrm>
          <a:prstGeom prst="rect">
            <a:avLst/>
          </a:prstGeom>
          <a:noFill/>
          <a:ln>
            <a:noFill/>
          </a:ln>
        </p:spPr>
        <p:txBody>
          <a:bodyPr lIns="93175" tIns="46575" rIns="93175" bIns="4657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Key Message: </a:t>
            </a:r>
          </a:p>
          <a:p>
            <a:r>
              <a:rPr lang="en-US" dirty="0"/>
              <a:t>The</a:t>
            </a:r>
            <a:r>
              <a:rPr lang="en-US" baseline="0" dirty="0"/>
              <a:t> map shows statistic number of flood disasters over the world from 1974 to 2003. Obviously, north America, some part of south America, and south and south-east Asia were impacted more frequently then other areas.</a:t>
            </a:r>
          </a:p>
          <a:p>
            <a:endParaRPr lang="en-US" baseline="0" dirty="0"/>
          </a:p>
          <a:p>
            <a:r>
              <a:rPr lang="en-US" baseline="0" dirty="0"/>
              <a:t>Reference: </a:t>
            </a:r>
            <a:r>
              <a:rPr lang="en-US" sz="1200" kern="1200" dirty="0" err="1">
                <a:solidFill>
                  <a:schemeClr val="tx1"/>
                </a:solidFill>
                <a:effectLst/>
                <a:latin typeface="+mn-lt"/>
                <a:ea typeface="+mn-ea"/>
                <a:cs typeface="+mn-cs"/>
              </a:rPr>
              <a:t>Pielke</a:t>
            </a:r>
            <a:r>
              <a:rPr lang="en-US" sz="1200" kern="1200" dirty="0">
                <a:solidFill>
                  <a:schemeClr val="tx1"/>
                </a:solidFill>
                <a:effectLst/>
                <a:latin typeface="+mn-lt"/>
                <a:ea typeface="+mn-ea"/>
                <a:cs typeface="+mn-cs"/>
              </a:rPr>
              <a:t> Sr., R. A., </a:t>
            </a:r>
            <a:r>
              <a:rPr lang="en-US" sz="1200" kern="1200" dirty="0" err="1">
                <a:solidFill>
                  <a:schemeClr val="tx1"/>
                </a:solidFill>
                <a:effectLst/>
                <a:latin typeface="+mn-lt"/>
                <a:ea typeface="+mn-ea"/>
                <a:cs typeface="+mn-cs"/>
              </a:rPr>
              <a:t>Marland</a:t>
            </a:r>
            <a:r>
              <a:rPr lang="en-US" sz="1200" kern="1200" dirty="0">
                <a:solidFill>
                  <a:schemeClr val="tx1"/>
                </a:solidFill>
                <a:effectLst/>
                <a:latin typeface="+mn-lt"/>
                <a:ea typeface="+mn-ea"/>
                <a:cs typeface="+mn-cs"/>
              </a:rPr>
              <a:t>, G., Betts, R. A., Chase, T. N., Eastman, J. L., Niles, J. O., </a:t>
            </a:r>
            <a:r>
              <a:rPr lang="en-US" sz="1200" kern="1200" dirty="0" err="1">
                <a:solidFill>
                  <a:schemeClr val="tx1"/>
                </a:solidFill>
                <a:effectLst/>
                <a:latin typeface="+mn-lt"/>
                <a:ea typeface="+mn-ea"/>
                <a:cs typeface="+mn-cs"/>
              </a:rPr>
              <a:t>Niyogi</a:t>
            </a:r>
            <a:r>
              <a:rPr lang="en-US" sz="1200" kern="1200" dirty="0">
                <a:solidFill>
                  <a:schemeClr val="tx1"/>
                </a:solidFill>
                <a:effectLst/>
                <a:latin typeface="+mn-lt"/>
                <a:ea typeface="+mn-ea"/>
                <a:cs typeface="+mn-cs"/>
              </a:rPr>
              <a:t>, D., and</a:t>
            </a:r>
          </a:p>
          <a:p>
            <a:r>
              <a:rPr lang="en-US" sz="1200" kern="1200" dirty="0">
                <a:solidFill>
                  <a:schemeClr val="tx1"/>
                </a:solidFill>
                <a:effectLst/>
                <a:latin typeface="+mn-lt"/>
                <a:ea typeface="+mn-ea"/>
                <a:cs typeface="+mn-cs"/>
              </a:rPr>
              <a:t>Running, S.: 2002, ‘The Influence of Land-Use Change and Landscape Dynamics on the Climate</a:t>
            </a:r>
          </a:p>
          <a:p>
            <a:r>
              <a:rPr lang="en-US" sz="1200" kern="1200" dirty="0">
                <a:solidFill>
                  <a:schemeClr val="tx1"/>
                </a:solidFill>
                <a:effectLst/>
                <a:latin typeface="+mn-lt"/>
                <a:ea typeface="+mn-ea"/>
                <a:cs typeface="+mn-cs"/>
              </a:rPr>
              <a:t>System-Relevance to Climate Change Policy beyond the Radiative Effect of Greenhouse Gases’,</a:t>
            </a:r>
          </a:p>
          <a:p>
            <a:r>
              <a:rPr lang="en-US" sz="1200" kern="1200" dirty="0">
                <a:solidFill>
                  <a:schemeClr val="tx1"/>
                </a:solidFill>
                <a:effectLst/>
                <a:latin typeface="+mn-lt"/>
                <a:ea typeface="+mn-ea"/>
                <a:cs typeface="+mn-cs"/>
              </a:rPr>
              <a:t>Phil. Trans. A. Special Theme Issue 360, 1705–1719.</a:t>
            </a:r>
          </a:p>
          <a:p>
            <a:endParaRPr dirty="0"/>
          </a:p>
        </p:txBody>
      </p:sp>
      <p:sp>
        <p:nvSpPr>
          <p:cNvPr id="208" name="Shape 208"/>
          <p:cNvSpPr txBox="1">
            <a:spLocks noGrp="1"/>
          </p:cNvSpPr>
          <p:nvPr>
            <p:ph type="sldNum" idx="12"/>
          </p:nvPr>
        </p:nvSpPr>
        <p:spPr>
          <a:xfrm>
            <a:off x="3970337" y="8829675"/>
            <a:ext cx="3038475" cy="465138"/>
          </a:xfrm>
          <a:prstGeom prst="rect">
            <a:avLst/>
          </a:prstGeom>
          <a:noFill/>
          <a:ln>
            <a:noFill/>
          </a:ln>
        </p:spPr>
        <p:txBody>
          <a:bodyPr lIns="93175" tIns="46575" rIns="93175" bIns="46575"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3663938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i="0" u="none" strike="noStrike" cap="none" baseline="0" dirty="0">
                <a:solidFill>
                  <a:srgbClr val="000000"/>
                </a:solidFill>
                <a:latin typeface="+mn-lt"/>
                <a:ea typeface="Arial"/>
                <a:cs typeface="Arial"/>
                <a:sym typeface="Arial"/>
              </a:rPr>
              <a:t>Reference:</a:t>
            </a:r>
            <a:r>
              <a:rPr lang="en-US" sz="2800" b="0" i="0" u="none" strike="noStrike" cap="none" baseline="0" dirty="0">
                <a:solidFill>
                  <a:srgbClr val="000000"/>
                </a:solidFill>
                <a:latin typeface="+mn-lt"/>
                <a:ea typeface="Arial"/>
                <a:cs typeface="Arial"/>
                <a:sym typeface="Arial"/>
              </a:rPr>
              <a:t> IPCC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800" b="1" i="0" u="none" strike="noStrike" cap="none" baseline="0" dirty="0">
              <a:solidFill>
                <a:srgbClr val="000000"/>
              </a:solidFill>
              <a:latin typeface="+mn-lt"/>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i="0" u="none" strike="noStrike" cap="none" baseline="0" dirty="0">
                <a:solidFill>
                  <a:srgbClr val="000000"/>
                </a:solidFill>
                <a:latin typeface="+mn-lt"/>
                <a:ea typeface="Arial"/>
                <a:cs typeface="Arial"/>
                <a:sym typeface="Arial"/>
              </a:rPr>
              <a:t>Key Message: </a:t>
            </a:r>
          </a:p>
          <a:p>
            <a:r>
              <a:rPr lang="en-US" sz="2800" dirty="0"/>
              <a:t>Projected return periods for a daily precipitation event that was exceeded in the late 20th century on average once during a 20-year period (1981–2000). A decrease in return period implies more frequent extreme precipitation events (i.e., less time between events on average). The box plots show results for regionally averaged projections for two time horizons, 2046 to 2065 and 2081 to 2100, as compared to the late 20</a:t>
            </a:r>
            <a:r>
              <a:rPr lang="en-US" sz="2800" baseline="30000" dirty="0"/>
              <a:t>th</a:t>
            </a:r>
            <a:r>
              <a:rPr lang="en-US" sz="2800" baseline="0" dirty="0"/>
              <a:t> </a:t>
            </a:r>
            <a:r>
              <a:rPr lang="en-US" sz="2800" dirty="0"/>
              <a:t>century, and for three different SRES emissions scenarios (B1, A1B, A2) (see legend). Results are based on 14 GCMs contributing to the CMIP3. The level of agreement among the models is indicated by the size of the colored</a:t>
            </a:r>
            <a:r>
              <a:rPr lang="en-US" sz="2800" baseline="0" dirty="0"/>
              <a:t> </a:t>
            </a:r>
            <a:r>
              <a:rPr lang="en-US" sz="2800" dirty="0"/>
              <a:t>boxes (in which 50% of the model projections are contained), and the length of the whiskers (indicating the maximum and minimum projections from all models). See legend for defined extent of regions. Values are computed for land points only. The ‘Globe’ inset box displays the values computed using all land grid points</a:t>
            </a:r>
          </a:p>
        </p:txBody>
      </p:sp>
    </p:spTree>
    <p:extLst>
      <p:ext uri="{BB962C8B-B14F-4D97-AF65-F5344CB8AC3E}">
        <p14:creationId xmlns:p14="http://schemas.microsoft.com/office/powerpoint/2010/main" val="1142218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1" name="Shape 4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dirty="0"/>
              <a:t>The video shows climate intensification of hurricane that cause ‘hot towers’,</a:t>
            </a:r>
            <a:r>
              <a:rPr lang="en-US" baseline="0" dirty="0"/>
              <a:t> it is actually an important element of cyclonic phenomenon. In some place calls Hurricane.</a:t>
            </a:r>
            <a:endParaRPr dirty="0"/>
          </a:p>
        </p:txBody>
      </p:sp>
    </p:spTree>
    <p:extLst>
      <p:ext uri="{BB962C8B-B14F-4D97-AF65-F5344CB8AC3E}">
        <p14:creationId xmlns:p14="http://schemas.microsoft.com/office/powerpoint/2010/main" val="2108144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9" name="Shape 4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dirty="0"/>
              <a:t>The video present computer model simulation of the NOAA meteorological</a:t>
            </a:r>
            <a:r>
              <a:rPr lang="en-US" baseline="0" dirty="0"/>
              <a:t> satellite to describe climatic intensification and its causes.</a:t>
            </a:r>
            <a:endParaRPr dirty="0"/>
          </a:p>
        </p:txBody>
      </p:sp>
    </p:spTree>
    <p:extLst>
      <p:ext uri="{BB962C8B-B14F-4D97-AF65-F5344CB8AC3E}">
        <p14:creationId xmlns:p14="http://schemas.microsoft.com/office/powerpoint/2010/main" val="585095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83" name="Shape 183"/>
          <p:cNvSpPr txBox="1">
            <a:spLocks noGrp="1"/>
          </p:cNvSpPr>
          <p:nvPr>
            <p:ph type="body" idx="1"/>
          </p:nvPr>
        </p:nvSpPr>
        <p:spPr>
          <a:xfrm>
            <a:off x="701675" y="4416425"/>
            <a:ext cx="5607049" cy="4183063"/>
          </a:xfrm>
          <a:prstGeom prst="rect">
            <a:avLst/>
          </a:prstGeom>
          <a:noFill/>
          <a:ln>
            <a:noFill/>
          </a:ln>
        </p:spPr>
        <p:txBody>
          <a:bodyPr lIns="93175" tIns="46575" rIns="93175" bIns="46575" anchor="t" anchorCtr="0">
            <a:noAutofit/>
          </a:bodyPr>
          <a:lstStyle/>
          <a:p>
            <a:r>
              <a:rPr lang="en-US" b="1" dirty="0"/>
              <a:t>Reference</a:t>
            </a:r>
            <a:r>
              <a:rPr lang="en-US" dirty="0"/>
              <a:t>: US Weather Service</a:t>
            </a:r>
            <a:r>
              <a:rPr lang="en-US" baseline="0" dirty="0"/>
              <a:t> </a:t>
            </a:r>
            <a:endParaRPr lang="en-US" dirty="0"/>
          </a:p>
          <a:p>
            <a:endParaRPr lang="en-US" dirty="0"/>
          </a:p>
          <a:p>
            <a:r>
              <a:rPr lang="en-US" dirty="0"/>
              <a:t>The pictures show big flooding in US in the past (1964).</a:t>
            </a:r>
          </a:p>
          <a:p>
            <a:r>
              <a:rPr lang="en-US" dirty="0"/>
              <a:t>The</a:t>
            </a:r>
            <a:r>
              <a:rPr lang="en-US" baseline="0" dirty="0"/>
              <a:t> most serious floods tend to be “perfect storms” when extreme events combine. </a:t>
            </a:r>
            <a:endParaRPr dirty="0"/>
          </a:p>
        </p:txBody>
      </p:sp>
      <p:sp>
        <p:nvSpPr>
          <p:cNvPr id="184" name="Shape 184"/>
          <p:cNvSpPr txBox="1">
            <a:spLocks noGrp="1"/>
          </p:cNvSpPr>
          <p:nvPr>
            <p:ph type="sldNum" idx="12"/>
          </p:nvPr>
        </p:nvSpPr>
        <p:spPr>
          <a:xfrm>
            <a:off x="3970337" y="8829675"/>
            <a:ext cx="3038475" cy="465138"/>
          </a:xfrm>
          <a:prstGeom prst="rect">
            <a:avLst/>
          </a:prstGeom>
          <a:noFill/>
          <a:ln>
            <a:noFill/>
          </a:ln>
        </p:spPr>
        <p:txBody>
          <a:bodyPr lIns="93175" tIns="46575" rIns="93175" bIns="46575"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792977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A9EFE7C-57AF-45CC-AF53-591D05E6A11B}" type="slidenum">
              <a:rPr lang="en-US" altLang="en-US" smtClean="0"/>
              <a:pPr fontAlgn="base">
                <a:spcBef>
                  <a:spcPct val="0"/>
                </a:spcBef>
                <a:spcAft>
                  <a:spcPct val="0"/>
                </a:spcAft>
              </a:pPr>
              <a:t>4</a:t>
            </a:fld>
            <a:endParaRPr lang="en-US" altLang="en-US"/>
          </a:p>
        </p:txBody>
      </p:sp>
    </p:spTree>
    <p:extLst>
      <p:ext uri="{BB962C8B-B14F-4D97-AF65-F5344CB8AC3E}">
        <p14:creationId xmlns:p14="http://schemas.microsoft.com/office/powerpoint/2010/main" val="4272167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Reference: US Weather Service and </a:t>
            </a:r>
            <a:r>
              <a:rPr lang="en-US" sz="1200" b="0" i="0" u="none" strike="noStrike" cap="none" baseline="0" dirty="0">
                <a:solidFill>
                  <a:srgbClr val="000000"/>
                </a:solidFill>
                <a:latin typeface="+mn-lt"/>
                <a:ea typeface="Arial"/>
                <a:cs typeface="Arial"/>
                <a:sym typeface="Arial"/>
              </a:rPr>
              <a:t>Jennifer Francis at Rutgers University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cap="none" baseline="0" dirty="0">
              <a:solidFill>
                <a:srgbClr val="000000"/>
              </a:solidFill>
              <a:latin typeface="+mn-lt"/>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cap="none" baseline="0" dirty="0">
              <a:solidFill>
                <a:srgbClr val="000000"/>
              </a:solidFill>
              <a:latin typeface="+mn-lt"/>
              <a:ea typeface="Arial"/>
              <a:cs typeface="Arial"/>
              <a:sym typeface="Arial"/>
            </a:endParaRPr>
          </a:p>
          <a:p>
            <a:pPr marL="0" indent="0">
              <a:buNone/>
            </a:pPr>
            <a:r>
              <a:rPr lang="en-US" sz="1200" dirty="0"/>
              <a:t>The arctic is warming much more quickly than equatorial regions, due to large losses in sea ice. This decreases albedo (water surface is much less reflective than ice surface), leading to very rapid warming in at high latitudes.  </a:t>
            </a:r>
            <a:br>
              <a:rPr lang="en-US" sz="1200" dirty="0"/>
            </a:br>
            <a:r>
              <a:rPr lang="en-US" sz="1200" dirty="0"/>
              <a:t>(A strong positive feedback)</a:t>
            </a:r>
          </a:p>
          <a:p>
            <a:pPr marL="0" indent="0">
              <a:buNone/>
            </a:pPr>
            <a:r>
              <a:rPr lang="en-US" sz="1200" dirty="0"/>
              <a:t>This decreases the slope of the troposphere and de-intensifies the gradients driving the jet streams. </a:t>
            </a:r>
          </a:p>
          <a:p>
            <a:pPr marL="0" indent="0">
              <a:buNone/>
            </a:pPr>
            <a:r>
              <a:rPr lang="en-US" sz="1200" dirty="0"/>
              <a:t>This makes the jet streams more more slowly, and tend to have greater amplitude of meanders, and get more readily “stuck” in persistent patterns. This is believed to be the cause of the 2013/2014 phenomena of extreme drought in the western US, extreme cold in the eastern US, and extreme rainfall in northern Europe. That is, the Jet Stream was sluggish, and had very large waves that were persistent, bringing weather across large latitudes for a long period;  </a:t>
            </a:r>
            <a:br>
              <a:rPr lang="en-US" sz="1200" dirty="0"/>
            </a:br>
            <a:r>
              <a:rPr lang="en-US" sz="1200" dirty="0"/>
              <a:t>an outcome of global warming and the arctic amplification. </a:t>
            </a:r>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22</a:t>
            </a:fld>
            <a:endParaRPr lang="en-US"/>
          </a:p>
        </p:txBody>
      </p:sp>
    </p:spTree>
    <p:extLst>
      <p:ext uri="{BB962C8B-B14F-4D97-AF65-F5344CB8AC3E}">
        <p14:creationId xmlns:p14="http://schemas.microsoft.com/office/powerpoint/2010/main" val="4145539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a:t>
            </a:r>
            <a:r>
              <a:rPr lang="en-US" baseline="0" dirty="0"/>
              <a:t> </a:t>
            </a:r>
            <a:r>
              <a:rPr lang="en-US" sz="1200" dirty="0"/>
              <a:t>Jennifer Francis, Rutgers University</a:t>
            </a:r>
          </a:p>
          <a:p>
            <a:endParaRPr lang="en-US" sz="1200" dirty="0"/>
          </a:p>
          <a:p>
            <a:r>
              <a:rPr lang="en-US" sz="1200" dirty="0"/>
              <a:t>https://</a:t>
            </a:r>
            <a:r>
              <a:rPr lang="en-US" sz="1200" dirty="0" err="1"/>
              <a:t>www.youtube.com</a:t>
            </a:r>
            <a:r>
              <a:rPr lang="en-US" sz="1200" dirty="0"/>
              <a:t>/</a:t>
            </a:r>
            <a:r>
              <a:rPr lang="en-US" sz="1200" dirty="0" err="1"/>
              <a:t>watch?v</a:t>
            </a:r>
            <a:r>
              <a:rPr lang="en-US" sz="1200" dirty="0"/>
              <a:t>=_nzwJg4Ebzo</a:t>
            </a:r>
          </a:p>
          <a:p>
            <a:endParaRPr lang="en-US" sz="1200" dirty="0"/>
          </a:p>
          <a:p>
            <a:r>
              <a:rPr lang="en-US" sz="1200" dirty="0"/>
              <a:t>https://</a:t>
            </a:r>
            <a:r>
              <a:rPr lang="en-US" sz="1200" dirty="0" err="1"/>
              <a:t>www.youtube.com</a:t>
            </a:r>
            <a:r>
              <a:rPr lang="en-US" sz="1200" dirty="0"/>
              <a:t>/</a:t>
            </a:r>
            <a:r>
              <a:rPr lang="en-US" sz="1200" dirty="0" err="1"/>
              <a:t>watch?v</a:t>
            </a:r>
            <a:r>
              <a:rPr lang="en-US" sz="1200" dirty="0"/>
              <a:t>=tY0RdXmLGdU</a:t>
            </a:r>
          </a:p>
          <a:p>
            <a:endParaRPr lang="en-US" sz="1200" dirty="0"/>
          </a:p>
          <a:p>
            <a:endParaRPr lang="en-US" sz="1200" dirty="0"/>
          </a:p>
          <a:p>
            <a:endParaRPr lang="en-US" sz="1200" dirty="0"/>
          </a:p>
          <a:p>
            <a:endParaRPr lang="en-US" sz="1200" dirty="0"/>
          </a:p>
          <a:p>
            <a:endParaRPr lang="en-US" sz="1200" dirty="0"/>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23</a:t>
            </a:fld>
            <a:endParaRPr lang="en-US"/>
          </a:p>
        </p:txBody>
      </p:sp>
    </p:spTree>
    <p:extLst>
      <p:ext uri="{BB962C8B-B14F-4D97-AF65-F5344CB8AC3E}">
        <p14:creationId xmlns:p14="http://schemas.microsoft.com/office/powerpoint/2010/main" val="2127412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62" name="Shape 262"/>
          <p:cNvSpPr txBox="1">
            <a:spLocks noGrp="1"/>
          </p:cNvSpPr>
          <p:nvPr>
            <p:ph type="body" idx="1"/>
          </p:nvPr>
        </p:nvSpPr>
        <p:spPr>
          <a:xfrm>
            <a:off x="701675" y="4416425"/>
            <a:ext cx="5607049" cy="4183063"/>
          </a:xfrm>
          <a:prstGeom prst="rect">
            <a:avLst/>
          </a:prstGeom>
          <a:noFill/>
          <a:ln>
            <a:noFill/>
          </a:ln>
        </p:spPr>
        <p:txBody>
          <a:bodyPr lIns="93175" tIns="46575" rIns="93175" bIns="46575" anchor="t" anchorCtr="0">
            <a:noAutofit/>
          </a:bodyPr>
          <a:lstStyle/>
          <a:p>
            <a:r>
              <a:rPr lang="en-US" b="1" dirty="0"/>
              <a:t>Reference: </a:t>
            </a:r>
            <a:r>
              <a:rPr lang="en-US" b="0" dirty="0"/>
              <a:t>Photo</a:t>
            </a:r>
            <a:r>
              <a:rPr lang="en-US" b="0" baseline="0" dirty="0"/>
              <a:t>: Drought by Peter </a:t>
            </a:r>
            <a:r>
              <a:rPr lang="en-US" b="0" baseline="0" dirty="0" err="1"/>
              <a:t>Griffen</a:t>
            </a:r>
            <a:r>
              <a:rPr lang="en-US" b="0" baseline="0" dirty="0"/>
              <a:t>   http://</a:t>
            </a:r>
            <a:r>
              <a:rPr lang="en-US" b="0" baseline="0" dirty="0" err="1"/>
              <a:t>www.publicdomainpictures.net</a:t>
            </a:r>
            <a:r>
              <a:rPr lang="en-US" b="0" baseline="0" dirty="0"/>
              <a:t>/</a:t>
            </a:r>
            <a:r>
              <a:rPr lang="en-US" b="0" baseline="0" dirty="0" err="1"/>
              <a:t>view-image.php?image</a:t>
            </a:r>
            <a:r>
              <a:rPr lang="en-US" b="0" baseline="0" dirty="0"/>
              <a:t>=3400</a:t>
            </a:r>
            <a:endParaRPr b="0" dirty="0"/>
          </a:p>
        </p:txBody>
      </p:sp>
      <p:sp>
        <p:nvSpPr>
          <p:cNvPr id="263" name="Shape 263"/>
          <p:cNvSpPr txBox="1">
            <a:spLocks noGrp="1"/>
          </p:cNvSpPr>
          <p:nvPr>
            <p:ph type="sldNum" idx="12"/>
          </p:nvPr>
        </p:nvSpPr>
        <p:spPr>
          <a:xfrm>
            <a:off x="3970337" y="8829675"/>
            <a:ext cx="3038475" cy="465138"/>
          </a:xfrm>
          <a:prstGeom prst="rect">
            <a:avLst/>
          </a:prstGeom>
          <a:noFill/>
          <a:ln>
            <a:noFill/>
          </a:ln>
        </p:spPr>
        <p:txBody>
          <a:bodyPr lIns="93175" tIns="46575" rIns="93175" bIns="46575" anchor="b" anchorCtr="0">
            <a:noAutofit/>
          </a:bodyPr>
          <a:lstStyle/>
          <a:p>
            <a:pPr marL="0" marR="0" lvl="0" indent="0" algn="r" rtl="0">
              <a:spcBef>
                <a:spcPts val="0"/>
              </a:spcBef>
              <a:spcAft>
                <a:spcPts val="0"/>
              </a:spcAft>
              <a:buSzPct val="25000"/>
              <a:buNone/>
            </a:pPr>
            <a:r>
              <a:rPr lang="en"/>
              <a:t> </a:t>
            </a:r>
          </a:p>
        </p:txBody>
      </p:sp>
    </p:spTree>
    <p:extLst>
      <p:ext uri="{BB962C8B-B14F-4D97-AF65-F5344CB8AC3E}">
        <p14:creationId xmlns:p14="http://schemas.microsoft.com/office/powerpoint/2010/main" val="1879860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r>
              <a:rPr lang="en-US" dirty="0"/>
              <a:t>And identifies</a:t>
            </a:r>
            <a:r>
              <a:rPr lang="en-US" baseline="0" dirty="0"/>
              <a:t> types of drought, there are </a:t>
            </a:r>
            <a:r>
              <a:rPr lang="en-US" baseline="0" dirty="0" err="1"/>
              <a:t>meteo</a:t>
            </a:r>
            <a:r>
              <a:rPr lang="en-US" baseline="0" dirty="0"/>
              <a:t>. Drought, agri. Drought, hydrological drought. Students can learn diff. causes and diff. impacts particularly from each drought.</a:t>
            </a:r>
            <a:endParaRPr lang="th-TH" dirty="0"/>
          </a:p>
        </p:txBody>
      </p:sp>
      <p:sp>
        <p:nvSpPr>
          <p:cNvPr id="4" name="ตัวแทนหมายเลขภาพนิ่ง 3"/>
          <p:cNvSpPr>
            <a:spLocks noGrp="1"/>
          </p:cNvSpPr>
          <p:nvPr>
            <p:ph type="sldNum" sz="quarter" idx="10"/>
          </p:nvPr>
        </p:nvSpPr>
        <p:spPr>
          <a:xfrm>
            <a:off x="3884613" y="8685213"/>
            <a:ext cx="2971800" cy="457200"/>
          </a:xfrm>
          <a:prstGeom prst="rect">
            <a:avLst/>
          </a:prstGeom>
        </p:spPr>
        <p:txBody>
          <a:bodyPr/>
          <a:lstStyle/>
          <a:p>
            <a:fld id="{282091E0-97E4-434C-98FD-5860F8D5B721}" type="slidenum">
              <a:rPr lang="en-US" smtClean="0"/>
              <a:t>25</a:t>
            </a:fld>
            <a:endParaRPr lang="en-US"/>
          </a:p>
        </p:txBody>
      </p:sp>
    </p:spTree>
    <p:extLst>
      <p:ext uri="{BB962C8B-B14F-4D97-AF65-F5344CB8AC3E}">
        <p14:creationId xmlns:p14="http://schemas.microsoft.com/office/powerpoint/2010/main" val="4226300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77" name="Shape 277"/>
          <p:cNvSpPr txBox="1">
            <a:spLocks noGrp="1"/>
          </p:cNvSpPr>
          <p:nvPr>
            <p:ph type="body" idx="1"/>
          </p:nvPr>
        </p:nvSpPr>
        <p:spPr>
          <a:xfrm>
            <a:off x="701675" y="4416425"/>
            <a:ext cx="5607049" cy="4183063"/>
          </a:xfrm>
          <a:prstGeom prst="rect">
            <a:avLst/>
          </a:prstGeom>
          <a:noFill/>
          <a:ln>
            <a:noFill/>
          </a:ln>
        </p:spPr>
        <p:txBody>
          <a:bodyPr lIns="93175" tIns="46575" rIns="93175" bIns="46575" anchor="t" anchorCtr="0">
            <a:noAutofit/>
          </a:bodyPr>
          <a:lstStyle/>
          <a:p>
            <a:r>
              <a:rPr lang="en-US" b="1" dirty="0"/>
              <a:t>Reference</a:t>
            </a:r>
            <a:r>
              <a:rPr lang="en-US" dirty="0"/>
              <a:t>:</a:t>
            </a:r>
            <a:r>
              <a:rPr lang="en-US" baseline="0" dirty="0"/>
              <a:t> IPCC, 2007: Climate Change 2007: The Physical Science Basis. Contribution of Working Group I to the Fourth Assessment Report of the Intergovernmental Panel on Climate Change [Solomon, S., D. Qin, M. Manning, Z. Chen, M. Marquis, K.B. </a:t>
            </a:r>
            <a:r>
              <a:rPr lang="en-US" baseline="0" dirty="0" err="1"/>
              <a:t>Averyt</a:t>
            </a:r>
            <a:r>
              <a:rPr lang="en-US" baseline="0" dirty="0"/>
              <a:t>, </a:t>
            </a:r>
            <a:r>
              <a:rPr lang="en-US" baseline="0" dirty="0" err="1"/>
              <a:t>M.Tignor</a:t>
            </a:r>
            <a:r>
              <a:rPr lang="en-US" baseline="0" dirty="0"/>
              <a:t> and H.L. Miller (eds.)]. Cambridge University Press, Cambridge, United Kingdom and New York, NY, USA</a:t>
            </a:r>
          </a:p>
          <a:p>
            <a:r>
              <a:rPr lang="en-US" baseline="0" dirty="0"/>
              <a:t/>
            </a:r>
            <a:br>
              <a:rPr lang="en-US" baseline="0" dirty="0"/>
            </a:br>
            <a:r>
              <a:rPr lang="en-US" dirty="0"/>
              <a:t>These show</a:t>
            </a:r>
            <a:r>
              <a:rPr lang="en-US" baseline="0" dirty="0"/>
              <a:t> a clear trend in extreme temperatures, and day and night differences are biologically </a:t>
            </a:r>
            <a:r>
              <a:rPr lang="en-US" baseline="0" dirty="0" err="1"/>
              <a:t>imporant</a:t>
            </a:r>
            <a:endParaRPr dirty="0"/>
          </a:p>
        </p:txBody>
      </p:sp>
      <p:sp>
        <p:nvSpPr>
          <p:cNvPr id="278" name="Shape 278"/>
          <p:cNvSpPr txBox="1">
            <a:spLocks noGrp="1"/>
          </p:cNvSpPr>
          <p:nvPr>
            <p:ph type="sldNum" idx="12"/>
          </p:nvPr>
        </p:nvSpPr>
        <p:spPr>
          <a:xfrm>
            <a:off x="3970337" y="8829675"/>
            <a:ext cx="3038475" cy="465138"/>
          </a:xfrm>
          <a:prstGeom prst="rect">
            <a:avLst/>
          </a:prstGeom>
          <a:noFill/>
          <a:ln>
            <a:noFill/>
          </a:ln>
        </p:spPr>
        <p:txBody>
          <a:bodyPr lIns="93175" tIns="46575" rIns="93175" bIns="46575"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861152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Reference</a:t>
            </a:r>
            <a:r>
              <a:rPr lang="en-US" dirty="0"/>
              <a:t>:</a:t>
            </a:r>
            <a:r>
              <a:rPr lang="en-US" baseline="0" dirty="0"/>
              <a:t> Images from </a:t>
            </a:r>
            <a:r>
              <a:rPr lang="en-US" baseline="0" dirty="0" err="1"/>
              <a:t>Thaworn</a:t>
            </a:r>
            <a:r>
              <a:rPr lang="en-US" baseline="0" dirty="0"/>
              <a:t> </a:t>
            </a:r>
            <a:r>
              <a:rPr lang="en-US" baseline="0" dirty="0" err="1"/>
              <a:t>Onpraphai</a:t>
            </a:r>
            <a:r>
              <a:rPr lang="en-US" baseline="0" dirty="0"/>
              <a:t>, Chiang Mai University, Thailand</a:t>
            </a:r>
            <a:endParaRPr lang="en-US" dirty="0"/>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27</a:t>
            </a:fld>
            <a:endParaRPr lang="en-US"/>
          </a:p>
        </p:txBody>
      </p:sp>
    </p:spTree>
    <p:extLst>
      <p:ext uri="{BB962C8B-B14F-4D97-AF65-F5344CB8AC3E}">
        <p14:creationId xmlns:p14="http://schemas.microsoft.com/office/powerpoint/2010/main" val="442084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Reference</a:t>
            </a:r>
            <a:r>
              <a:rPr lang="en-US" dirty="0"/>
              <a:t>:</a:t>
            </a:r>
            <a:r>
              <a:rPr lang="en-US" baseline="0" dirty="0"/>
              <a:t> Images from </a:t>
            </a:r>
            <a:r>
              <a:rPr lang="en-US" baseline="0" dirty="0" err="1"/>
              <a:t>Thaworn</a:t>
            </a:r>
            <a:r>
              <a:rPr lang="en-US" baseline="0" dirty="0"/>
              <a:t> </a:t>
            </a:r>
            <a:r>
              <a:rPr lang="en-US" baseline="0" dirty="0" err="1"/>
              <a:t>Onpraphai</a:t>
            </a:r>
            <a:r>
              <a:rPr lang="en-US" baseline="0" dirty="0"/>
              <a:t>, Chiang Mai University, Thailand</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28</a:t>
            </a:fld>
            <a:endParaRPr lang="en-US"/>
          </a:p>
        </p:txBody>
      </p:sp>
    </p:spTree>
    <p:extLst>
      <p:ext uri="{BB962C8B-B14F-4D97-AF65-F5344CB8AC3E}">
        <p14:creationId xmlns:p14="http://schemas.microsoft.com/office/powerpoint/2010/main" val="37853893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Reference</a:t>
            </a:r>
            <a:r>
              <a:rPr lang="en-US" dirty="0"/>
              <a:t>:</a:t>
            </a:r>
            <a:r>
              <a:rPr lang="en-US" baseline="0" dirty="0"/>
              <a:t> Images from </a:t>
            </a:r>
            <a:r>
              <a:rPr lang="en-US" baseline="0" dirty="0" err="1"/>
              <a:t>Thaworn</a:t>
            </a:r>
            <a:r>
              <a:rPr lang="en-US" baseline="0" dirty="0"/>
              <a:t> </a:t>
            </a:r>
            <a:r>
              <a:rPr lang="en-US" baseline="0" dirty="0" err="1"/>
              <a:t>Onpraphai</a:t>
            </a:r>
            <a:r>
              <a:rPr lang="en-US" baseline="0" dirty="0"/>
              <a:t>, Chiang Mai University, Thailand</a:t>
            </a:r>
            <a:endParaRPr lang="en-US" dirty="0"/>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29</a:t>
            </a:fld>
            <a:endParaRPr lang="en-US"/>
          </a:p>
        </p:txBody>
      </p:sp>
    </p:spTree>
    <p:extLst>
      <p:ext uri="{BB962C8B-B14F-4D97-AF65-F5344CB8AC3E}">
        <p14:creationId xmlns:p14="http://schemas.microsoft.com/office/powerpoint/2010/main" val="28724022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72" name="Shape 272"/>
          <p:cNvSpPr txBox="1">
            <a:spLocks noGrp="1"/>
          </p:cNvSpPr>
          <p:nvPr>
            <p:ph type="body" idx="1"/>
          </p:nvPr>
        </p:nvSpPr>
        <p:spPr>
          <a:xfrm>
            <a:off x="701675" y="4416425"/>
            <a:ext cx="5607049" cy="4183063"/>
          </a:xfrm>
          <a:prstGeom prst="rect">
            <a:avLst/>
          </a:prstGeom>
          <a:noFill/>
          <a:ln>
            <a:noFill/>
          </a:ln>
        </p:spPr>
        <p:txBody>
          <a:bodyPr lIns="93175" tIns="46575" rIns="93175" bIns="46575" anchor="t" anchorCtr="0">
            <a:noAutofit/>
          </a:bodyPr>
          <a:lstStyle/>
          <a:p>
            <a:r>
              <a:rPr lang="en-US" dirty="0"/>
              <a:t>PDSI</a:t>
            </a:r>
            <a:r>
              <a:rPr lang="en-US" baseline="0" dirty="0"/>
              <a:t> is a very good way to define the severity of a drought, and has been widely used for many years. </a:t>
            </a:r>
            <a:endParaRPr dirty="0"/>
          </a:p>
        </p:txBody>
      </p:sp>
    </p:spTree>
    <p:extLst>
      <p:ext uri="{BB962C8B-B14F-4D97-AF65-F5344CB8AC3E}">
        <p14:creationId xmlns:p14="http://schemas.microsoft.com/office/powerpoint/2010/main" val="1932213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72" name="Shape 272"/>
          <p:cNvSpPr txBox="1">
            <a:spLocks noGrp="1"/>
          </p:cNvSpPr>
          <p:nvPr>
            <p:ph type="body" idx="1"/>
          </p:nvPr>
        </p:nvSpPr>
        <p:spPr>
          <a:xfrm>
            <a:off x="701675" y="4416425"/>
            <a:ext cx="5607049" cy="4183063"/>
          </a:xfrm>
          <a:prstGeom prst="rect">
            <a:avLst/>
          </a:prstGeom>
          <a:noFill/>
          <a:ln>
            <a:noFill/>
          </a:ln>
        </p:spPr>
        <p:txBody>
          <a:bodyPr lIns="93175" tIns="46575" rIns="93175" bIns="46575" anchor="t" anchorCtr="0">
            <a:noAutofit/>
          </a:bodyPr>
          <a:lstStyle/>
          <a:p>
            <a:r>
              <a:rPr lang="en-US" b="1" dirty="0"/>
              <a:t>Notes: </a:t>
            </a:r>
            <a:r>
              <a:rPr lang="en-US" b="0" dirty="0"/>
              <a:t>Clearly,</a:t>
            </a:r>
            <a:r>
              <a:rPr lang="en-US" b="0" baseline="0" dirty="0"/>
              <a:t> droughts are not a new occurrence in the USA</a:t>
            </a:r>
            <a:r>
              <a:rPr lang="en-US" b="1" baseline="0" dirty="0"/>
              <a:t> </a:t>
            </a:r>
            <a:r>
              <a:rPr lang="en-US" b="0" baseline="0" dirty="0"/>
              <a:t>and there does not appear to be a significant increase in the number of droughts or their severity.</a:t>
            </a:r>
          </a:p>
          <a:p>
            <a:endParaRPr lang="en-US" b="1" dirty="0"/>
          </a:p>
          <a:p>
            <a:r>
              <a:rPr lang="en-US" b="1" dirty="0"/>
              <a:t>Reference</a:t>
            </a:r>
            <a:r>
              <a:rPr lang="en-US" dirty="0"/>
              <a:t>:</a:t>
            </a:r>
            <a:r>
              <a:rPr lang="en-US" baseline="0" dirty="0"/>
              <a:t> US Agriculture Research Service </a:t>
            </a:r>
          </a:p>
          <a:p>
            <a:endParaRPr dirty="0"/>
          </a:p>
        </p:txBody>
      </p:sp>
    </p:spTree>
    <p:extLst>
      <p:ext uri="{BB962C8B-B14F-4D97-AF65-F5344CB8AC3E}">
        <p14:creationId xmlns:p14="http://schemas.microsoft.com/office/powerpoint/2010/main" val="2809426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b="1" dirty="0"/>
              <a:t>Learning Objectives:</a:t>
            </a:r>
          </a:p>
          <a:p>
            <a:r>
              <a:rPr lang="en-US" dirty="0"/>
              <a:t>Students</a:t>
            </a:r>
            <a:r>
              <a:rPr lang="en-US" baseline="0" dirty="0"/>
              <a:t> need to learn, understand, and can explain …..meaning or what is climate intensification, climate intensification in terms of flooding &amp; drought, Unusual climate phenomenon of flooding; La Nina and Unusual climate phenomenon of drought; El Nino.</a:t>
            </a:r>
          </a:p>
          <a:p>
            <a:endParaRPr lang="en-US" baseline="0" dirty="0"/>
          </a:p>
          <a:p>
            <a:r>
              <a:rPr lang="en-US" baseline="0" dirty="0"/>
              <a:t>Can calculate flooding risk using probability of exceedance.</a:t>
            </a:r>
            <a:endParaRPr dirty="0"/>
          </a:p>
        </p:txBody>
      </p:sp>
    </p:spTree>
    <p:extLst>
      <p:ext uri="{BB962C8B-B14F-4D97-AF65-F5344CB8AC3E}">
        <p14:creationId xmlns:p14="http://schemas.microsoft.com/office/powerpoint/2010/main" val="12100793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87" name="Shape 287"/>
          <p:cNvSpPr txBox="1">
            <a:spLocks noGrp="1"/>
          </p:cNvSpPr>
          <p:nvPr>
            <p:ph type="body" idx="1"/>
          </p:nvPr>
        </p:nvSpPr>
        <p:spPr>
          <a:xfrm>
            <a:off x="701675" y="4416425"/>
            <a:ext cx="5607049" cy="4183063"/>
          </a:xfrm>
          <a:prstGeom prst="rect">
            <a:avLst/>
          </a:prstGeom>
          <a:noFill/>
          <a:ln>
            <a:noFill/>
          </a:ln>
        </p:spPr>
        <p:txBody>
          <a:bodyPr lIns="93175" tIns="46575" rIns="93175" bIns="46575" anchor="t" anchorCtr="0">
            <a:noAutofit/>
          </a:bodyPr>
          <a:lstStyle/>
          <a:p>
            <a:pPr rtl="0"/>
            <a:r>
              <a:rPr lang="en-US" b="1" dirty="0"/>
              <a:t>Notes:</a:t>
            </a:r>
            <a:r>
              <a:rPr lang="en-US" b="1" baseline="0" dirty="0"/>
              <a:t>  </a:t>
            </a:r>
            <a:r>
              <a:rPr lang="en-SG" dirty="0">
                <a:effectLst/>
              </a:rPr>
              <a:t>The </a:t>
            </a:r>
            <a:r>
              <a:rPr lang="en-SG" b="1" dirty="0">
                <a:effectLst/>
              </a:rPr>
              <a:t>Black Saturday bushfires</a:t>
            </a:r>
            <a:r>
              <a:rPr lang="en-SG" baseline="30000" dirty="0">
                <a:effectLst/>
                <a:hlinkClick r:id="rId3"/>
              </a:rPr>
              <a:t>[8]</a:t>
            </a:r>
            <a:r>
              <a:rPr lang="en-SG" dirty="0">
                <a:effectLst/>
              </a:rPr>
              <a:t> were a series of </a:t>
            </a:r>
            <a:r>
              <a:rPr lang="en-SG" dirty="0">
                <a:effectLst/>
                <a:hlinkClick r:id="rId4" tooltip="Bushfire"/>
              </a:rPr>
              <a:t>bushfires</a:t>
            </a:r>
            <a:r>
              <a:rPr lang="en-SG" dirty="0">
                <a:effectLst/>
              </a:rPr>
              <a:t> that ignited or were burning across the </a:t>
            </a:r>
            <a:r>
              <a:rPr lang="en-SG" dirty="0">
                <a:effectLst/>
                <a:hlinkClick r:id="rId5" tooltip="Australia"/>
              </a:rPr>
              <a:t>Australian</a:t>
            </a:r>
            <a:r>
              <a:rPr lang="en-SG" dirty="0">
                <a:effectLst/>
              </a:rPr>
              <a:t> </a:t>
            </a:r>
            <a:r>
              <a:rPr lang="en-SG" dirty="0">
                <a:effectLst/>
                <a:hlinkClick r:id="rId6" tooltip="Australian state"/>
              </a:rPr>
              <a:t>state</a:t>
            </a:r>
            <a:r>
              <a:rPr lang="en-SG" dirty="0">
                <a:effectLst/>
              </a:rPr>
              <a:t> of </a:t>
            </a:r>
            <a:r>
              <a:rPr lang="en-SG" dirty="0">
                <a:effectLst/>
                <a:hlinkClick r:id="rId7" tooltip="Victoria (Australia)"/>
              </a:rPr>
              <a:t>Victoria</a:t>
            </a:r>
            <a:r>
              <a:rPr lang="en-SG" dirty="0">
                <a:effectLst/>
              </a:rPr>
              <a:t> on and around Saturday, 7 February 2009 and were </a:t>
            </a:r>
            <a:r>
              <a:rPr lang="en-SG" dirty="0">
                <a:effectLst/>
                <a:hlinkClick r:id="rId5" tooltip="Australia"/>
              </a:rPr>
              <a:t>Australia's</a:t>
            </a:r>
            <a:r>
              <a:rPr lang="en-SG" dirty="0">
                <a:effectLst/>
              </a:rPr>
              <a:t> all-time worst bushfire disasters. The fires occurred during extreme bushfire-weather conditions and resulted in Australia's highest ever loss of life from a bushfire;</a:t>
            </a:r>
            <a:r>
              <a:rPr lang="en-SG" baseline="30000" dirty="0">
                <a:effectLst/>
                <a:hlinkClick r:id="rId8"/>
              </a:rPr>
              <a:t>[9]</a:t>
            </a:r>
            <a:r>
              <a:rPr lang="en-SG" dirty="0">
                <a:effectLst/>
              </a:rPr>
              <a:t> 173 people died</a:t>
            </a:r>
            <a:r>
              <a:rPr lang="en-SG" baseline="30000" dirty="0">
                <a:effectLst/>
                <a:hlinkClick r:id="rId9"/>
              </a:rPr>
              <a:t>[7]</a:t>
            </a:r>
            <a:r>
              <a:rPr lang="en-SG" baseline="30000" dirty="0">
                <a:effectLst/>
                <a:hlinkClick r:id="rId10"/>
              </a:rPr>
              <a:t>[10]</a:t>
            </a:r>
            <a:r>
              <a:rPr lang="en-SG" dirty="0">
                <a:effectLst/>
              </a:rPr>
              <a:t> and 414 were injured as a result of the fires.</a:t>
            </a:r>
          </a:p>
          <a:p>
            <a:pPr rtl="0"/>
            <a:r>
              <a:rPr lang="en-SG" dirty="0">
                <a:effectLst/>
              </a:rPr>
              <a:t>As many as 400 individual fires were recorded on 7 February. Following the events of 7 February 2009 and its aftermath, that day has become widely referred to in Australia as Black Saturday.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Reference</a:t>
            </a:r>
            <a:r>
              <a:rPr lang="en-US" dirty="0"/>
              <a:t>:</a:t>
            </a:r>
            <a:r>
              <a:rPr lang="en-US" baseline="0" dirty="0"/>
              <a:t>  </a:t>
            </a:r>
            <a:r>
              <a:rPr lang="en" u="sng" dirty="0">
                <a:solidFill>
                  <a:schemeClr val="hlink"/>
                </a:solidFill>
                <a:hlinkClick r:id="rId11"/>
              </a:rPr>
              <a:t>http://en.wikipedia.org/wiki/Black_Saturday_bushfires</a:t>
            </a:r>
          </a:p>
          <a:p>
            <a:endParaRPr dirty="0"/>
          </a:p>
        </p:txBody>
      </p:sp>
      <p:sp>
        <p:nvSpPr>
          <p:cNvPr id="288" name="Shape 288"/>
          <p:cNvSpPr txBox="1">
            <a:spLocks noGrp="1"/>
          </p:cNvSpPr>
          <p:nvPr>
            <p:ph type="sldNum" idx="12"/>
          </p:nvPr>
        </p:nvSpPr>
        <p:spPr>
          <a:xfrm>
            <a:off x="3970337" y="8829675"/>
            <a:ext cx="3038475" cy="465138"/>
          </a:xfrm>
          <a:prstGeom prst="rect">
            <a:avLst/>
          </a:prstGeom>
          <a:noFill/>
          <a:ln>
            <a:noFill/>
          </a:ln>
        </p:spPr>
        <p:txBody>
          <a:bodyPr lIns="93175" tIns="46575" rIns="93175" bIns="46575"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39387737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txBox="1">
            <a:spLocks noGrp="1"/>
          </p:cNvSpPr>
          <p:nvPr>
            <p:ph type="sldNum" idx="12"/>
          </p:nvPr>
        </p:nvSpPr>
        <p:spPr>
          <a:xfrm>
            <a:off x="3970337" y="8829675"/>
            <a:ext cx="3038475" cy="465138"/>
          </a:xfrm>
          <a:prstGeom prst="rect">
            <a:avLst/>
          </a:prstGeom>
          <a:noFill/>
          <a:ln>
            <a:noFill/>
          </a:ln>
        </p:spPr>
        <p:txBody>
          <a:bodyPr lIns="93175" tIns="46575" rIns="93175" bIns="46575" anchor="b" anchorCtr="0">
            <a:noAutofit/>
          </a:bodyPr>
          <a:lstStyle/>
          <a:p>
            <a:pPr marL="0" marR="0" lvl="0" indent="0" algn="r" rtl="0">
              <a:spcBef>
                <a:spcPts val="0"/>
              </a:spcBef>
              <a:spcAft>
                <a:spcPts val="0"/>
              </a:spcAft>
              <a:buSzPct val="25000"/>
              <a:buNone/>
            </a:pPr>
            <a:r>
              <a:rPr lang="en"/>
              <a:t> </a:t>
            </a:r>
          </a:p>
        </p:txBody>
      </p:sp>
      <p:sp>
        <p:nvSpPr>
          <p:cNvPr id="295" name="Shape 295"/>
          <p:cNvSpPr>
            <a:spLocks noGrp="1" noRot="1" noChangeAspect="1"/>
          </p:cNvSpPr>
          <p:nvPr>
            <p:ph type="sldImg" idx="2"/>
          </p:nvPr>
        </p:nvSpPr>
        <p:spPr>
          <a:xfrm>
            <a:off x="407988"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96" name="Shape 296"/>
          <p:cNvSpPr txBox="1">
            <a:spLocks noGrp="1"/>
          </p:cNvSpPr>
          <p:nvPr>
            <p:ph type="body" idx="1"/>
          </p:nvPr>
        </p:nvSpPr>
        <p:spPr>
          <a:xfrm>
            <a:off x="701675" y="4416425"/>
            <a:ext cx="5607049" cy="4183063"/>
          </a:xfrm>
          <a:prstGeom prst="rect">
            <a:avLst/>
          </a:prstGeom>
          <a:noFill/>
          <a:ln>
            <a:noFill/>
          </a:ln>
        </p:spPr>
        <p:txBody>
          <a:bodyPr lIns="93175" tIns="46575" rIns="93175" bIns="46575" anchor="t" anchorCtr="0">
            <a:noAutofit/>
          </a:bodyPr>
          <a:lstStyle/>
          <a:p>
            <a:r>
              <a:rPr lang="en-US" dirty="0"/>
              <a:t>Students chose and describe</a:t>
            </a:r>
            <a:r>
              <a:rPr lang="en-US" baseline="0" dirty="0"/>
              <a:t> an area they are familiar with. Then answer these questions, orally and in writing, in groups or as homework assignment</a:t>
            </a:r>
          </a:p>
          <a:p>
            <a:endParaRPr lang="en-US" baseline="0" dirty="0"/>
          </a:p>
          <a:p>
            <a:r>
              <a:rPr lang="en-US" dirty="0"/>
              <a:t>Image credit:</a:t>
            </a:r>
            <a:r>
              <a:rPr lang="en-US" baseline="0" dirty="0"/>
              <a:t> </a:t>
            </a:r>
            <a:r>
              <a:rPr lang="en-US" baseline="0" dirty="0" err="1"/>
              <a:t>DTINews</a:t>
            </a:r>
            <a:r>
              <a:rPr lang="en-US" baseline="0" dirty="0"/>
              <a:t>   http://</a:t>
            </a:r>
            <a:r>
              <a:rPr lang="en-US" baseline="0" dirty="0" err="1"/>
              <a:t>www.dtinews.vn</a:t>
            </a:r>
            <a:r>
              <a:rPr lang="en-US" baseline="0" dirty="0"/>
              <a:t>/en/news/021/27434/-prolonged-drought-increases-forest-fire-</a:t>
            </a:r>
            <a:r>
              <a:rPr lang="en-US" baseline="0" dirty="0" err="1"/>
              <a:t>risks.html</a:t>
            </a:r>
            <a:endParaRPr dirty="0"/>
          </a:p>
        </p:txBody>
      </p:sp>
    </p:spTree>
    <p:extLst>
      <p:ext uri="{BB962C8B-B14F-4D97-AF65-F5344CB8AC3E}">
        <p14:creationId xmlns:p14="http://schemas.microsoft.com/office/powerpoint/2010/main" val="32457390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Reference</a:t>
            </a:r>
            <a:r>
              <a:rPr lang="en-US" dirty="0"/>
              <a:t>:</a:t>
            </a:r>
            <a:r>
              <a:rPr lang="en-US" baseline="0" dirty="0"/>
              <a:t> Images from </a:t>
            </a:r>
            <a:r>
              <a:rPr lang="en-US" baseline="0" dirty="0" err="1"/>
              <a:t>Thaworn</a:t>
            </a:r>
            <a:r>
              <a:rPr lang="en-US" baseline="0" dirty="0"/>
              <a:t> </a:t>
            </a:r>
            <a:r>
              <a:rPr lang="en-US" baseline="0" dirty="0" err="1"/>
              <a:t>Onpraphai</a:t>
            </a:r>
            <a:r>
              <a:rPr lang="en-US" baseline="0" dirty="0"/>
              <a:t> CMU, Thailand</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An</a:t>
            </a:r>
            <a:r>
              <a:rPr lang="en-US" baseline="0" dirty="0"/>
              <a:t> example of heavy flooding in northern Thailand. In the area of Mae </a:t>
            </a:r>
            <a:r>
              <a:rPr lang="en-US" baseline="0" dirty="0" err="1"/>
              <a:t>Tha</a:t>
            </a:r>
            <a:r>
              <a:rPr lang="en-US" baseline="0" dirty="0"/>
              <a:t> watershed, </a:t>
            </a:r>
            <a:r>
              <a:rPr lang="en-US" baseline="0" dirty="0" err="1"/>
              <a:t>Lunphun</a:t>
            </a:r>
            <a:r>
              <a:rPr lang="en-US" baseline="0" dirty="0"/>
              <a:t> province close to Chiang Mai province.</a:t>
            </a:r>
            <a:endParaRPr lang="th-TH" dirty="0"/>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36</a:t>
            </a:fld>
            <a:endParaRPr lang="en-US"/>
          </a:p>
        </p:txBody>
      </p:sp>
    </p:spTree>
    <p:extLst>
      <p:ext uri="{BB962C8B-B14F-4D97-AF65-F5344CB8AC3E}">
        <p14:creationId xmlns:p14="http://schemas.microsoft.com/office/powerpoint/2010/main" val="443030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 </a:t>
            </a:r>
            <a:r>
              <a:rPr lang="en-US" b="1" dirty="0"/>
              <a:t>Reference</a:t>
            </a:r>
            <a:r>
              <a:rPr lang="en-US" dirty="0"/>
              <a:t>:</a:t>
            </a:r>
            <a:r>
              <a:rPr lang="en-US" baseline="0" dirty="0"/>
              <a:t> Images from </a:t>
            </a:r>
            <a:r>
              <a:rPr lang="en-US" baseline="0" dirty="0" err="1"/>
              <a:t>Thaworn</a:t>
            </a:r>
            <a:r>
              <a:rPr lang="en-US" baseline="0" dirty="0"/>
              <a:t> </a:t>
            </a:r>
            <a:r>
              <a:rPr lang="en-US" baseline="0" dirty="0" err="1"/>
              <a:t>Onpraphai</a:t>
            </a:r>
            <a:r>
              <a:rPr lang="en-US" baseline="0" dirty="0"/>
              <a:t> CMU, Thailand</a:t>
            </a:r>
            <a:endParaRPr lang="en-US" dirty="0"/>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37</a:t>
            </a:fld>
            <a:endParaRPr lang="en-US"/>
          </a:p>
        </p:txBody>
      </p:sp>
    </p:spTree>
    <p:extLst>
      <p:ext uri="{BB962C8B-B14F-4D97-AF65-F5344CB8AC3E}">
        <p14:creationId xmlns:p14="http://schemas.microsoft.com/office/powerpoint/2010/main" val="3663714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Reference</a:t>
            </a:r>
            <a:r>
              <a:rPr lang="en-US" dirty="0"/>
              <a:t>:</a:t>
            </a:r>
            <a:r>
              <a:rPr lang="en-US" baseline="0" dirty="0"/>
              <a:t> Images from </a:t>
            </a:r>
            <a:r>
              <a:rPr lang="en-US" baseline="0" dirty="0" err="1"/>
              <a:t>Thaworn</a:t>
            </a:r>
            <a:r>
              <a:rPr lang="en-US" baseline="0" dirty="0"/>
              <a:t> </a:t>
            </a:r>
            <a:r>
              <a:rPr lang="en-US" baseline="0" dirty="0" err="1"/>
              <a:t>Onpraphai</a:t>
            </a:r>
            <a:r>
              <a:rPr lang="en-US" baseline="0" dirty="0"/>
              <a:t> CMU, Thailand</a:t>
            </a:r>
            <a:endParaRPr lang="en-US" dirty="0"/>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38</a:t>
            </a:fld>
            <a:endParaRPr lang="en-US"/>
          </a:p>
        </p:txBody>
      </p:sp>
    </p:spTree>
    <p:extLst>
      <p:ext uri="{BB962C8B-B14F-4D97-AF65-F5344CB8AC3E}">
        <p14:creationId xmlns:p14="http://schemas.microsoft.com/office/powerpoint/2010/main" val="2291088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Reference</a:t>
            </a:r>
            <a:r>
              <a:rPr lang="en-US" dirty="0"/>
              <a:t>:</a:t>
            </a:r>
            <a:r>
              <a:rPr lang="en-US" baseline="0" dirty="0"/>
              <a:t> Images from </a:t>
            </a:r>
            <a:r>
              <a:rPr lang="en-US" baseline="0" dirty="0" err="1"/>
              <a:t>Thaworn</a:t>
            </a:r>
            <a:r>
              <a:rPr lang="en-US" baseline="0" dirty="0"/>
              <a:t> </a:t>
            </a:r>
            <a:r>
              <a:rPr lang="en-US" baseline="0" dirty="0" err="1"/>
              <a:t>Onpraphai</a:t>
            </a:r>
            <a:r>
              <a:rPr lang="en-US" baseline="0" dirty="0"/>
              <a:t> CMU, Thailand</a:t>
            </a:r>
            <a:endParaRPr lang="en-US" dirty="0"/>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39</a:t>
            </a:fld>
            <a:endParaRPr lang="en-US"/>
          </a:p>
        </p:txBody>
      </p:sp>
    </p:spTree>
    <p:extLst>
      <p:ext uri="{BB962C8B-B14F-4D97-AF65-F5344CB8AC3E}">
        <p14:creationId xmlns:p14="http://schemas.microsoft.com/office/powerpoint/2010/main" val="7867197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a:xfrm>
            <a:off x="381000" y="685800"/>
            <a:ext cx="6096000" cy="3429000"/>
          </a:xfrm>
        </p:spPr>
      </p:sp>
      <p:sp>
        <p:nvSpPr>
          <p:cNvPr id="3" name="ตัวแทนบันทึกย่อ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Reference</a:t>
            </a:r>
            <a:r>
              <a:rPr lang="en-US" dirty="0"/>
              <a:t>:</a:t>
            </a:r>
            <a:r>
              <a:rPr lang="en-US" baseline="0" dirty="0"/>
              <a:t> Images from </a:t>
            </a:r>
            <a:r>
              <a:rPr lang="en-US" baseline="0" dirty="0" err="1"/>
              <a:t>Thaworn</a:t>
            </a:r>
            <a:r>
              <a:rPr lang="en-US" baseline="0" dirty="0"/>
              <a:t> </a:t>
            </a:r>
            <a:r>
              <a:rPr lang="en-US" baseline="0" dirty="0" err="1"/>
              <a:t>Onpraphai</a:t>
            </a:r>
            <a:r>
              <a:rPr lang="en-US" baseline="0" dirty="0"/>
              <a:t> CMU, Thailand</a:t>
            </a:r>
            <a:endParaRPr lang="en-US" dirty="0"/>
          </a:p>
          <a:p>
            <a:endParaRPr lang="en-US" dirty="0"/>
          </a:p>
          <a:p>
            <a:endParaRPr lang="en-US" dirty="0"/>
          </a:p>
          <a:p>
            <a:r>
              <a:rPr lang="en-US" dirty="0"/>
              <a:t>This flooding happened</a:t>
            </a:r>
            <a:r>
              <a:rPr lang="en-US" baseline="0" dirty="0"/>
              <a:t> in 2004 along the Mae </a:t>
            </a:r>
            <a:r>
              <a:rPr lang="en-US" baseline="0" dirty="0" err="1"/>
              <a:t>Tha</a:t>
            </a:r>
            <a:r>
              <a:rPr lang="en-US" baseline="0" dirty="0"/>
              <a:t> river, the main river or main stream of the watershed. </a:t>
            </a:r>
            <a:endParaRPr lang="th-TH" dirty="0"/>
          </a:p>
        </p:txBody>
      </p:sp>
    </p:spTree>
    <p:extLst>
      <p:ext uri="{BB962C8B-B14F-4D97-AF65-F5344CB8AC3E}">
        <p14:creationId xmlns:p14="http://schemas.microsoft.com/office/powerpoint/2010/main" val="3215595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xfrm>
            <a:off x="3884613" y="8685213"/>
            <a:ext cx="2971800" cy="457200"/>
          </a:xfrm>
          <a:prstGeom prst="rect">
            <a:avLst/>
          </a:prstGeom>
          <a:noFill/>
        </p:spPr>
        <p:txBody>
          <a:bodyPr/>
          <a:lstStyle/>
          <a:p>
            <a:fld id="{984EABB1-6EAF-46F0-B41F-9EEE98F5C589}" type="slidenum">
              <a:rPr lang="en-US" smtClean="0">
                <a:latin typeface="Arial" pitchFamily="34" charset="0"/>
                <a:cs typeface="Arial" pitchFamily="34" charset="0"/>
              </a:rPr>
              <a:pPr/>
              <a:t>41</a:t>
            </a:fld>
            <a:endParaRPr lang="en-US">
              <a:latin typeface="Arial" pitchFamily="34" charset="0"/>
              <a:cs typeface="Arial" pitchFamily="34" charset="0"/>
            </a:endParaRPr>
          </a:p>
        </p:txBody>
      </p:sp>
      <p:sp>
        <p:nvSpPr>
          <p:cNvPr id="70659" name="Rectangle 2"/>
          <p:cNvSpPr>
            <a:spLocks noGrp="1" noRot="1" noChangeAspect="1" noChangeArrowheads="1" noTextEdit="1"/>
          </p:cNvSpPr>
          <p:nvPr>
            <p:ph type="sldImg"/>
          </p:nvPr>
        </p:nvSpPr>
        <p:spPr>
          <a:xfrm>
            <a:off x="381000" y="685800"/>
            <a:ext cx="6096000" cy="3429000"/>
          </a:xfrm>
          <a:ln/>
        </p:spPr>
      </p:sp>
      <p:sp>
        <p:nvSpPr>
          <p:cNvPr id="70660" name="Rectangle 3"/>
          <p:cNvSpPr>
            <a:spLocks noGrp="1" noChangeArrowheads="1"/>
          </p:cNvSpPr>
          <p:nvPr>
            <p:ph type="body" idx="1"/>
          </p:nvPr>
        </p:nvSpPr>
        <p:spPr>
          <a:no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itchFamily="34" charset="0"/>
                <a:cs typeface="Arial" pitchFamily="34" charset="0"/>
              </a:rPr>
              <a:t>Reference</a:t>
            </a:r>
            <a:r>
              <a:rPr lang="en-US" dirty="0">
                <a:latin typeface="Arial" pitchFamily="34" charset="0"/>
                <a:cs typeface="Arial" pitchFamily="34" charset="0"/>
              </a:rPr>
              <a:t>:  http://</a:t>
            </a:r>
            <a:r>
              <a:rPr lang="en-US" dirty="0" err="1">
                <a:latin typeface="Arial" pitchFamily="34" charset="0"/>
                <a:cs typeface="Arial" pitchFamily="34" charset="0"/>
              </a:rPr>
              <a:t>www.matichon.co.th</a:t>
            </a:r>
            <a:r>
              <a:rPr lang="en-US" dirty="0">
                <a:latin typeface="Arial" pitchFamily="34" charset="0"/>
                <a:cs typeface="Arial" pitchFamily="34" charset="0"/>
              </a:rPr>
              <a:t>/</a:t>
            </a:r>
            <a:r>
              <a:rPr lang="en-US" dirty="0" err="1">
                <a:latin typeface="Arial" pitchFamily="34" charset="0"/>
                <a:cs typeface="Arial" pitchFamily="34" charset="0"/>
              </a:rPr>
              <a:t>news_detail.php?newsid</a:t>
            </a:r>
            <a:r>
              <a:rPr lang="en-US" dirty="0">
                <a:latin typeface="Arial" pitchFamily="34" charset="0"/>
                <a:cs typeface="Arial" pitchFamily="34" charset="0"/>
              </a:rPr>
              <a:t>=1320237611&amp;grpid=01&amp;catid&amp;subcatid</a:t>
            </a:r>
          </a:p>
          <a:p>
            <a:pPr eaLnBrk="1" hangingPunct="1"/>
            <a:endParaRPr lang="en-US" dirty="0">
              <a:latin typeface="Arial" pitchFamily="34" charset="0"/>
              <a:cs typeface="Arial" pitchFamily="34" charset="0"/>
            </a:endParaRPr>
          </a:p>
          <a:p>
            <a:pPr eaLnBrk="1" hangingPunct="1"/>
            <a:r>
              <a:rPr lang="en-US" dirty="0">
                <a:latin typeface="Arial" pitchFamily="34" charset="0"/>
                <a:cs typeface="Arial" pitchFamily="34" charset="0"/>
              </a:rPr>
              <a:t>This is big flooding in central part</a:t>
            </a:r>
            <a:r>
              <a:rPr lang="en-US" baseline="0" dirty="0">
                <a:latin typeface="Arial" pitchFamily="34" charset="0"/>
                <a:cs typeface="Arial" pitchFamily="34" charset="0"/>
              </a:rPr>
              <a:t> of Thailand and also Bangkok in 2 years ago.</a:t>
            </a:r>
            <a:endParaRPr lang="th-TH" dirty="0">
              <a:latin typeface="Arial" pitchFamily="34" charset="0"/>
              <a:cs typeface="Arial" pitchFamily="34" charset="0"/>
            </a:endParaRPr>
          </a:p>
        </p:txBody>
      </p:sp>
    </p:spTree>
    <p:extLst>
      <p:ext uri="{BB962C8B-B14F-4D97-AF65-F5344CB8AC3E}">
        <p14:creationId xmlns:p14="http://schemas.microsoft.com/office/powerpoint/2010/main" val="18174038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a:t>
            </a:r>
            <a:r>
              <a:rPr lang="en-US" baseline="0" dirty="0"/>
              <a:t>e:  Daily Star newspaper</a:t>
            </a:r>
            <a:endParaRPr lang="en-SG" dirty="0"/>
          </a:p>
        </p:txBody>
      </p:sp>
      <p:sp>
        <p:nvSpPr>
          <p:cNvPr id="4" name="Slide Number Placeholder 3"/>
          <p:cNvSpPr>
            <a:spLocks noGrp="1"/>
          </p:cNvSpPr>
          <p:nvPr>
            <p:ph type="sldNum" sz="quarter" idx="10"/>
          </p:nvPr>
        </p:nvSpPr>
        <p:spPr/>
        <p:txBody>
          <a:bodyPr/>
          <a:lstStyle/>
          <a:p>
            <a:fld id="{910C63BA-FD1A-4882-8BB0-8C8D1EBA163D}" type="slidenum">
              <a:rPr lang="en-US" smtClean="0"/>
              <a:t>42</a:t>
            </a:fld>
            <a:endParaRPr lang="en-US"/>
          </a:p>
        </p:txBody>
      </p:sp>
    </p:spTree>
    <p:extLst>
      <p:ext uri="{BB962C8B-B14F-4D97-AF65-F5344CB8AC3E}">
        <p14:creationId xmlns:p14="http://schemas.microsoft.com/office/powerpoint/2010/main" val="38166761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t>
            </a:r>
            <a:r>
              <a:rPr lang="en-SG" dirty="0"/>
              <a:t>A detailed program for storm prevention was outlined by the government following the cyclone of 1991. A Comprehensive Cyclone Preparedness Programme (CPP) is jointly planned, operated, and managed by the Ministry of Disaster Management and Relief and the Bangladesh Red Crescent Society; a volunteer force of more than 32,000 are trained to help in warning and evacuation in the coastal areas.</a:t>
            </a:r>
            <a:r>
              <a:rPr lang="en-SG" baseline="30000" dirty="0">
                <a:hlinkClick r:id="rId3"/>
              </a:rPr>
              <a:t>[2]</a:t>
            </a:r>
            <a:r>
              <a:rPr lang="en-SG" dirty="0"/>
              <a:t> Around 2,500 cyclone shelters have been constructed in the coastal regions. The shelters are built on elevated platforms and serve the dual role of schools or community </a:t>
            </a:r>
            <a:r>
              <a:rPr lang="en-SG" dirty="0" err="1"/>
              <a:t>centers</a:t>
            </a:r>
            <a:r>
              <a:rPr lang="en-SG" dirty="0"/>
              <a:t> during normal weather. In </a:t>
            </a:r>
            <a:r>
              <a:rPr lang="en-SG" dirty="0" err="1">
                <a:hlinkClick r:id="rId4" tooltip="Patenga"/>
              </a:rPr>
              <a:t>Patenga</a:t>
            </a:r>
            <a:r>
              <a:rPr lang="en-SG" dirty="0"/>
              <a:t>, </a:t>
            </a:r>
            <a:r>
              <a:rPr lang="en-SG" dirty="0">
                <a:hlinkClick r:id="rId5" tooltip="Chittagong"/>
              </a:rPr>
              <a:t>Chittagong</a:t>
            </a:r>
            <a:r>
              <a:rPr lang="en-SG" dirty="0"/>
              <a:t>, the coast has been heavily protected with concrete levees. Also, afforestation has been initiated in the coastal regions to create a green belt. https://en.wikipedia.org/wiki/List_of_Bangladesh_tropical_cyclones</a:t>
            </a:r>
            <a:r>
              <a:rPr lang="en-US" dirty="0"/>
              <a:t/>
            </a:r>
            <a:br>
              <a:rPr lang="en-US" dirty="0"/>
            </a:br>
            <a:endParaRPr lang="en-US" dirty="0"/>
          </a:p>
          <a:p>
            <a:r>
              <a:rPr lang="en-US" dirty="0"/>
              <a:t>Source:</a:t>
            </a:r>
            <a:r>
              <a:rPr lang="en-US" baseline="0" dirty="0"/>
              <a:t>  https://www.google.com.bd/search?sa=X&amp;biw=1438&amp;bih=631&amp;q=Cyclone+Hudhud&amp;stick=H4sIAAAAAAAAAONgFuLVT9c3NEzOs4zPTom3UOLWz9U3MDQyjC8ottDid65MzsnPSw3OTEktT6wsBgCAXmjLLwAAAA&amp;ved=0ahUKEwjl_Jflw83QAhULvo8KHQLfAKQQxA0I0gEwGA&amp;dpr=1#q=Cyclone+Phailin&amp;stick=H4sIAAAAAAAAAONgFuLVT9c3NEzOs4zPTom3UOLSz9U3qDQ1qsgz1-J3rkzOyc9LDc5MSS1PrCwGAD6fQ88uAAAA</a:t>
            </a:r>
            <a:endParaRPr lang="en-SG" dirty="0"/>
          </a:p>
        </p:txBody>
      </p:sp>
      <p:sp>
        <p:nvSpPr>
          <p:cNvPr id="4" name="Slide Number Placeholder 3"/>
          <p:cNvSpPr>
            <a:spLocks noGrp="1"/>
          </p:cNvSpPr>
          <p:nvPr>
            <p:ph type="sldNum" sz="quarter" idx="10"/>
          </p:nvPr>
        </p:nvSpPr>
        <p:spPr/>
        <p:txBody>
          <a:bodyPr/>
          <a:lstStyle/>
          <a:p>
            <a:fld id="{910C63BA-FD1A-4882-8BB0-8C8D1EBA163D}" type="slidenum">
              <a:rPr lang="en-US" smtClean="0"/>
              <a:t>43</a:t>
            </a:fld>
            <a:endParaRPr lang="en-US"/>
          </a:p>
        </p:txBody>
      </p:sp>
    </p:spTree>
    <p:extLst>
      <p:ext uri="{BB962C8B-B14F-4D97-AF65-F5344CB8AC3E}">
        <p14:creationId xmlns:p14="http://schemas.microsoft.com/office/powerpoint/2010/main" val="2853039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a:xfrm>
            <a:off x="381000" y="685800"/>
            <a:ext cx="6096000" cy="3429000"/>
          </a:xfrm>
        </p:spPr>
      </p:sp>
      <p:sp>
        <p:nvSpPr>
          <p:cNvPr id="3" name="ตัวแทนบันทึกย่อ 2"/>
          <p:cNvSpPr>
            <a:spLocks noGrp="1"/>
          </p:cNvSpPr>
          <p:nvPr>
            <p:ph type="body" idx="1"/>
          </p:nvPr>
        </p:nvSpPr>
        <p:spPr/>
        <p:txBody>
          <a:bodyPr/>
          <a:lstStyle/>
          <a:p>
            <a:r>
              <a:rPr lang="en-US" b="1" baseline="0" dirty="0"/>
              <a:t>Unreferenced slides are credit to the RECCCD Basic Climate Change Development Team</a:t>
            </a:r>
          </a:p>
          <a:p>
            <a:endParaRPr lang="th-TH" dirty="0"/>
          </a:p>
        </p:txBody>
      </p:sp>
    </p:spTree>
    <p:extLst>
      <p:ext uri="{BB962C8B-B14F-4D97-AF65-F5344CB8AC3E}">
        <p14:creationId xmlns:p14="http://schemas.microsoft.com/office/powerpoint/2010/main" val="35285217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http://e360.yale.edu/feature/as_extreme_weather_increases_bangladesh_braces_for_the_worst/2659/</a:t>
            </a:r>
            <a:endParaRPr lang="en-SG" dirty="0"/>
          </a:p>
        </p:txBody>
      </p:sp>
      <p:sp>
        <p:nvSpPr>
          <p:cNvPr id="4" name="Slide Number Placeholder 3"/>
          <p:cNvSpPr>
            <a:spLocks noGrp="1"/>
          </p:cNvSpPr>
          <p:nvPr>
            <p:ph type="sldNum" sz="quarter" idx="10"/>
          </p:nvPr>
        </p:nvSpPr>
        <p:spPr/>
        <p:txBody>
          <a:bodyPr/>
          <a:lstStyle/>
          <a:p>
            <a:fld id="{910C63BA-FD1A-4882-8BB0-8C8D1EBA163D}" type="slidenum">
              <a:rPr lang="en-US" smtClean="0"/>
              <a:t>44</a:t>
            </a:fld>
            <a:endParaRPr lang="en-US"/>
          </a:p>
        </p:txBody>
      </p:sp>
    </p:spTree>
    <p:extLst>
      <p:ext uri="{BB962C8B-B14F-4D97-AF65-F5344CB8AC3E}">
        <p14:creationId xmlns:p14="http://schemas.microsoft.com/office/powerpoint/2010/main" val="4577284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lvl="0" indent="0">
              <a:buFont typeface="+mj-lt"/>
              <a:buNone/>
            </a:pPr>
            <a:r>
              <a:rPr lang="en-US" sz="1200" dirty="0"/>
              <a:t>Questions: </a:t>
            </a:r>
          </a:p>
          <a:p>
            <a:pPr marL="457200" lvl="0" indent="-457200">
              <a:buFont typeface="+mj-lt"/>
              <a:buAutoNum type="arabicPeriod"/>
            </a:pPr>
            <a:r>
              <a:rPr lang="en-US" sz="1200" dirty="0"/>
              <a:t>By the end of the 21st century, how does projected sea level rise along the</a:t>
            </a:r>
            <a:r>
              <a:rPr lang="en" sz="1200" dirty="0"/>
              <a:t> South East Asian coastline compare to the global mean sea level rise?</a:t>
            </a:r>
          </a:p>
          <a:p>
            <a:pPr marL="457200" lvl="0" indent="-457200">
              <a:buFont typeface="+mj-lt"/>
              <a:buAutoNum type="arabicPeriod"/>
            </a:pPr>
            <a:r>
              <a:rPr lang="en" sz="1200" dirty="0"/>
              <a:t>What are the projections for sea level rise in a 2°C world versus a 4°C world? </a:t>
            </a:r>
            <a:endParaRPr lang="en-US" sz="1200" dirty="0"/>
          </a:p>
          <a:p>
            <a:pPr marL="457200" lvl="0" indent="-457200">
              <a:buFont typeface="+mj-lt"/>
              <a:buAutoNum type="arabicPeriod"/>
            </a:pPr>
            <a:r>
              <a:rPr lang="en-US" sz="1200" dirty="0"/>
              <a:t>What is land subsidence?  What are some of its causes?  Why is it particularly important  at river deltas?</a:t>
            </a:r>
          </a:p>
          <a:p>
            <a:pPr marL="457200" lvl="0" indent="-457200">
              <a:buFont typeface="+mj-lt"/>
              <a:buAutoNum type="arabicPeriod"/>
            </a:pPr>
            <a:r>
              <a:rPr lang="en-US" sz="1200" dirty="0"/>
              <a:t>Both agriculture and aquaculture  in South East Asia are concentrated along river deltas.  This makes them particularly vulnerable to  sea level rise and land subsidence.  Can you think of an example of how coastal agriculture in your region has already been impacted by climate change and what steps are being taken to mitigate this risk?</a:t>
            </a:r>
          </a:p>
          <a:p>
            <a:pPr marL="457200" lvl="0" indent="-457200">
              <a:buFont typeface="+mj-lt"/>
              <a:buAutoNum type="arabicPeriod"/>
            </a:pPr>
            <a:r>
              <a:rPr lang="en-US" sz="1200" dirty="0"/>
              <a:t>What risks does salt water intrusion pose?  What are some of the drivers that cause salt water intrusion to extend further inland in addition to sea level rise?</a:t>
            </a:r>
          </a:p>
          <a:p>
            <a:pPr marL="457200" lvl="0" indent="-457200">
              <a:buFont typeface="+mj-lt"/>
              <a:buAutoNum type="arabicPeriod"/>
            </a:pPr>
            <a:r>
              <a:rPr lang="en-US" sz="1200" dirty="0"/>
              <a:t>What are some of the health risks of consumption of salt contaminated water?</a:t>
            </a:r>
          </a:p>
          <a:p>
            <a:pPr marL="457200" lvl="0" indent="-457200">
              <a:buFont typeface="+mj-lt"/>
              <a:buAutoNum type="arabicPeriod"/>
            </a:pPr>
            <a:r>
              <a:rPr lang="en-US" sz="1200" dirty="0"/>
              <a:t>What are some of the impacts of coastal erosion?</a:t>
            </a:r>
          </a:p>
          <a:p>
            <a:pPr marL="457200" lvl="0" indent="-457200">
              <a:buFont typeface="+mj-lt"/>
              <a:buAutoNum type="arabicPeriod"/>
            </a:pPr>
            <a:r>
              <a:rPr lang="en-US" sz="1200" dirty="0"/>
              <a:t>What is one way to mitigate coastal erosion?  </a:t>
            </a:r>
          </a:p>
          <a:p>
            <a:pPr marL="457200" lvl="0" indent="-457200">
              <a:buFont typeface="+mj-lt"/>
              <a:buAutoNum type="arabicPeriod"/>
            </a:pPr>
            <a:r>
              <a:rPr lang="en-US" sz="1200" dirty="0"/>
              <a:t>Agricultural productivity in South East Asia is projected to decline with climate change.   Even rice production, which is largely grown in deltaic regions and is relatively tolerant of unstable water levels, is at risk.  What are the major threats to rice cultivation?  Can you think of any ways in which rice cultivation could be adapted to be more resilient to climate change? </a:t>
            </a:r>
          </a:p>
          <a:p>
            <a:pPr marL="457200" lvl="0" indent="-457200">
              <a:buFont typeface="+mj-lt"/>
              <a:buAutoNum type="arabicPeriod"/>
            </a:pPr>
            <a:r>
              <a:rPr lang="en-US" sz="1200" dirty="0"/>
              <a:t>Aquaculture plays an important role in South East Asia’s economic development.  What aspects of climate change threaten aquaculture?  Name at least 3.   </a:t>
            </a:r>
          </a:p>
          <a:p>
            <a:pPr marL="457200" lvl="0" indent="-457200">
              <a:buFont typeface="+mj-lt"/>
              <a:buAutoNum type="arabicPeriod"/>
            </a:pPr>
            <a:r>
              <a:rPr lang="en-US" sz="1200" dirty="0"/>
              <a:t>What are some ways to adapt aquaculture so that it is less vulnerable to climate change?   What are some of the barriers to such adaptation?</a:t>
            </a:r>
          </a:p>
        </p:txBody>
      </p:sp>
    </p:spTree>
    <p:extLst>
      <p:ext uri="{BB962C8B-B14F-4D97-AF65-F5344CB8AC3E}">
        <p14:creationId xmlns:p14="http://schemas.microsoft.com/office/powerpoint/2010/main" val="10258378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dirty="0"/>
          </a:p>
        </p:txBody>
      </p:sp>
    </p:spTree>
    <p:extLst>
      <p:ext uri="{BB962C8B-B14F-4D97-AF65-F5344CB8AC3E}">
        <p14:creationId xmlns:p14="http://schemas.microsoft.com/office/powerpoint/2010/main" val="17248496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dirty="0"/>
          </a:p>
        </p:txBody>
      </p:sp>
    </p:spTree>
    <p:extLst>
      <p:ext uri="{BB962C8B-B14F-4D97-AF65-F5344CB8AC3E}">
        <p14:creationId xmlns:p14="http://schemas.microsoft.com/office/powerpoint/2010/main" val="13579568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dirty="0"/>
          </a:p>
        </p:txBody>
      </p:sp>
    </p:spTree>
    <p:extLst>
      <p:ext uri="{BB962C8B-B14F-4D97-AF65-F5344CB8AC3E}">
        <p14:creationId xmlns:p14="http://schemas.microsoft.com/office/powerpoint/2010/main" val="36559100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16140430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4" name="Shape 3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29530156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C0BFBD-3EFA-4943-9035-EB69CB5A88B1}" type="slidenum">
              <a:rPr lang="en-US" smtClean="0"/>
              <a:t>52</a:t>
            </a:fld>
            <a:endParaRPr lang="en-US"/>
          </a:p>
        </p:txBody>
      </p:sp>
    </p:spTree>
    <p:extLst>
      <p:ext uri="{BB962C8B-B14F-4D97-AF65-F5344CB8AC3E}">
        <p14:creationId xmlns:p14="http://schemas.microsoft.com/office/powerpoint/2010/main" val="2325080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b="1" dirty="0"/>
              <a:t>Key</a:t>
            </a:r>
            <a:r>
              <a:rPr lang="en-US" b="1" baseline="0" dirty="0"/>
              <a:t> message: </a:t>
            </a:r>
            <a:r>
              <a:rPr lang="en-US" dirty="0"/>
              <a:t>what is climate intensification? It means …. Climate becomes greater extremes… </a:t>
            </a:r>
            <a:endParaRPr dirty="0"/>
          </a:p>
        </p:txBody>
      </p:sp>
    </p:spTree>
    <p:extLst>
      <p:ext uri="{BB962C8B-B14F-4D97-AF65-F5344CB8AC3E}">
        <p14:creationId xmlns:p14="http://schemas.microsoft.com/office/powerpoint/2010/main" val="491782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96" name="Shape 96"/>
          <p:cNvSpPr txBox="1">
            <a:spLocks noGrp="1"/>
          </p:cNvSpPr>
          <p:nvPr>
            <p:ph type="body" idx="1"/>
          </p:nvPr>
        </p:nvSpPr>
        <p:spPr>
          <a:xfrm>
            <a:off x="701675" y="4416425"/>
            <a:ext cx="5607049" cy="4183063"/>
          </a:xfrm>
          <a:prstGeom prst="rect">
            <a:avLst/>
          </a:prstGeom>
          <a:noFill/>
          <a:ln>
            <a:noFill/>
          </a:ln>
        </p:spPr>
        <p:txBody>
          <a:bodyPr lIns="93175" tIns="46575" rIns="93175" bIns="46575" anchor="t" anchorCtr="0">
            <a:noAutofit/>
          </a:bodyPr>
          <a:lstStyle/>
          <a:p>
            <a:pPr marL="0" marR="0" lvl="0" indent="0" algn="l" defTabSz="457200" rtl="0" eaLnBrk="1" fontAlgn="auto" latinLnBrk="0" hangingPunct="1">
              <a:lnSpc>
                <a:spcPct val="80000"/>
              </a:lnSpc>
              <a:spcBef>
                <a:spcPts val="0"/>
              </a:spcBef>
              <a:spcAft>
                <a:spcPts val="0"/>
              </a:spcAft>
              <a:buClrTx/>
              <a:buSzPct val="25000"/>
              <a:buFontTx/>
              <a:buNone/>
              <a:tabLst/>
              <a:defRPr/>
            </a:pPr>
            <a:r>
              <a:rPr lang="en-US" sz="1800" b="1" i="0" u="none" strike="noStrike" cap="none" baseline="0" dirty="0">
                <a:solidFill>
                  <a:srgbClr val="000000"/>
                </a:solidFill>
                <a:latin typeface="+mn-lt"/>
                <a:ea typeface="Arial"/>
                <a:cs typeface="Arial"/>
                <a:sym typeface="Arial"/>
              </a:rPr>
              <a:t>Reference: </a:t>
            </a:r>
            <a:r>
              <a:rPr lang="en-US" sz="1800" b="0" i="0" u="none" strike="noStrike" cap="none" baseline="0" dirty="0">
                <a:solidFill>
                  <a:srgbClr val="000000"/>
                </a:solidFill>
                <a:latin typeface="+mn-lt"/>
                <a:ea typeface="Arial"/>
                <a:cs typeface="Arial"/>
                <a:sym typeface="Arial"/>
              </a:rPr>
              <a:t>Base image from COMET, University Corporation for Atmospheric Research (UCAR). Annotations by MJ Furniss</a:t>
            </a:r>
          </a:p>
          <a:p>
            <a:pPr marL="0" marR="0" lvl="0" indent="0" algn="l" defTabSz="457200" rtl="0" eaLnBrk="1" fontAlgn="auto" latinLnBrk="0" hangingPunct="1">
              <a:lnSpc>
                <a:spcPct val="80000"/>
              </a:lnSpc>
              <a:spcBef>
                <a:spcPts val="0"/>
              </a:spcBef>
              <a:spcAft>
                <a:spcPts val="0"/>
              </a:spcAft>
              <a:buClrTx/>
              <a:buSzPct val="25000"/>
              <a:buFontTx/>
              <a:buNone/>
              <a:tabLst/>
              <a:defRPr/>
            </a:pPr>
            <a:r>
              <a:rPr lang="en-US" sz="1800" b="1" i="0" u="none" strike="noStrike" cap="none" baseline="0" dirty="0">
                <a:solidFill>
                  <a:srgbClr val="000000"/>
                </a:solidFill>
                <a:latin typeface="+mn-lt"/>
                <a:ea typeface="Arial"/>
                <a:cs typeface="Arial"/>
                <a:sym typeface="Arial"/>
              </a:rPr>
              <a:t> </a:t>
            </a:r>
          </a:p>
          <a:p>
            <a:pPr marL="0" marR="0" lvl="0" indent="0" algn="l" defTabSz="457200" rtl="0" eaLnBrk="1" fontAlgn="auto" latinLnBrk="0" hangingPunct="1">
              <a:lnSpc>
                <a:spcPct val="80000"/>
              </a:lnSpc>
              <a:spcBef>
                <a:spcPts val="0"/>
              </a:spcBef>
              <a:spcAft>
                <a:spcPts val="0"/>
              </a:spcAft>
              <a:buClrTx/>
              <a:buSzPct val="25000"/>
              <a:buFontTx/>
              <a:buNone/>
              <a:tabLst/>
              <a:defRPr/>
            </a:pPr>
            <a:r>
              <a:rPr lang="en-US" sz="1800" b="1" i="0" u="none" strike="noStrike" cap="none" baseline="0" dirty="0">
                <a:solidFill>
                  <a:srgbClr val="000000"/>
                </a:solidFill>
                <a:latin typeface="+mn-lt"/>
                <a:ea typeface="Arial"/>
                <a:cs typeface="Arial"/>
                <a:sym typeface="Arial"/>
              </a:rPr>
              <a:t>Key Message: </a:t>
            </a:r>
          </a:p>
          <a:p>
            <a:pPr marL="0" marR="0" lvl="0" indent="0" algn="l" rtl="0">
              <a:lnSpc>
                <a:spcPct val="80000"/>
              </a:lnSpc>
              <a:buSzPct val="25000"/>
              <a:buNone/>
            </a:pPr>
            <a:r>
              <a:rPr lang="en" sz="1800" b="0" i="0" u="none" strike="noStrike" cap="none" baseline="0" dirty="0">
                <a:latin typeface="Arial"/>
                <a:ea typeface="Arial"/>
                <a:cs typeface="Arial"/>
                <a:sym typeface="Arial"/>
              </a:rPr>
              <a:t>“According to model predictions, the most significant manifestation of </a:t>
            </a:r>
            <a:r>
              <a:rPr lang="en" sz="1800" b="1" i="0" u="none" strike="noStrike" cap="none" baseline="0" dirty="0">
                <a:solidFill>
                  <a:srgbClr val="FF0000"/>
                </a:solidFill>
                <a:latin typeface="Arial"/>
                <a:ea typeface="Arial"/>
                <a:cs typeface="Arial"/>
                <a:sym typeface="Arial"/>
              </a:rPr>
              <a:t>climate change would be an acceleration of the global water cycle</a:t>
            </a:r>
            <a:r>
              <a:rPr lang="en" sz="1800" b="0" i="0" u="none" strike="noStrike" cap="none" baseline="0" dirty="0">
                <a:latin typeface="Arial"/>
                <a:ea typeface="Arial"/>
                <a:cs typeface="Arial"/>
                <a:sym typeface="Arial"/>
              </a:rPr>
              <a:t>, leading to … a general </a:t>
            </a:r>
            <a:r>
              <a:rPr lang="en" sz="1800" b="1" i="0" u="none" strike="noStrike" cap="none" baseline="0" dirty="0">
                <a:latin typeface="Arial"/>
                <a:ea typeface="Arial"/>
                <a:cs typeface="Arial"/>
                <a:sym typeface="Arial"/>
              </a:rPr>
              <a:t>exacerbation of extreme hydrologic regimes, floods and droughts</a:t>
            </a:r>
            <a:r>
              <a:rPr lang="en" sz="1800" b="0" i="0" u="none" strike="noStrike" cap="none" baseline="0" dirty="0">
                <a:latin typeface="Arial"/>
                <a:ea typeface="Arial"/>
                <a:cs typeface="Arial"/>
                <a:sym typeface="Arial"/>
              </a:rPr>
              <a:t>” (NASA Global Water and Energy Cycle, 2000).</a:t>
            </a:r>
          </a:p>
          <a:p>
            <a:endParaRPr lang="en" sz="1800" b="0" i="0" u="none" strike="noStrike" cap="none" baseline="0" dirty="0">
              <a:latin typeface="Arial"/>
              <a:ea typeface="Arial"/>
              <a:cs typeface="Arial"/>
              <a:sym typeface="Arial"/>
            </a:endParaRPr>
          </a:p>
          <a:p>
            <a:pPr marL="0" marR="0" lvl="0" indent="0" algn="l" rtl="0">
              <a:lnSpc>
                <a:spcPct val="80000"/>
              </a:lnSpc>
              <a:buSzPct val="25000"/>
              <a:buNone/>
            </a:pPr>
            <a:r>
              <a:rPr lang="en" sz="1800" b="0" i="0" u="none" strike="noStrike" cap="none" baseline="0" dirty="0">
                <a:latin typeface="Arial"/>
                <a:ea typeface="Arial"/>
                <a:cs typeface="Arial"/>
                <a:sym typeface="Arial"/>
              </a:rPr>
              <a:t>“There is evidence that suggests that the global hydrologic cycle may be intensifying, leading to an increase in the frequency of extremes” (Hornberger et al, USGCRP water cycle science plan)</a:t>
            </a:r>
          </a:p>
          <a:p>
            <a:endParaRPr lang="en" sz="1800" b="0" i="0" u="none" strike="noStrike" cap="none" baseline="0" dirty="0">
              <a:latin typeface="Arial"/>
              <a:ea typeface="Arial"/>
              <a:cs typeface="Arial"/>
              <a:sym typeface="Arial"/>
            </a:endParaRPr>
          </a:p>
          <a:p>
            <a:endParaRPr lang="en" sz="1800" b="0" i="0" u="none" strike="noStrike" cap="none" baseline="0" dirty="0">
              <a:latin typeface="Arial"/>
              <a:ea typeface="Arial"/>
              <a:cs typeface="Arial"/>
              <a:sym typeface="Arial"/>
            </a:endParaRPr>
          </a:p>
        </p:txBody>
      </p:sp>
      <p:sp>
        <p:nvSpPr>
          <p:cNvPr id="97" name="Shape 97"/>
          <p:cNvSpPr txBox="1">
            <a:spLocks noGrp="1"/>
          </p:cNvSpPr>
          <p:nvPr>
            <p:ph type="sldNum" idx="12"/>
          </p:nvPr>
        </p:nvSpPr>
        <p:spPr>
          <a:xfrm>
            <a:off x="3970337" y="8829675"/>
            <a:ext cx="3038475" cy="465138"/>
          </a:xfrm>
          <a:prstGeom prst="rect">
            <a:avLst/>
          </a:prstGeom>
          <a:noFill/>
          <a:ln>
            <a:noFill/>
          </a:ln>
        </p:spPr>
        <p:txBody>
          <a:bodyPr lIns="93175" tIns="46575" rIns="93175" bIns="46575"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889714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Reference: </a:t>
            </a:r>
            <a:r>
              <a:rPr lang="en-US" sz="1200" b="0" i="0" u="none" strike="noStrike" cap="none" baseline="0" dirty="0">
                <a:solidFill>
                  <a:srgbClr val="000000"/>
                </a:solidFill>
                <a:latin typeface="+mn-lt"/>
                <a:ea typeface="Arial"/>
                <a:cs typeface="Arial"/>
                <a:sym typeface="Arial"/>
              </a:rPr>
              <a:t>Base image </a:t>
            </a:r>
            <a:r>
              <a:rPr lang="en-US" sz="1200" b="0" i="0" u="none" strike="noStrike" cap="none" baseline="0">
                <a:solidFill>
                  <a:srgbClr val="000000"/>
                </a:solidFill>
                <a:latin typeface="+mn-lt"/>
                <a:ea typeface="Arial"/>
                <a:cs typeface="Arial"/>
                <a:sym typeface="Arial"/>
              </a:rPr>
              <a:t>from COMET, University Corporation for Atmospheric Research (UCAR). </a:t>
            </a:r>
            <a:r>
              <a:rPr lang="en-US" sz="1200" b="0" i="0" u="none" strike="noStrike" cap="none" baseline="0" dirty="0">
                <a:solidFill>
                  <a:srgbClr val="000000"/>
                </a:solidFill>
                <a:latin typeface="+mn-lt"/>
                <a:ea typeface="Arial"/>
                <a:cs typeface="Arial"/>
                <a:sym typeface="Arial"/>
              </a:rPr>
              <a:t>Annotations by MJ Furniss</a:t>
            </a:r>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9</a:t>
            </a:fld>
            <a:endParaRPr lang="en-US"/>
          </a:p>
        </p:txBody>
      </p:sp>
    </p:spTree>
    <p:extLst>
      <p:ext uri="{BB962C8B-B14F-4D97-AF65-F5344CB8AC3E}">
        <p14:creationId xmlns:p14="http://schemas.microsoft.com/office/powerpoint/2010/main" val="4010152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21" name="Shape 121"/>
          <p:cNvSpPr txBox="1">
            <a:spLocks noGrp="1"/>
          </p:cNvSpPr>
          <p:nvPr>
            <p:ph type="body" idx="1"/>
          </p:nvPr>
        </p:nvSpPr>
        <p:spPr>
          <a:xfrm>
            <a:off x="701675" y="4416425"/>
            <a:ext cx="5607049" cy="4183063"/>
          </a:xfrm>
          <a:prstGeom prst="rect">
            <a:avLst/>
          </a:prstGeom>
          <a:noFill/>
          <a:ln>
            <a:noFill/>
          </a:ln>
        </p:spPr>
        <p:txBody>
          <a:bodyPr lIns="93175" tIns="46575" rIns="93175" bIns="46575" anchor="t" anchorCtr="0">
            <a:no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800" b="1" i="0" u="none" strike="noStrike" cap="none" baseline="0" dirty="0">
                <a:solidFill>
                  <a:srgbClr val="000000"/>
                </a:solidFill>
                <a:latin typeface="+mn-lt"/>
                <a:ea typeface="Arial"/>
                <a:cs typeface="Arial"/>
                <a:sym typeface="Arial"/>
              </a:rPr>
              <a:t>Reference: </a:t>
            </a:r>
            <a:r>
              <a:rPr lang="en-US" sz="1800" b="0" i="0" u="none" strike="noStrike" cap="none" baseline="0" dirty="0">
                <a:solidFill>
                  <a:srgbClr val="000000"/>
                </a:solidFill>
                <a:latin typeface="+mn-lt"/>
                <a:ea typeface="Arial"/>
                <a:cs typeface="Arial"/>
                <a:sym typeface="Arial"/>
              </a:rPr>
              <a:t>US EPA   http://</a:t>
            </a:r>
            <a:r>
              <a:rPr lang="en-US" sz="1800" b="0" i="0" u="none" strike="noStrike" cap="none" baseline="0" dirty="0" err="1">
                <a:solidFill>
                  <a:srgbClr val="000000"/>
                </a:solidFill>
                <a:latin typeface="+mn-lt"/>
                <a:ea typeface="Arial"/>
                <a:cs typeface="Arial"/>
                <a:sym typeface="Arial"/>
              </a:rPr>
              <a:t>www.epa.gov</a:t>
            </a:r>
            <a:r>
              <a:rPr lang="en-US" sz="1800" b="0" i="0" u="none" strike="noStrike" cap="none" baseline="0" dirty="0">
                <a:solidFill>
                  <a:srgbClr val="000000"/>
                </a:solidFill>
                <a:latin typeface="+mn-lt"/>
                <a:ea typeface="Arial"/>
                <a:cs typeface="Arial"/>
                <a:sym typeface="Arial"/>
              </a:rPr>
              <a:t>/</a:t>
            </a:r>
            <a:r>
              <a:rPr lang="en-US" sz="1800" b="0" i="0" u="none" strike="noStrike" cap="none" baseline="0" dirty="0" err="1">
                <a:solidFill>
                  <a:srgbClr val="000000"/>
                </a:solidFill>
                <a:latin typeface="+mn-lt"/>
                <a:ea typeface="Arial"/>
                <a:cs typeface="Arial"/>
                <a:sym typeface="Arial"/>
              </a:rPr>
              <a:t>climatechange</a:t>
            </a:r>
            <a:r>
              <a:rPr lang="en-US" sz="1800" b="0" i="0" u="none" strike="noStrike" cap="none" baseline="0" dirty="0">
                <a:solidFill>
                  <a:srgbClr val="000000"/>
                </a:solidFill>
                <a:latin typeface="+mn-lt"/>
                <a:ea typeface="Arial"/>
                <a:cs typeface="Arial"/>
                <a:sym typeface="Arial"/>
              </a:rPr>
              <a:t>/Downloads/</a:t>
            </a:r>
            <a:r>
              <a:rPr lang="en-US" sz="1800" b="0" i="0" u="none" strike="noStrike" cap="none" baseline="0" dirty="0" err="1">
                <a:solidFill>
                  <a:srgbClr val="000000"/>
                </a:solidFill>
                <a:latin typeface="+mn-lt"/>
                <a:ea typeface="Arial"/>
                <a:cs typeface="Arial"/>
                <a:sym typeface="Arial"/>
              </a:rPr>
              <a:t>wycd</a:t>
            </a:r>
            <a:r>
              <a:rPr lang="en-US" sz="1800" b="0" i="0" u="none" strike="noStrike" cap="none" baseline="0" dirty="0">
                <a:solidFill>
                  <a:srgbClr val="000000"/>
                </a:solidFill>
                <a:latin typeface="+mn-lt"/>
                <a:ea typeface="Arial"/>
                <a:cs typeface="Arial"/>
                <a:sym typeface="Arial"/>
              </a:rPr>
              <a:t>/</a:t>
            </a:r>
            <a:r>
              <a:rPr lang="en-US" sz="1800" b="0" i="0" u="none" strike="noStrike" cap="none" baseline="0" dirty="0" err="1">
                <a:solidFill>
                  <a:srgbClr val="000000"/>
                </a:solidFill>
                <a:latin typeface="+mn-lt"/>
                <a:ea typeface="Arial"/>
                <a:cs typeface="Arial"/>
                <a:sym typeface="Arial"/>
              </a:rPr>
              <a:t>Climate_Basics.pdf</a:t>
            </a:r>
            <a:endParaRPr lang="en-US" sz="1800" b="0" i="0" u="none" strike="noStrike" cap="none" baseline="0" dirty="0">
              <a:solidFill>
                <a:srgbClr val="000000"/>
              </a:solidFill>
              <a:latin typeface="+mn-lt"/>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Pct val="25000"/>
              <a:buFontTx/>
              <a:buNone/>
              <a:tabLst/>
              <a:defRPr/>
            </a:pPr>
            <a:endParaRPr lang="en-US" sz="1800" b="1" i="0" u="none" strike="noStrike" cap="none" baseline="0" dirty="0">
              <a:solidFill>
                <a:srgbClr val="000000"/>
              </a:solidFill>
              <a:latin typeface="+mn-lt"/>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800" b="1" i="0" u="none" strike="noStrike" cap="none" baseline="0" dirty="0">
                <a:solidFill>
                  <a:srgbClr val="000000"/>
                </a:solidFill>
                <a:latin typeface="+mn-lt"/>
                <a:ea typeface="Arial"/>
                <a:cs typeface="Arial"/>
                <a:sym typeface="Arial"/>
              </a:rPr>
              <a:t>Key Message: </a:t>
            </a:r>
          </a:p>
          <a:p>
            <a:pPr marL="0" marR="0" lvl="0" indent="0" algn="l" rtl="0">
              <a:spcBef>
                <a:spcPts val="0"/>
              </a:spcBef>
              <a:buSzPct val="25000"/>
              <a:buNone/>
            </a:pPr>
            <a:r>
              <a:rPr lang="en" sz="1800" b="1" i="0" u="none" strike="noStrike" cap="none" baseline="0" dirty="0">
                <a:latin typeface="Calibri"/>
                <a:ea typeface="Calibri"/>
                <a:cs typeface="Calibri"/>
                <a:sym typeface="Calibri"/>
              </a:rPr>
              <a:t>Climate projections </a:t>
            </a:r>
            <a:r>
              <a:rPr lang="en" sz="1800" b="0" i="0" u="none" strike="noStrike" cap="none" baseline="0" dirty="0">
                <a:latin typeface="Calibri"/>
                <a:ea typeface="Calibri"/>
                <a:cs typeface="Calibri"/>
                <a:sym typeface="Calibri"/>
              </a:rPr>
              <a:t>provide reasonable projections of </a:t>
            </a:r>
            <a:r>
              <a:rPr lang="en" sz="1800" b="1" i="0" u="none" strike="noStrike" cap="none" baseline="0" dirty="0">
                <a:latin typeface="Calibri"/>
                <a:ea typeface="Calibri"/>
                <a:cs typeface="Calibri"/>
                <a:sym typeface="Calibri"/>
              </a:rPr>
              <a:t>changes in mean values</a:t>
            </a:r>
            <a:r>
              <a:rPr lang="en" sz="1800" b="0" i="0" u="none" strike="noStrike" cap="none" baseline="0" dirty="0">
                <a:latin typeface="Calibri"/>
                <a:ea typeface="Calibri"/>
                <a:cs typeface="Calibri"/>
                <a:sym typeface="Calibri"/>
              </a:rPr>
              <a:t>.  However, changes in the frequency and magnitude of “</a:t>
            </a:r>
            <a:r>
              <a:rPr lang="en" sz="1800" b="1" i="0" u="none" strike="noStrike" cap="none" baseline="0" dirty="0">
                <a:latin typeface="Calibri"/>
                <a:ea typeface="Calibri"/>
                <a:cs typeface="Calibri"/>
                <a:sym typeface="Calibri"/>
              </a:rPr>
              <a:t>extreme events” will drive </a:t>
            </a:r>
            <a:r>
              <a:rPr lang="en" sz="1800" b="0" i="0" u="none" strike="noStrike" cap="none" baseline="0" dirty="0">
                <a:latin typeface="Calibri"/>
                <a:ea typeface="Calibri"/>
                <a:cs typeface="Calibri"/>
                <a:sym typeface="Calibri"/>
              </a:rPr>
              <a:t>many of the </a:t>
            </a:r>
            <a:r>
              <a:rPr lang="en" sz="1800" b="1" i="0" u="none" strike="noStrike" cap="none" baseline="0" dirty="0">
                <a:latin typeface="Calibri"/>
                <a:ea typeface="Calibri"/>
                <a:cs typeface="Calibri"/>
                <a:sym typeface="Calibri"/>
              </a:rPr>
              <a:t>most significant impacts on ecosystems and natural resources</a:t>
            </a:r>
            <a:r>
              <a:rPr lang="en" sz="1800" b="0" i="0" u="none" strike="noStrike" cap="none" baseline="0" dirty="0">
                <a:latin typeface="Calibri"/>
                <a:ea typeface="Calibri"/>
                <a:cs typeface="Calibri"/>
                <a:sym typeface="Calibri"/>
              </a:rPr>
              <a:t>.  While we can </a:t>
            </a:r>
            <a:r>
              <a:rPr lang="en" sz="1800" b="1" i="0" u="none" strike="noStrike" cap="none" baseline="0" dirty="0">
                <a:latin typeface="Calibri"/>
                <a:ea typeface="Calibri"/>
                <a:cs typeface="Calibri"/>
                <a:sym typeface="Calibri"/>
              </a:rPr>
              <a:t>understand the general statistical </a:t>
            </a:r>
            <a:r>
              <a:rPr lang="en" sz="1800" b="1" dirty="0">
                <a:latin typeface="Calibri"/>
                <a:ea typeface="Calibri"/>
                <a:cs typeface="Calibri"/>
                <a:sym typeface="Calibri"/>
              </a:rPr>
              <a:t>principle</a:t>
            </a:r>
            <a:r>
              <a:rPr lang="en" sz="1800" b="1" i="0" u="none" strike="noStrike" cap="none" baseline="0" dirty="0">
                <a:latin typeface="Calibri"/>
                <a:ea typeface="Calibri"/>
                <a:cs typeface="Calibri"/>
                <a:sym typeface="Calibri"/>
              </a:rPr>
              <a:t> </a:t>
            </a:r>
            <a:r>
              <a:rPr lang="en" sz="1800" b="0" i="0" u="none" strike="noStrike" cap="none" baseline="0" dirty="0">
                <a:latin typeface="Calibri"/>
                <a:ea typeface="Calibri"/>
                <a:cs typeface="Calibri"/>
                <a:sym typeface="Calibri"/>
              </a:rPr>
              <a:t>of how a change in the mean is likely to affect the frequency of extremes, </a:t>
            </a:r>
            <a:r>
              <a:rPr lang="en" sz="1800" b="1" i="0" u="none" strike="noStrike" cap="none" baseline="0" dirty="0">
                <a:latin typeface="Calibri"/>
                <a:ea typeface="Calibri"/>
                <a:cs typeface="Calibri"/>
                <a:sym typeface="Calibri"/>
              </a:rPr>
              <a:t>quantitative estimates </a:t>
            </a:r>
            <a:r>
              <a:rPr lang="en" sz="1800" b="0" i="0" u="none" strike="noStrike" cap="none" baseline="0" dirty="0">
                <a:latin typeface="Calibri"/>
                <a:ea typeface="Calibri"/>
                <a:cs typeface="Calibri"/>
                <a:sym typeface="Calibri"/>
              </a:rPr>
              <a:t>of the projected frequency and magnitude of extremes </a:t>
            </a:r>
            <a:r>
              <a:rPr lang="en" sz="1800" b="1" i="0" u="none" strike="noStrike" cap="none" baseline="0" dirty="0">
                <a:latin typeface="Calibri"/>
                <a:ea typeface="Calibri"/>
                <a:cs typeface="Calibri"/>
                <a:sym typeface="Calibri"/>
              </a:rPr>
              <a:t>are not yet widely available </a:t>
            </a:r>
            <a:r>
              <a:rPr lang="en" sz="1800" b="0" i="0" u="none" strike="noStrike" cap="none" baseline="0" dirty="0">
                <a:latin typeface="Calibri"/>
                <a:ea typeface="Calibri"/>
                <a:cs typeface="Calibri"/>
                <a:sym typeface="Calibri"/>
              </a:rPr>
              <a:t>– especially at </a:t>
            </a:r>
            <a:r>
              <a:rPr lang="en" sz="1800" b="1" i="0" u="none" strike="noStrike" cap="none" baseline="0" dirty="0">
                <a:latin typeface="Calibri"/>
                <a:ea typeface="Calibri"/>
                <a:cs typeface="Calibri"/>
                <a:sym typeface="Calibri"/>
              </a:rPr>
              <a:t>sub-regional scales</a:t>
            </a:r>
            <a:r>
              <a:rPr lang="en" sz="1800" b="0" i="0" u="none" strike="noStrike" cap="none" baseline="0" dirty="0">
                <a:latin typeface="Calibri"/>
                <a:ea typeface="Calibri"/>
                <a:cs typeface="Calibri"/>
                <a:sym typeface="Calibri"/>
              </a:rPr>
              <a:t>.  This is another key source of uncertainty quite relevant to natural resource management.  </a:t>
            </a:r>
          </a:p>
        </p:txBody>
      </p:sp>
      <p:sp>
        <p:nvSpPr>
          <p:cNvPr id="122" name="Shape 122"/>
          <p:cNvSpPr txBox="1">
            <a:spLocks noGrp="1"/>
          </p:cNvSpPr>
          <p:nvPr>
            <p:ph type="sldNum" idx="12"/>
          </p:nvPr>
        </p:nvSpPr>
        <p:spPr>
          <a:xfrm>
            <a:off x="3970337" y="8829675"/>
            <a:ext cx="3038475" cy="465138"/>
          </a:xfrm>
          <a:prstGeom prst="rect">
            <a:avLst/>
          </a:prstGeom>
          <a:noFill/>
          <a:ln>
            <a:noFill/>
          </a:ln>
        </p:spPr>
        <p:txBody>
          <a:bodyPr lIns="93175" tIns="46575" rIns="93175" bIns="46575"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2804997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Reference: IPCC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cap="none" baseline="0" dirty="0">
              <a:solidFill>
                <a:srgbClr val="000000"/>
              </a:solidFill>
              <a:latin typeface="+mn-lt"/>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Key Message: </a:t>
            </a:r>
            <a:endParaRPr lang="en-US" dirty="0"/>
          </a:p>
          <a:p>
            <a:r>
              <a:rPr lang="en-US" dirty="0"/>
              <a:t>The effect of changes in temperature distribution on extremes. Different changes in temperature distributions between present and future climate and their effects on extreme values of the distributions:</a:t>
            </a:r>
          </a:p>
          <a:p>
            <a:endParaRPr lang="en-US" dirty="0"/>
          </a:p>
          <a:p>
            <a:r>
              <a:rPr lang="en-US" dirty="0"/>
              <a:t>(a) effects of a simple shift of the entire distribution toward a warmer climate;</a:t>
            </a:r>
          </a:p>
          <a:p>
            <a:r>
              <a:rPr lang="en-US" dirty="0"/>
              <a:t>(b) effects of an increase in temperature variability with no shift in the mean;</a:t>
            </a:r>
          </a:p>
          <a:p>
            <a:r>
              <a:rPr lang="en-US" dirty="0"/>
              <a:t>(c) effects of an altered shape of the distribution, in this example a change in asymmetry toward the hotter part of the distribution.</a:t>
            </a:r>
          </a:p>
        </p:txBody>
      </p:sp>
    </p:spTree>
    <p:extLst>
      <p:ext uri="{BB962C8B-B14F-4D97-AF65-F5344CB8AC3E}">
        <p14:creationId xmlns:p14="http://schemas.microsoft.com/office/powerpoint/2010/main" val="18235839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397565" y="1263997"/>
            <a:ext cx="11396869" cy="2526125"/>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5400" b="1" i="0" baseline="0">
                <a:solidFill>
                  <a:srgbClr val="002A6C"/>
                </a:solidFill>
                <a:effectLst>
                  <a:outerShdw blurRad="38100" dist="38100" dir="2700000" algn="tl">
                    <a:srgbClr val="000000">
                      <a:alpha val="43137"/>
                    </a:srgbClr>
                  </a:outerShdw>
                </a:effectLst>
                <a:latin typeface="+mn-lt"/>
              </a:defRPr>
            </a:lvl1pPr>
          </a:lstStyle>
          <a:p>
            <a:r>
              <a:rPr lang="en-US" dirty="0"/>
              <a:t>Click here to edit Master title style</a:t>
            </a:r>
          </a:p>
        </p:txBody>
      </p:sp>
      <p:sp>
        <p:nvSpPr>
          <p:cNvPr id="3" name="Subtitle 2"/>
          <p:cNvSpPr>
            <a:spLocks noGrp="1"/>
          </p:cNvSpPr>
          <p:nvPr>
            <p:ph type="subTitle" idx="1" hasCustomPrompt="1"/>
          </p:nvPr>
        </p:nvSpPr>
        <p:spPr>
          <a:xfrm>
            <a:off x="397565" y="4055170"/>
            <a:ext cx="11396869" cy="1444484"/>
          </a:xfrm>
        </p:spPr>
        <p:txBody>
          <a:bodyPr anchor="ctr">
            <a:normAutofit/>
          </a:bodyPr>
          <a:lstStyle>
            <a:lvl1pPr marL="0" indent="0" algn="ctr">
              <a:buNone/>
              <a:defRPr sz="4400" b="1" i="0" baseline="0">
                <a:solidFill>
                  <a:srgbClr val="002A6C"/>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here to edit Master Subtitle style</a:t>
            </a:r>
            <a:endParaRPr lang="en-US" dirty="0"/>
          </a:p>
        </p:txBody>
      </p:sp>
      <p:sp>
        <p:nvSpPr>
          <p:cNvPr id="4" name="Date Placeholder 3"/>
          <p:cNvSpPr>
            <a:spLocks noGrp="1"/>
          </p:cNvSpPr>
          <p:nvPr>
            <p:ph type="dt" sz="half" idx="10"/>
          </p:nvPr>
        </p:nvSpPr>
        <p:spPr/>
        <p:txBody>
          <a:bodyPr/>
          <a:lstStyle/>
          <a:p>
            <a:fld id="{7BE8FF02-D5CD-4905-8B5D-40AABE6C4790}" type="datetime1">
              <a:rPr lang="en-US" smtClean="0"/>
              <a:t>1/10/2017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Tree>
    <p:extLst>
      <p:ext uri="{BB962C8B-B14F-4D97-AF65-F5344CB8AC3E}">
        <p14:creationId xmlns:p14="http://schemas.microsoft.com/office/powerpoint/2010/main" val="166912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Graphic gra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3A61022B-4BD3-4EEA-9145-4118AEB8DDE4}" type="datetime1">
              <a:rPr lang="en-US" smtClean="0"/>
              <a:t>1/10/2017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5C54D1-FDD9-4227-AB8F-CBC9F09C9B0C}" type="slidenum">
              <a:rPr lang="en-US" smtClean="0"/>
              <a:t>‹#›</a:t>
            </a:fld>
            <a:endParaRPr lang="en-US"/>
          </a:p>
        </p:txBody>
      </p:sp>
      <p:sp>
        <p:nvSpPr>
          <p:cNvPr id="9"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829569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2" y="-2"/>
            <a:ext cx="10467041" cy="6834946"/>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B87D5810-4C5B-4807-B5D6-CF655CDE44F6}"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188138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Vertical White_graphic">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B87D5810-4C5B-4807-B5D6-CF655CDE44F6}"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853196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Gra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3" y="251790"/>
            <a:ext cx="10493546" cy="6583153"/>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C023C7E9-8E44-4B57-A427-9DA3E22B97E1}"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37191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xercis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7CC25104-2CF6-4EC9-9F30-41AED3BB6E25}"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454222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Exercise_graphic">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7CC25104-2CF6-4EC9-9F30-41AED3BB6E25}"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03018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xercise_2field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7E19C3BB-E2D9-4A5E-99FE-F16B97F7DF35}" type="datetime1">
              <a:rPr lang="en-US" smtClean="0"/>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759112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kehome Mess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06EDCAE9-A8F4-4A7B-BCED-624CFFF51B23}"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515369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kehome Message_2field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7E19C3BB-E2D9-4A5E-99FE-F16B97F7DF35}" type="datetime1">
              <a:rPr lang="en-US" smtClean="0"/>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707323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ferenc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E6A86CCF-437F-47C7-9564-6D550984800C}"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0"/>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1136211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Module Title &amp; Topic">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397565" y="1741073"/>
            <a:ext cx="11396869" cy="1909903"/>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4800" b="1" i="0" baseline="0">
                <a:solidFill>
                  <a:schemeClr val="bg1"/>
                </a:solidFill>
                <a:effectLst>
                  <a:outerShdw blurRad="38100" dist="38100" dir="2700000" algn="tl">
                    <a:srgbClr val="000000">
                      <a:alpha val="43137"/>
                    </a:srgbClr>
                  </a:outerShdw>
                </a:effectLst>
                <a:latin typeface="+mn-lt"/>
              </a:defRPr>
            </a:lvl1pPr>
          </a:lstStyle>
          <a:p>
            <a:r>
              <a:rPr lang="en-US" dirty="0"/>
              <a:t>Click here to edit Master title style</a:t>
            </a:r>
          </a:p>
        </p:txBody>
      </p:sp>
      <p:sp>
        <p:nvSpPr>
          <p:cNvPr id="3" name="Subtitle 2"/>
          <p:cNvSpPr>
            <a:spLocks noGrp="1"/>
          </p:cNvSpPr>
          <p:nvPr>
            <p:ph type="subTitle" idx="1" hasCustomPrompt="1"/>
          </p:nvPr>
        </p:nvSpPr>
        <p:spPr>
          <a:xfrm>
            <a:off x="397565" y="3922643"/>
            <a:ext cx="11396869" cy="2054087"/>
          </a:xfrm>
        </p:spPr>
        <p:txBody>
          <a:bodyPr anchor="ctr">
            <a:normAutofit/>
          </a:bodyPr>
          <a:lstStyle>
            <a:lvl1pPr marL="0" indent="0" algn="ctr">
              <a:lnSpc>
                <a:spcPct val="150000"/>
              </a:lnSpc>
              <a:buNone/>
              <a:defRPr sz="4400" b="1" i="0" baseline="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here to edit Master Subtitle style</a:t>
            </a:r>
          </a:p>
          <a:p>
            <a:r>
              <a:rPr lang="de-DE" dirty="0"/>
              <a:t>Click here to edit Master Subtitle style</a:t>
            </a:r>
            <a:endParaRPr lang="en-US" dirty="0"/>
          </a:p>
        </p:txBody>
      </p:sp>
      <p:sp>
        <p:nvSpPr>
          <p:cNvPr id="4" name="Date Placeholder 3"/>
          <p:cNvSpPr>
            <a:spLocks noGrp="1"/>
          </p:cNvSpPr>
          <p:nvPr>
            <p:ph type="dt" sz="half" idx="10"/>
          </p:nvPr>
        </p:nvSpPr>
        <p:spPr/>
        <p:txBody>
          <a:bodyPr/>
          <a:lstStyle/>
          <a:p>
            <a:fld id="{2CEEAB68-F788-4DBE-AF00-2C57A5919685}" type="datetime1">
              <a:rPr lang="en-US" smtClean="0"/>
              <a:t>1/10/2017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Tree>
    <p:extLst>
      <p:ext uri="{BB962C8B-B14F-4D97-AF65-F5344CB8AC3E}">
        <p14:creationId xmlns:p14="http://schemas.microsoft.com/office/powerpoint/2010/main" val="2779442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Referenc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B33235ED-4126-4712-BB18-29AFEC51B2A4}"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0"/>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259130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Further Reading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2" y="-2"/>
            <a:ext cx="10467041" cy="6834946"/>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00B8773B-78D5-48E1-868F-5D71705455F2}"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77780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DC848CCD-A32C-4641-886E-6B6831FDF475}" type="datetime1">
              <a:rPr lang="en-US" smtClean="0"/>
              <a:t>1/10/2017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9" name="Title 1"/>
          <p:cNvSpPr>
            <a:spLocks noGrp="1"/>
          </p:cNvSpPr>
          <p:nvPr>
            <p:ph type="ctrTitle" hasCustomPrompt="1"/>
          </p:nvPr>
        </p:nvSpPr>
        <p:spPr>
          <a:xfrm>
            <a:off x="397565" y="1263997"/>
            <a:ext cx="11396869" cy="2526125"/>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5400" b="1" i="0" baseline="0">
                <a:solidFill>
                  <a:srgbClr val="002A6C"/>
                </a:solidFill>
                <a:effectLst>
                  <a:outerShdw blurRad="38100" dist="38100" dir="2700000" algn="tl">
                    <a:srgbClr val="000000">
                      <a:alpha val="43137"/>
                    </a:srgbClr>
                  </a:outerShdw>
                </a:effectLst>
                <a:latin typeface="+mn-lt"/>
              </a:defRPr>
            </a:lvl1pPr>
          </a:lstStyle>
          <a:p>
            <a:r>
              <a:rPr lang="en-US" dirty="0"/>
              <a:t>Click here to edit Master title style</a:t>
            </a:r>
          </a:p>
        </p:txBody>
      </p:sp>
      <p:sp>
        <p:nvSpPr>
          <p:cNvPr id="10" name="Subtitle 2"/>
          <p:cNvSpPr>
            <a:spLocks noGrp="1"/>
          </p:cNvSpPr>
          <p:nvPr>
            <p:ph type="subTitle" idx="1" hasCustomPrompt="1"/>
          </p:nvPr>
        </p:nvSpPr>
        <p:spPr>
          <a:xfrm>
            <a:off x="397565" y="4055170"/>
            <a:ext cx="11396869" cy="1444484"/>
          </a:xfrm>
        </p:spPr>
        <p:txBody>
          <a:bodyPr anchor="ctr">
            <a:normAutofit/>
          </a:bodyPr>
          <a:lstStyle>
            <a:lvl1pPr marL="0" indent="0" algn="ctr">
              <a:buNone/>
              <a:defRPr sz="4400" b="1" i="0" baseline="0">
                <a:solidFill>
                  <a:srgbClr val="002A6C"/>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here to edit Master Subtitle style</a:t>
            </a:r>
            <a:endParaRPr lang="en-US" dirty="0"/>
          </a:p>
        </p:txBody>
      </p:sp>
    </p:spTree>
    <p:extLst>
      <p:ext uri="{BB962C8B-B14F-4D97-AF65-F5344CB8AC3E}">
        <p14:creationId xmlns:p14="http://schemas.microsoft.com/office/powerpoint/2010/main" val="4220400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B17112-0BBC-CD41-90CF-8B6E80C642C3}" type="slidenum">
              <a:rPr lang="en-US" smtClean="0"/>
              <a:t>‹#›</a:t>
            </a:fld>
            <a:endParaRPr lang="en-US"/>
          </a:p>
        </p:txBody>
      </p:sp>
      <p:sp>
        <p:nvSpPr>
          <p:cNvPr id="9" name="Title 1"/>
          <p:cNvSpPr>
            <a:spLocks noGrp="1"/>
          </p:cNvSpPr>
          <p:nvPr>
            <p:ph type="title"/>
          </p:nvPr>
        </p:nvSpPr>
        <p:spPr>
          <a:xfrm>
            <a:off x="609601" y="85900"/>
            <a:ext cx="8977329" cy="994179"/>
          </a:xfrm>
        </p:spPr>
        <p:txBody>
          <a:bodyPr>
            <a:normAutofit/>
          </a:bodyPr>
          <a:lstStyle>
            <a:lvl1pPr algn="l">
              <a:defRPr sz="3600">
                <a:ln w="3175">
                  <a:solidFill>
                    <a:srgbClr val="285F30"/>
                  </a:solidFill>
                </a:ln>
                <a:solidFill>
                  <a:srgbClr val="32733C"/>
                </a:solidFill>
              </a:defRPr>
            </a:lvl1pPr>
          </a:lstStyle>
          <a:p>
            <a:r>
              <a:rPr lang="fr-CH"/>
              <a:t>Click to edit Master title style</a:t>
            </a:r>
            <a:endParaRPr lang="en-US" dirty="0"/>
          </a:p>
        </p:txBody>
      </p:sp>
      <p:sp>
        <p:nvSpPr>
          <p:cNvPr id="10" name="Content Placeholder 2"/>
          <p:cNvSpPr>
            <a:spLocks noGrp="1"/>
          </p:cNvSpPr>
          <p:nvPr>
            <p:ph idx="1"/>
          </p:nvPr>
        </p:nvSpPr>
        <p:spPr>
          <a:xfrm>
            <a:off x="609600" y="1600201"/>
            <a:ext cx="10972800" cy="4525963"/>
          </a:xfrm>
        </p:spPr>
        <p:txBody>
          <a:bodyPr>
            <a:normAutofit/>
          </a:bodyPr>
          <a:lstStyle>
            <a:lvl1pPr marL="342900" indent="-342900">
              <a:lnSpc>
                <a:spcPct val="110000"/>
              </a:lnSpc>
              <a:spcBef>
                <a:spcPts val="300"/>
              </a:spcBef>
              <a:spcAft>
                <a:spcPts val="300"/>
              </a:spcAft>
              <a:buSzPct val="79000"/>
              <a:buFont typeface="Wingdings" charset="2"/>
              <a:buChar char="§"/>
              <a:defRPr sz="2600">
                <a:solidFill>
                  <a:schemeClr val="tx1">
                    <a:lumMod val="85000"/>
                    <a:lumOff val="15000"/>
                  </a:schemeClr>
                </a:solidFill>
              </a:defRPr>
            </a:lvl1pPr>
            <a:lvl2pPr marL="742950" indent="-285750">
              <a:lnSpc>
                <a:spcPct val="110000"/>
              </a:lnSpc>
              <a:spcBef>
                <a:spcPts val="300"/>
              </a:spcBef>
              <a:spcAft>
                <a:spcPts val="300"/>
              </a:spcAft>
              <a:buSzPct val="79000"/>
              <a:buFont typeface="Wingdings" charset="2"/>
              <a:buChar char="§"/>
              <a:defRPr sz="2400">
                <a:solidFill>
                  <a:schemeClr val="tx1">
                    <a:lumMod val="85000"/>
                    <a:lumOff val="15000"/>
                  </a:schemeClr>
                </a:solidFill>
              </a:defRPr>
            </a:lvl2pPr>
            <a:lvl3pPr marL="11430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3pPr>
            <a:lvl4pPr marL="16002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4pPr>
            <a:lvl5pPr marL="20574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5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dirty="0"/>
          </a:p>
        </p:txBody>
      </p:sp>
    </p:spTree>
    <p:extLst>
      <p:ext uri="{BB962C8B-B14F-4D97-AF65-F5344CB8AC3E}">
        <p14:creationId xmlns:p14="http://schemas.microsoft.com/office/powerpoint/2010/main" val="845471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odule Out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3" y="251790"/>
            <a:ext cx="10493546" cy="6583153"/>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930D6B46-770D-4459-B003-16939942E208}"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874461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gular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543339" y="1656522"/>
            <a:ext cx="11251095" cy="4969565"/>
          </a:xfrm>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E70B50D1-3D3E-4173-9840-3966477EC7AE}"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00641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Gra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E6A86CCF-437F-47C7-9564-6D550984800C}"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0"/>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094961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Gra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7E19C3BB-E2D9-4A5E-99FE-F16B97F7DF35}" type="datetime1">
              <a:rPr lang="en-US" smtClean="0"/>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517183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mparison_title_box">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3" y="0"/>
            <a:ext cx="12192000" cy="6858000"/>
          </a:xfrm>
          <a:prstGeom prst="rect">
            <a:avLst/>
          </a:prstGeom>
        </p:spPr>
      </p:pic>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dirty="0"/>
              <a:t>Click to </a:t>
            </a:r>
            <a:r>
              <a:rPr lang="fr-CH" dirty="0" err="1"/>
              <a:t>edit</a:t>
            </a:r>
            <a:r>
              <a:rPr lang="fr-CH" dirty="0"/>
              <a:t> Master </a:t>
            </a:r>
            <a:r>
              <a:rPr lang="fr-CH" dirty="0" err="1"/>
              <a:t>text</a:t>
            </a:r>
            <a:r>
              <a:rPr lang="fr-CH" dirty="0"/>
              <a:t> styles</a:t>
            </a:r>
          </a:p>
        </p:txBody>
      </p:sp>
      <p:sp>
        <p:nvSpPr>
          <p:cNvPr id="4" name="Content Placeholder 3"/>
          <p:cNvSpPr>
            <a:spLocks noGrp="1"/>
          </p:cNvSpPr>
          <p:nvPr>
            <p:ph sz="half" idx="2"/>
          </p:nvPr>
        </p:nvSpPr>
        <p:spPr>
          <a:xfrm>
            <a:off x="609600" y="2174875"/>
            <a:ext cx="5386917" cy="3951288"/>
          </a:xfrm>
        </p:spPr>
        <p:txBody>
          <a:bodyPr/>
          <a:lstStyle>
            <a:lvl1pPr marL="342900" indent="-342900">
              <a:lnSpc>
                <a:spcPct val="110000"/>
              </a:lnSpc>
              <a:spcBef>
                <a:spcPts val="300"/>
              </a:spcBef>
              <a:spcAft>
                <a:spcPts val="300"/>
              </a:spcAft>
              <a:buFont typeface="Wingdings" charset="2"/>
              <a:buChar char="§"/>
              <a:defRPr sz="2400"/>
            </a:lvl1pPr>
            <a:lvl2pPr marL="742950" indent="-285750">
              <a:lnSpc>
                <a:spcPct val="110000"/>
              </a:lnSpc>
              <a:spcBef>
                <a:spcPts val="300"/>
              </a:spcBef>
              <a:spcAft>
                <a:spcPts val="300"/>
              </a:spcAft>
              <a:buFont typeface="Wingdings" charset="2"/>
              <a:buChar char="§"/>
              <a:defRPr sz="2000"/>
            </a:lvl2pPr>
            <a:lvl3pPr marL="914400" indent="0">
              <a:lnSpc>
                <a:spcPct val="110000"/>
              </a:lnSpc>
              <a:spcBef>
                <a:spcPts val="300"/>
              </a:spcBef>
              <a:spcAft>
                <a:spcPts val="300"/>
              </a:spcAft>
              <a:buFont typeface="Wingdings" charset="2"/>
              <a:buNone/>
              <a:defRPr sz="1800"/>
            </a:lvl3pPr>
            <a:lvl4pPr marL="1371600" indent="0">
              <a:lnSpc>
                <a:spcPct val="110000"/>
              </a:lnSpc>
              <a:spcBef>
                <a:spcPts val="300"/>
              </a:spcBef>
              <a:spcAft>
                <a:spcPts val="300"/>
              </a:spcAft>
              <a:buFont typeface="Wingdings" charset="2"/>
              <a:buNone/>
              <a:defRPr sz="1600"/>
            </a:lvl4pPr>
            <a:lvl5pPr marL="2057400" indent="-228600">
              <a:lnSpc>
                <a:spcPct val="110000"/>
              </a:lnSpc>
              <a:spcBef>
                <a:spcPts val="300"/>
              </a:spcBef>
              <a:spcAft>
                <a:spcPts val="300"/>
              </a:spcAft>
              <a:buFont typeface="Wingdings" charset="2"/>
              <a:buChar char="§"/>
              <a:defRPr sz="1600"/>
            </a:lvl5pPr>
            <a:lvl6pPr>
              <a:defRPr sz="1600"/>
            </a:lvl6pPr>
            <a:lvl7pPr>
              <a:defRPr sz="1600"/>
            </a:lvl7pPr>
            <a:lvl8pPr>
              <a:defRPr sz="1600"/>
            </a:lvl8pPr>
            <a:lvl9pPr>
              <a:defRPr sz="1600"/>
            </a:lvl9p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dirty="0"/>
              <a:t>Click to </a:t>
            </a:r>
            <a:r>
              <a:rPr lang="fr-CH" dirty="0" err="1"/>
              <a:t>edit</a:t>
            </a:r>
            <a:r>
              <a:rPr lang="fr-CH" dirty="0"/>
              <a:t> Master </a:t>
            </a:r>
            <a:r>
              <a:rPr lang="fr-CH" dirty="0" err="1"/>
              <a:t>text</a:t>
            </a:r>
            <a:r>
              <a:rPr lang="fr-CH" dirty="0"/>
              <a:t> styles</a:t>
            </a:r>
          </a:p>
        </p:txBody>
      </p:sp>
      <p:sp>
        <p:nvSpPr>
          <p:cNvPr id="6" name="Content Placeholder 5"/>
          <p:cNvSpPr>
            <a:spLocks noGrp="1"/>
          </p:cNvSpPr>
          <p:nvPr>
            <p:ph sz="quarter" idx="4"/>
          </p:nvPr>
        </p:nvSpPr>
        <p:spPr>
          <a:xfrm>
            <a:off x="6193368" y="2174875"/>
            <a:ext cx="5389033" cy="3951288"/>
          </a:xfrm>
        </p:spPr>
        <p:txBody>
          <a:bodyPr/>
          <a:lstStyle>
            <a:lvl1pPr marL="342900" indent="-342900">
              <a:lnSpc>
                <a:spcPct val="110000"/>
              </a:lnSpc>
              <a:spcBef>
                <a:spcPts val="300"/>
              </a:spcBef>
              <a:spcAft>
                <a:spcPts val="300"/>
              </a:spcAft>
              <a:buFont typeface="Wingdings" charset="2"/>
              <a:buChar char="§"/>
              <a:defRPr sz="2400"/>
            </a:lvl1pPr>
            <a:lvl2pPr marL="742950" indent="-285750">
              <a:lnSpc>
                <a:spcPct val="110000"/>
              </a:lnSpc>
              <a:spcBef>
                <a:spcPts val="300"/>
              </a:spcBef>
              <a:spcAft>
                <a:spcPts val="300"/>
              </a:spcAft>
              <a:buFont typeface="Wingdings" charset="2"/>
              <a:buChar char="§"/>
              <a:defRPr sz="2000"/>
            </a:lvl2pPr>
            <a:lvl3pPr marL="1143000" indent="-228600">
              <a:lnSpc>
                <a:spcPct val="110000"/>
              </a:lnSpc>
              <a:spcBef>
                <a:spcPts val="300"/>
              </a:spcBef>
              <a:spcAft>
                <a:spcPts val="300"/>
              </a:spcAft>
              <a:buFont typeface="Wingdings" charset="2"/>
              <a:buChar char="§"/>
              <a:defRPr sz="1800"/>
            </a:lvl3pPr>
            <a:lvl4pPr marL="1600200" indent="-228600">
              <a:lnSpc>
                <a:spcPct val="110000"/>
              </a:lnSpc>
              <a:spcBef>
                <a:spcPts val="300"/>
              </a:spcBef>
              <a:spcAft>
                <a:spcPts val="300"/>
              </a:spcAft>
              <a:buFont typeface="Wingdings" charset="2"/>
              <a:buChar char="§"/>
              <a:defRPr sz="1600"/>
            </a:lvl4pPr>
            <a:lvl5pPr marL="2057400" indent="-228600">
              <a:lnSpc>
                <a:spcPct val="110000"/>
              </a:lnSpc>
              <a:spcBef>
                <a:spcPts val="300"/>
              </a:spcBef>
              <a:spcAft>
                <a:spcPts val="300"/>
              </a:spcAft>
              <a:buFont typeface="Wingdings" charset="2"/>
              <a:buChar char="§"/>
              <a:defRPr sz="1600"/>
            </a:lvl5pPr>
            <a:lvl6pPr>
              <a:defRPr sz="1600"/>
            </a:lvl6pPr>
            <a:lvl7pPr>
              <a:defRPr sz="1600"/>
            </a:lvl7pPr>
            <a:lvl8pPr>
              <a:defRPr sz="1600"/>
            </a:lvl8pPr>
            <a:lvl9pPr>
              <a:defRPr sz="1600"/>
            </a:lvl9p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p:txBody>
      </p:sp>
      <p:sp>
        <p:nvSpPr>
          <p:cNvPr id="7" name="Date Placeholder 6"/>
          <p:cNvSpPr>
            <a:spLocks noGrp="1"/>
          </p:cNvSpPr>
          <p:nvPr>
            <p:ph type="dt" sz="half" idx="10"/>
          </p:nvPr>
        </p:nvSpPr>
        <p:spPr/>
        <p:txBody>
          <a:bodyPr/>
          <a:lstStyle/>
          <a:p>
            <a:fld id="{56C84032-2427-B749-AEE9-A70223192715}" type="datetimeFigureOut">
              <a:rPr lang="en-US" smtClean="0"/>
              <a:t>1/10/2017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B17112-0BBC-CD41-90CF-8B6E80C642C3}" type="slidenum">
              <a:rPr lang="en-US" smtClean="0"/>
              <a:t>‹#›</a:t>
            </a:fld>
            <a:endParaRPr lang="en-US"/>
          </a:p>
        </p:txBody>
      </p:sp>
      <p:sp>
        <p:nvSpPr>
          <p:cNvPr id="12"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97416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2FC456E5-86F8-48B5-BCEC-222B195DEFE3}" type="datetime1">
              <a:rPr lang="en-US" smtClean="0"/>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1283069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phic &amp;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7761151F-8C6D-4B5E-8ECF-8F638BEB18A8}" type="datetime1">
              <a:rPr lang="en-US" smtClean="0"/>
              <a:t>1/10/2017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5C54D1-FDD9-4227-AB8F-CBC9F09C9B0C}" type="slidenum">
              <a:rPr lang="en-US" smtClean="0"/>
              <a:t>‹#›</a:t>
            </a:fld>
            <a:endParaRPr lang="en-US"/>
          </a:p>
        </p:txBody>
      </p:sp>
      <p:sp>
        <p:nvSpPr>
          <p:cNvPr id="9"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1051745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CB5835-5D57-4F97-B64E-740F32DDF1D3}" type="datetime1">
              <a:rPr lang="en-US" smtClean="0"/>
              <a:t>1/10/2017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5C54D1-FDD9-4227-AB8F-CBC9F09C9B0C}" type="slidenum">
              <a:rPr lang="en-US" smtClean="0"/>
              <a:t>‹#›</a:t>
            </a:fld>
            <a:endParaRPr lang="en-US"/>
          </a:p>
        </p:txBody>
      </p:sp>
    </p:spTree>
    <p:extLst>
      <p:ext uri="{BB962C8B-B14F-4D97-AF65-F5344CB8AC3E}">
        <p14:creationId xmlns:p14="http://schemas.microsoft.com/office/powerpoint/2010/main" val="1220750515"/>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50" r:id="rId3"/>
    <p:sldLayoutId id="2147483685" r:id="rId4"/>
    <p:sldLayoutId id="2147483725" r:id="rId5"/>
    <p:sldLayoutId id="2147483652" r:id="rId6"/>
    <p:sldLayoutId id="2147483721" r:id="rId7"/>
    <p:sldLayoutId id="2147483695" r:id="rId8"/>
    <p:sldLayoutId id="2147483654" r:id="rId9"/>
    <p:sldLayoutId id="2147483696" r:id="rId10"/>
    <p:sldLayoutId id="2147483691" r:id="rId11"/>
    <p:sldLayoutId id="2147483722" r:id="rId12"/>
    <p:sldLayoutId id="2147483697" r:id="rId13"/>
    <p:sldLayoutId id="2147483665" r:id="rId14"/>
    <p:sldLayoutId id="2147483724" r:id="rId15"/>
    <p:sldLayoutId id="2147483708" r:id="rId16"/>
    <p:sldLayoutId id="2147483666" r:id="rId17"/>
    <p:sldLayoutId id="2147483709" r:id="rId18"/>
    <p:sldLayoutId id="2147483667" r:id="rId19"/>
    <p:sldLayoutId id="2147483693" r:id="rId20"/>
    <p:sldLayoutId id="2147483692" r:id="rId21"/>
    <p:sldLayoutId id="2147483663" r:id="rId22"/>
    <p:sldLayoutId id="2147483726" r:id="rId2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hyperlink" Target="http://ipcc-wg2.gov/SREX/"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hyperlink" Target="http://ipcc-wg2.gov/SREX/images/uploads/SREX-SPMbrochure_FINAL.pdf"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youtube.com/v/kUG4-TEqPYc"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hyperlink" Target="https://youtube.googleapis.com/v/kUG4-TEqPYc" TargetMode="External"/><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youtube.com/v/wAbMuefx3oE"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hyperlink" Target="https://youtube.googleapis.com/v/wAbMuefx3oE" TargetMode="External"/><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21.jpg"/><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hyperlink" Target="http://www.wunderground.com/blog/JeffMasters/comment.html?entrynum=2665" TargetMode="External"/><Relationship Id="rId4" Type="http://schemas.openxmlformats.org/officeDocument/2006/relationships/hyperlink" Target="https://www.youtube.com/watch?v=4spEuh8vswE"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hyperlink" Target="http://en.wikipedia.org/wiki/Black_Saturday_bushfire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40.png"/><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9.xml"/><Relationship Id="rId5" Type="http://schemas.openxmlformats.org/officeDocument/2006/relationships/image" Target="../media/image42.emf"/><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44.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48.jpeg"/><Relationship Id="rId5" Type="http://schemas.openxmlformats.org/officeDocument/2006/relationships/image" Target="../media/image47.emf"/><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hyperlink" Target="http://documents.worldbank.org/curated/en/2013/06/17862361/turn-down-heat-climate-extremes-regional-impacts-case-resilience-full-report" TargetMode="External"/><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hyperlink" Target="http://ipcc-wg2.gov/SREX/report/njlite/" TargetMode="Externa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hyperlink" Target="http://www.winrock.org/" TargetMode="Externa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7564" y="862944"/>
            <a:ext cx="11396869" cy="2526125"/>
          </a:xfrm>
        </p:spPr>
        <p:txBody>
          <a:bodyPr/>
          <a:lstStyle/>
          <a:p>
            <a:r>
              <a:rPr lang="de-DE" dirty="0"/>
              <a:t>Bangladesh Climate-Resilient Ecosystem Curriculum (BACUM)</a:t>
            </a:r>
            <a:endParaRPr lang="en-US" dirty="0"/>
          </a:p>
        </p:txBody>
      </p:sp>
      <p:sp>
        <p:nvSpPr>
          <p:cNvPr id="3" name="Subtitle 2"/>
          <p:cNvSpPr>
            <a:spLocks noGrp="1"/>
          </p:cNvSpPr>
          <p:nvPr>
            <p:ph type="subTitle" idx="1"/>
          </p:nvPr>
        </p:nvSpPr>
        <p:spPr>
          <a:xfrm>
            <a:off x="397564" y="3622033"/>
            <a:ext cx="11396869" cy="1444484"/>
          </a:xfrm>
        </p:spPr>
        <p:txBody>
          <a:bodyPr/>
          <a:lstStyle/>
          <a:p>
            <a:r>
              <a:rPr lang="de-DE" dirty="0"/>
              <a:t>Module 1: Introduction to Climate Change</a:t>
            </a:r>
            <a:endParaRPr lang="en-US" dirty="0"/>
          </a:p>
        </p:txBody>
      </p:sp>
    </p:spTree>
    <p:extLst>
      <p:ext uri="{BB962C8B-B14F-4D97-AF65-F5344CB8AC3E}">
        <p14:creationId xmlns:p14="http://schemas.microsoft.com/office/powerpoint/2010/main" val="3731113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Shape 116"/>
          <p:cNvSpPr txBox="1">
            <a:spLocks noGrp="1"/>
          </p:cNvSpPr>
          <p:nvPr>
            <p:ph type="title"/>
          </p:nvPr>
        </p:nvSpPr>
        <p:spPr/>
        <p:txBody>
          <a:bodyPr>
            <a:normAutofit/>
          </a:bodyPr>
          <a:lstStyle/>
          <a:p>
            <a:pPr lvl="0"/>
            <a:r>
              <a:rPr lang="en-US" dirty="0">
                <a:sym typeface="Calibri"/>
              </a:rPr>
              <a:t>Basic statistics indicate intensification</a:t>
            </a:r>
            <a:endParaRPr lang="en" dirty="0">
              <a:sym typeface="Calibri"/>
            </a:endParaRPr>
          </a:p>
        </p:txBody>
      </p:sp>
      <p:sp>
        <p:nvSpPr>
          <p:cNvPr id="115" name="Shape 115"/>
          <p:cNvSpPr txBox="1">
            <a:spLocks noGrp="1"/>
          </p:cNvSpPr>
          <p:nvPr>
            <p:ph idx="4294967295"/>
          </p:nvPr>
        </p:nvSpPr>
        <p:spPr>
          <a:xfrm>
            <a:off x="0" y="1825625"/>
            <a:ext cx="10515600" cy="4351338"/>
          </a:xfrm>
        </p:spPr>
        <p:txBody>
          <a:bodyPr/>
          <a:lstStyle/>
          <a:p>
            <a:pPr lvl="0"/>
            <a:r>
              <a:rPr lang="en">
                <a:sym typeface="Arial"/>
              </a:rPr>
              <a:t>
</a:t>
            </a:r>
          </a:p>
          <a:p>
            <a:endParaRPr lang="en">
              <a:sym typeface="Arial"/>
            </a:endParaRPr>
          </a:p>
        </p:txBody>
      </p:sp>
      <p:sp>
        <p:nvSpPr>
          <p:cNvPr id="117" name="Shape 117"/>
          <p:cNvSpPr/>
          <p:nvPr/>
        </p:nvSpPr>
        <p:spPr>
          <a:xfrm>
            <a:off x="2209801" y="1676400"/>
            <a:ext cx="7848599" cy="523874"/>
          </a:xfrm>
          <a:prstGeom prst="rect">
            <a:avLst/>
          </a:prstGeom>
          <a:noFill/>
          <a:ln>
            <a:noFill/>
          </a:ln>
        </p:spPr>
        <p:txBody>
          <a:bodyPr lIns="91425" tIns="45700" rIns="91425" bIns="45700" anchor="t" anchorCtr="0">
            <a:noAutofit/>
          </a:bodyPr>
          <a:lstStyle/>
          <a:p>
            <a:endParaRPr/>
          </a:p>
        </p:txBody>
      </p:sp>
      <p:sp>
        <p:nvSpPr>
          <p:cNvPr id="118" name="Shape 118"/>
          <p:cNvSpPr/>
          <p:nvPr/>
        </p:nvSpPr>
        <p:spPr>
          <a:xfrm>
            <a:off x="2324102" y="1818000"/>
            <a:ext cx="7543799" cy="5040000"/>
          </a:xfrm>
          <a:prstGeom prst="rect">
            <a:avLst/>
          </a:prstGeom>
          <a:blipFill>
            <a:blip r:embed="rId3"/>
            <a:stretch>
              <a:fillRect/>
            </a:stretch>
          </a:blipFill>
        </p:spPr>
      </p:sp>
    </p:spTree>
    <p:extLst>
      <p:ext uri="{BB962C8B-B14F-4D97-AF65-F5344CB8AC3E}">
        <p14:creationId xmlns:p14="http://schemas.microsoft.com/office/powerpoint/2010/main" val="1185333823"/>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Several kinds of non-</a:t>
            </a:r>
            <a:r>
              <a:rPr lang="en-US" dirty="0" err="1"/>
              <a:t>stationarity</a:t>
            </a:r>
            <a:endParaRPr lang="en-US" dirty="0"/>
          </a:p>
        </p:txBody>
      </p:sp>
      <p:pic>
        <p:nvPicPr>
          <p:cNvPr id="4" name="Picture 3"/>
          <p:cNvPicPr>
            <a:picLocks noChangeAspect="1"/>
          </p:cNvPicPr>
          <p:nvPr/>
        </p:nvPicPr>
        <p:blipFill>
          <a:blip r:embed="rId3"/>
          <a:stretch>
            <a:fillRect/>
          </a:stretch>
        </p:blipFill>
        <p:spPr>
          <a:xfrm>
            <a:off x="6440225" y="1168658"/>
            <a:ext cx="3190372" cy="5580000"/>
          </a:xfrm>
          <a:prstGeom prst="rect">
            <a:avLst/>
          </a:prstGeom>
        </p:spPr>
      </p:pic>
      <p:sp>
        <p:nvSpPr>
          <p:cNvPr id="5" name="TextBox 4"/>
          <p:cNvSpPr txBox="1"/>
          <p:nvPr/>
        </p:nvSpPr>
        <p:spPr>
          <a:xfrm>
            <a:off x="1981201" y="4766254"/>
            <a:ext cx="3521225" cy="646331"/>
          </a:xfrm>
          <a:prstGeom prst="rect">
            <a:avLst/>
          </a:prstGeom>
          <a:noFill/>
        </p:spPr>
        <p:txBody>
          <a:bodyPr wrap="square" rtlCol="0">
            <a:spAutoFit/>
          </a:bodyPr>
          <a:lstStyle/>
          <a:p>
            <a:r>
              <a:rPr lang="en-US" b="1" dirty="0"/>
              <a:t>Source</a:t>
            </a:r>
            <a:r>
              <a:rPr lang="en-US" dirty="0"/>
              <a:t>: IPCC SREX Report: </a:t>
            </a:r>
            <a:br>
              <a:rPr lang="en-US" dirty="0"/>
            </a:br>
            <a:r>
              <a:rPr lang="en-US" dirty="0">
                <a:hlinkClick r:id="rId4"/>
              </a:rPr>
              <a:t>http://ipcc-wg2.gov/SREX/</a:t>
            </a:r>
            <a:endParaRPr lang="en-US" dirty="0"/>
          </a:p>
        </p:txBody>
      </p:sp>
    </p:spTree>
    <p:extLst>
      <p:ext uri="{BB962C8B-B14F-4D97-AF65-F5344CB8AC3E}">
        <p14:creationId xmlns:p14="http://schemas.microsoft.com/office/powerpoint/2010/main" val="1083679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Shape 100"/>
          <p:cNvSpPr txBox="1">
            <a:spLocks noGrp="1"/>
          </p:cNvSpPr>
          <p:nvPr>
            <p:ph idx="1"/>
          </p:nvPr>
        </p:nvSpPr>
        <p:spPr/>
        <p:txBody>
          <a:bodyPr>
            <a:normAutofit fontScale="92500" lnSpcReduction="10000"/>
          </a:bodyPr>
          <a:lstStyle/>
          <a:p>
            <a:r>
              <a:rPr lang="en-US" dirty="0">
                <a:sym typeface="Arial"/>
              </a:rPr>
              <a:t>Adding heat to the atmosphere is l</a:t>
            </a:r>
            <a:r>
              <a:rPr lang="en" dirty="0">
                <a:sym typeface="Arial"/>
              </a:rPr>
              <a:t>ike </a:t>
            </a:r>
            <a:r>
              <a:rPr lang="en-US" dirty="0">
                <a:sym typeface="Arial"/>
              </a:rPr>
              <a:t>p</a:t>
            </a:r>
            <a:r>
              <a:rPr lang="en" dirty="0">
                <a:sym typeface="Arial"/>
              </a:rPr>
              <a:t>ushing a </a:t>
            </a:r>
            <a:r>
              <a:rPr lang="en-US" dirty="0">
                <a:sym typeface="Arial"/>
              </a:rPr>
              <a:t>s</a:t>
            </a:r>
            <a:r>
              <a:rPr lang="en" dirty="0">
                <a:sym typeface="Arial"/>
              </a:rPr>
              <a:t>wing</a:t>
            </a:r>
            <a:r>
              <a:rPr lang="en-US" dirty="0">
                <a:sym typeface="Arial"/>
              </a:rPr>
              <a:t>. </a:t>
            </a:r>
          </a:p>
          <a:p>
            <a:r>
              <a:rPr lang="en-US" dirty="0">
                <a:sym typeface="Arial"/>
              </a:rPr>
              <a:t>More heat = intensified weather and climate</a:t>
            </a:r>
          </a:p>
          <a:p>
            <a:r>
              <a:rPr lang="en-US" dirty="0">
                <a:sym typeface="Arial"/>
              </a:rPr>
              <a:t>Heat</a:t>
            </a:r>
            <a:r>
              <a:rPr lang="en" dirty="0">
                <a:sym typeface="Arial"/>
              </a:rPr>
              <a:t> drives the global weathe</a:t>
            </a:r>
            <a:r>
              <a:rPr lang="en" dirty="0"/>
              <a:t>r system</a:t>
            </a:r>
            <a:r>
              <a:rPr lang="en-US" dirty="0"/>
              <a:t>. </a:t>
            </a:r>
            <a:endParaRPr lang="en" dirty="0"/>
          </a:p>
          <a:p>
            <a:pPr lvl="1"/>
            <a:r>
              <a:rPr lang="en" sz="2200" dirty="0">
                <a:sym typeface="Arial"/>
              </a:rPr>
              <a:t>More energy</a:t>
            </a:r>
            <a:r>
              <a:rPr lang="en-US" sz="2200" dirty="0">
                <a:sym typeface="Arial"/>
              </a:rPr>
              <a:t> and heat differentials</a:t>
            </a:r>
            <a:r>
              <a:rPr lang="en" sz="2200" dirty="0">
                <a:sym typeface="Arial"/>
              </a:rPr>
              <a:t> to drive the global weather engine</a:t>
            </a:r>
            <a:endParaRPr lang="en-US" sz="2200" dirty="0">
              <a:sym typeface="Arial"/>
            </a:endParaRPr>
          </a:p>
          <a:p>
            <a:pPr marL="457200" lvl="1" indent="0">
              <a:buNone/>
            </a:pPr>
            <a:r>
              <a:rPr lang="en-US" dirty="0">
                <a:sym typeface="Arial"/>
              </a:rPr>
              <a:t>	and</a:t>
            </a:r>
            <a:endParaRPr lang="en" dirty="0">
              <a:sym typeface="Arial"/>
            </a:endParaRPr>
          </a:p>
          <a:p>
            <a:pPr lvl="1"/>
            <a:r>
              <a:rPr lang="en" sz="2200" dirty="0">
                <a:sym typeface="Arial"/>
              </a:rPr>
              <a:t>More water in atmosphere</a:t>
            </a:r>
          </a:p>
          <a:p>
            <a:pPr marL="457200" lvl="1" indent="0">
              <a:buNone/>
            </a:pPr>
            <a:r>
              <a:rPr lang="en-US" dirty="0">
                <a:sym typeface="Arial"/>
              </a:rPr>
              <a:t>	</a:t>
            </a:r>
            <a:r>
              <a:rPr lang="en" dirty="0">
                <a:sym typeface="Arial"/>
              </a:rPr>
              <a:t>therefore</a:t>
            </a:r>
            <a:r>
              <a:rPr lang="en-US" dirty="0">
                <a:sym typeface="Arial"/>
              </a:rPr>
              <a:t> …</a:t>
            </a:r>
            <a:endParaRPr lang="en" dirty="0">
              <a:sym typeface="Arial"/>
            </a:endParaRPr>
          </a:p>
          <a:p>
            <a:pPr lvl="1"/>
            <a:r>
              <a:rPr lang="en" sz="2200" dirty="0">
                <a:sym typeface="Arial"/>
              </a:rPr>
              <a:t>More variability</a:t>
            </a:r>
            <a:r>
              <a:rPr lang="en-US" sz="2200" dirty="0">
                <a:sym typeface="Arial"/>
              </a:rPr>
              <a:t> in weather and climate</a:t>
            </a:r>
            <a:endParaRPr lang="en" sz="2200" dirty="0">
              <a:sym typeface="Arial"/>
            </a:endParaRPr>
          </a:p>
          <a:p>
            <a:pPr lvl="1"/>
            <a:r>
              <a:rPr lang="en" sz="2200" dirty="0">
                <a:sym typeface="Arial"/>
              </a:rPr>
              <a:t>Greater extremes</a:t>
            </a:r>
          </a:p>
        </p:txBody>
      </p:sp>
      <p:sp>
        <p:nvSpPr>
          <p:cNvPr id="99" name="Shape 99"/>
          <p:cNvSpPr txBox="1">
            <a:spLocks noGrp="1"/>
          </p:cNvSpPr>
          <p:nvPr>
            <p:ph type="title"/>
          </p:nvPr>
        </p:nvSpPr>
        <p:spPr/>
        <p:txBody>
          <a:bodyPr>
            <a:noAutofit/>
          </a:bodyPr>
          <a:lstStyle/>
          <a:p>
            <a:pPr lvl="0"/>
            <a:r>
              <a:rPr lang="en-US" sz="2800" dirty="0">
                <a:sym typeface="Arial"/>
              </a:rPr>
              <a:t>Heat and Climate Intensification</a:t>
            </a:r>
            <a:endParaRPr lang="en" sz="2800" dirty="0">
              <a:sym typeface="Arial"/>
            </a:endParaRPr>
          </a:p>
        </p:txBody>
      </p:sp>
      <p:pic>
        <p:nvPicPr>
          <p:cNvPr id="2" name="Picture 1"/>
          <p:cNvPicPr>
            <a:picLocks noChangeAspect="1"/>
          </p:cNvPicPr>
          <p:nvPr/>
        </p:nvPicPr>
        <p:blipFill>
          <a:blip r:embed="rId3"/>
          <a:stretch>
            <a:fillRect/>
          </a:stretch>
        </p:blipFill>
        <p:spPr>
          <a:xfrm>
            <a:off x="8789943" y="3828815"/>
            <a:ext cx="2773796" cy="2551051"/>
          </a:xfrm>
          <a:prstGeom prst="rect">
            <a:avLst/>
          </a:prstGeom>
        </p:spPr>
      </p:pic>
      <p:sp>
        <p:nvSpPr>
          <p:cNvPr id="4" name="TextBox 3"/>
          <p:cNvSpPr txBox="1"/>
          <p:nvPr/>
        </p:nvSpPr>
        <p:spPr>
          <a:xfrm>
            <a:off x="8564594" y="6542481"/>
            <a:ext cx="2793872" cy="246221"/>
          </a:xfrm>
          <a:prstGeom prst="rect">
            <a:avLst/>
          </a:prstGeom>
          <a:noFill/>
        </p:spPr>
        <p:txBody>
          <a:bodyPr wrap="square" rtlCol="0">
            <a:spAutoFit/>
          </a:bodyPr>
          <a:lstStyle/>
          <a:p>
            <a:r>
              <a:rPr lang="en-US" sz="1000" dirty="0"/>
              <a:t>Photo from </a:t>
            </a:r>
            <a:r>
              <a:rPr lang="en-US" sz="1000" dirty="0" err="1"/>
              <a:t>wired.com</a:t>
            </a:r>
            <a:endParaRPr lang="en-US" sz="1000" dirty="0"/>
          </a:p>
        </p:txBody>
      </p:sp>
    </p:spTree>
    <p:extLst>
      <p:ext uri="{BB962C8B-B14F-4D97-AF65-F5344CB8AC3E}">
        <p14:creationId xmlns:p14="http://schemas.microsoft.com/office/powerpoint/2010/main" val="3894623522"/>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Climate Intensification: Floods </a:t>
            </a:r>
          </a:p>
        </p:txBody>
      </p:sp>
      <p:pic>
        <p:nvPicPr>
          <p:cNvPr id="2" name="Picture 1"/>
          <p:cNvPicPr>
            <a:picLocks noChangeAspect="1"/>
          </p:cNvPicPr>
          <p:nvPr/>
        </p:nvPicPr>
        <p:blipFill>
          <a:blip r:embed="rId3"/>
          <a:stretch>
            <a:fillRect/>
          </a:stretch>
        </p:blipFill>
        <p:spPr>
          <a:xfrm>
            <a:off x="1856935" y="1103763"/>
            <a:ext cx="8270931" cy="5578391"/>
          </a:xfrm>
          <a:prstGeom prst="rect">
            <a:avLst/>
          </a:prstGeom>
        </p:spPr>
      </p:pic>
    </p:spTree>
    <p:extLst>
      <p:ext uri="{BB962C8B-B14F-4D97-AF65-F5344CB8AC3E}">
        <p14:creationId xmlns:p14="http://schemas.microsoft.com/office/powerpoint/2010/main" val="3263602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Shape 234"/>
          <p:cNvSpPr txBox="1">
            <a:spLocks noGrp="1"/>
          </p:cNvSpPr>
          <p:nvPr>
            <p:ph idx="1"/>
          </p:nvPr>
        </p:nvSpPr>
        <p:spPr/>
        <p:txBody>
          <a:bodyPr>
            <a:normAutofit/>
          </a:bodyPr>
          <a:lstStyle/>
          <a:p>
            <a:pPr marL="0" indent="0">
              <a:spcAft>
                <a:spcPts val="600"/>
              </a:spcAft>
              <a:buNone/>
            </a:pPr>
            <a:r>
              <a:rPr lang="en" sz="2400" dirty="0"/>
              <a:t>So far, </a:t>
            </a:r>
            <a:r>
              <a:rPr lang="en-US" sz="2400" dirty="0"/>
              <a:t>global </a:t>
            </a:r>
            <a:r>
              <a:rPr lang="en" sz="2400" dirty="0"/>
              <a:t>t</a:t>
            </a:r>
            <a:r>
              <a:rPr lang="en" sz="2400" dirty="0">
                <a:sym typeface="Arial"/>
              </a:rPr>
              <a:t>rends in annual maximum flooding is not much more than would be expected by chance.</a:t>
            </a:r>
          </a:p>
          <a:p>
            <a:pPr marL="0" indent="0">
              <a:spcAft>
                <a:spcPts val="600"/>
              </a:spcAft>
              <a:buNone/>
            </a:pPr>
            <a:r>
              <a:rPr lang="en" sz="2400" dirty="0">
                <a:sym typeface="Arial"/>
              </a:rPr>
              <a:t>Most scientists believe that since variability is </a:t>
            </a:r>
            <a:r>
              <a:rPr lang="en-US" sz="2400" dirty="0">
                <a:sym typeface="Arial"/>
              </a:rPr>
              <a:t>very </a:t>
            </a:r>
            <a:r>
              <a:rPr lang="en" sz="2400" dirty="0">
                <a:sym typeface="Arial"/>
              </a:rPr>
              <a:t>large and the sample size </a:t>
            </a:r>
            <a:r>
              <a:rPr lang="en-US" sz="2400" dirty="0">
                <a:sym typeface="Arial"/>
              </a:rPr>
              <a:t>is very </a:t>
            </a:r>
            <a:r>
              <a:rPr lang="en" sz="2400" dirty="0">
                <a:sym typeface="Arial"/>
              </a:rPr>
              <a:t>small that t</a:t>
            </a:r>
            <a:r>
              <a:rPr lang="en-US" sz="2400" dirty="0">
                <a:sym typeface="Arial"/>
              </a:rPr>
              <a:t>his </a:t>
            </a:r>
            <a:r>
              <a:rPr lang="en" sz="2400" dirty="0">
                <a:sym typeface="Arial"/>
              </a:rPr>
              <a:t>obscure</a:t>
            </a:r>
            <a:r>
              <a:rPr lang="en-US" sz="2400" dirty="0">
                <a:sym typeface="Arial"/>
              </a:rPr>
              <a:t>s</a:t>
            </a:r>
            <a:r>
              <a:rPr lang="en" sz="2400" dirty="0">
                <a:sym typeface="Arial"/>
              </a:rPr>
              <a:t> changes.</a:t>
            </a:r>
            <a:r>
              <a:rPr lang="en-US" sz="2400" dirty="0">
                <a:sym typeface="Arial"/>
              </a:rPr>
              <a:t> </a:t>
            </a:r>
            <a:r>
              <a:rPr lang="en-US" sz="2400" i="1" dirty="0">
                <a:sym typeface="Arial"/>
              </a:rPr>
              <a:t>(Rare events, even if they become more common, are still rare).</a:t>
            </a:r>
            <a:r>
              <a:rPr lang="en-US" sz="2400" dirty="0">
                <a:sym typeface="Arial"/>
              </a:rPr>
              <a:t> </a:t>
            </a:r>
            <a:endParaRPr lang="en" sz="2400" dirty="0">
              <a:sym typeface="Arial"/>
            </a:endParaRPr>
          </a:p>
          <a:p>
            <a:pPr marL="0" indent="0">
              <a:spcAft>
                <a:spcPts val="600"/>
              </a:spcAft>
              <a:buNone/>
            </a:pPr>
            <a:r>
              <a:rPr lang="en" sz="2400" dirty="0">
                <a:sym typeface="Arial"/>
              </a:rPr>
              <a:t>Catastrophic damage may not become obvious until it breaks through your door.</a:t>
            </a:r>
          </a:p>
        </p:txBody>
      </p:sp>
      <p:sp>
        <p:nvSpPr>
          <p:cNvPr id="233" name="Shape 233"/>
          <p:cNvSpPr txBox="1">
            <a:spLocks noGrp="1"/>
          </p:cNvSpPr>
          <p:nvPr>
            <p:ph type="title"/>
          </p:nvPr>
        </p:nvSpPr>
        <p:spPr/>
        <p:txBody>
          <a:bodyPr/>
          <a:lstStyle/>
          <a:p>
            <a:pPr lvl="0"/>
            <a:r>
              <a:rPr lang="en" dirty="0">
                <a:sym typeface="Arial"/>
              </a:rPr>
              <a:t>Flooding Intensification</a:t>
            </a:r>
          </a:p>
        </p:txBody>
      </p:sp>
    </p:spTree>
    <p:extLst>
      <p:ext uri="{BB962C8B-B14F-4D97-AF65-F5344CB8AC3E}">
        <p14:creationId xmlns:p14="http://schemas.microsoft.com/office/powerpoint/2010/main" val="2894643881"/>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400" dirty="0"/>
              <a:t>In the USA, the return period of “very heavy” precipitation events changed during the past century in the Midwestern US from 10 to 7 years, in the South from 4 to 2.7 years, and in the Northeast from 26 to 11 years. </a:t>
            </a:r>
          </a:p>
          <a:p>
            <a:pPr marL="0" indent="0">
              <a:buNone/>
            </a:pPr>
            <a:r>
              <a:rPr lang="en-US" sz="2400" dirty="0"/>
              <a:t>This is predicted by theory and models</a:t>
            </a:r>
          </a:p>
          <a:p>
            <a:pPr marL="0" indent="0">
              <a:buNone/>
            </a:pPr>
            <a:endParaRPr lang="en-US" sz="2400" dirty="0"/>
          </a:p>
          <a:p>
            <a:pPr marL="0" indent="0">
              <a:buNone/>
            </a:pPr>
            <a:r>
              <a:rPr lang="en-US" sz="2400" dirty="0"/>
              <a:t>More floods in second half of 20th century than in first half; statistically significant even accounting for record differences</a:t>
            </a:r>
          </a:p>
          <a:p>
            <a:endParaRPr lang="en-US" sz="2400" dirty="0"/>
          </a:p>
        </p:txBody>
      </p:sp>
      <p:sp>
        <p:nvSpPr>
          <p:cNvPr id="139" name="Shape 139"/>
          <p:cNvSpPr txBox="1">
            <a:spLocks noGrp="1"/>
          </p:cNvSpPr>
          <p:nvPr>
            <p:ph type="title"/>
          </p:nvPr>
        </p:nvSpPr>
        <p:spPr/>
        <p:txBody>
          <a:bodyPr>
            <a:normAutofit/>
          </a:bodyPr>
          <a:lstStyle/>
          <a:p>
            <a:pPr lvl="0"/>
            <a:r>
              <a:rPr lang="en-US" dirty="0">
                <a:sym typeface="Arial"/>
              </a:rPr>
              <a:t>C</a:t>
            </a:r>
            <a:r>
              <a:rPr lang="en" dirty="0">
                <a:sym typeface="Arial"/>
              </a:rPr>
              <a:t>limate intensification makes heavy precipitation</a:t>
            </a:r>
          </a:p>
        </p:txBody>
      </p:sp>
      <p:sp>
        <p:nvSpPr>
          <p:cNvPr id="2" name="สี่เหลี่ยมผืนผ้า 1"/>
          <p:cNvSpPr/>
          <p:nvPr/>
        </p:nvSpPr>
        <p:spPr>
          <a:xfrm>
            <a:off x="7920574" y="3043873"/>
            <a:ext cx="2219107" cy="369332"/>
          </a:xfrm>
          <a:prstGeom prst="rect">
            <a:avLst/>
          </a:prstGeom>
        </p:spPr>
        <p:txBody>
          <a:bodyPr wrap="square">
            <a:spAutoFit/>
          </a:bodyPr>
          <a:lstStyle/>
          <a:p>
            <a:r>
              <a:rPr lang="en" dirty="0"/>
              <a:t>Groisman et al (2001)</a:t>
            </a:r>
            <a:endParaRPr lang="th-TH" dirty="0"/>
          </a:p>
        </p:txBody>
      </p:sp>
    </p:spTree>
    <p:extLst>
      <p:ext uri="{BB962C8B-B14F-4D97-AF65-F5344CB8AC3E}">
        <p14:creationId xmlns:p14="http://schemas.microsoft.com/office/powerpoint/2010/main" val="3358913384"/>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7" name="Shape 227"/>
          <p:cNvSpPr txBox="1">
            <a:spLocks noGrp="1"/>
          </p:cNvSpPr>
          <p:nvPr>
            <p:ph idx="1"/>
          </p:nvPr>
        </p:nvSpPr>
        <p:spPr/>
        <p:txBody>
          <a:bodyPr>
            <a:normAutofit/>
          </a:bodyPr>
          <a:lstStyle/>
          <a:p>
            <a:pPr marL="0" lvl="0" indent="0">
              <a:buNone/>
            </a:pPr>
            <a:r>
              <a:rPr lang="en" sz="2400" b="1" u="sng" dirty="0">
                <a:sym typeface="Arial"/>
              </a:rPr>
              <a:t>....but people’s perceptions might be wrong, because:</a:t>
            </a:r>
          </a:p>
          <a:p>
            <a:pPr lvl="0"/>
            <a:r>
              <a:rPr lang="en" sz="2400" dirty="0">
                <a:sym typeface="Arial"/>
              </a:rPr>
              <a:t>The longer you live, the more rare events you see</a:t>
            </a:r>
          </a:p>
          <a:p>
            <a:pPr lvl="0"/>
            <a:r>
              <a:rPr lang="en" sz="2400" dirty="0">
                <a:sym typeface="Arial"/>
              </a:rPr>
              <a:t>Humans are increasingly “in the way”</a:t>
            </a:r>
            <a:r>
              <a:rPr lang="en-US" sz="2400" dirty="0">
                <a:sym typeface="Arial"/>
              </a:rPr>
              <a:t>. Damage from flooding has increase dramatically, largely due to development of vulnerable areas</a:t>
            </a:r>
            <a:endParaRPr lang="en" sz="2400" dirty="0">
              <a:sym typeface="Arial"/>
            </a:endParaRPr>
          </a:p>
          <a:p>
            <a:pPr lvl="0"/>
            <a:r>
              <a:rPr lang="en" sz="2400" dirty="0">
                <a:sym typeface="Arial"/>
              </a:rPr>
              <a:t>You hear about it more than ever</a:t>
            </a:r>
            <a:r>
              <a:rPr lang="en-US" sz="2400" dirty="0">
                <a:sym typeface="Arial"/>
              </a:rPr>
              <a:t> due to the news media. Flooding is an easy story to cover by news media. </a:t>
            </a:r>
            <a:endParaRPr lang="en" sz="2400" dirty="0">
              <a:sym typeface="Arial"/>
            </a:endParaRPr>
          </a:p>
          <a:p>
            <a:pPr lvl="0"/>
            <a:r>
              <a:rPr lang="en" sz="2400" dirty="0">
                <a:sym typeface="Arial"/>
              </a:rPr>
              <a:t>Intensification happens naturally, but moves from place to place.  You don’t hear about the places that </a:t>
            </a:r>
            <a:r>
              <a:rPr lang="en-US" sz="2400" dirty="0">
                <a:sym typeface="Arial"/>
              </a:rPr>
              <a:t>have </a:t>
            </a:r>
            <a:r>
              <a:rPr lang="en" sz="2400" dirty="0">
                <a:sym typeface="Arial"/>
              </a:rPr>
              <a:t>calmed. </a:t>
            </a:r>
            <a:r>
              <a:rPr lang="en-US" sz="2400" dirty="0">
                <a:sym typeface="Arial"/>
              </a:rPr>
              <a:t> </a:t>
            </a:r>
          </a:p>
          <a:p>
            <a:pPr lvl="0"/>
            <a:r>
              <a:rPr lang="en-US" sz="2400" dirty="0">
                <a:sym typeface="Arial"/>
              </a:rPr>
              <a:t>Flooding disasters in South Asia have been common and very damaging in recent decades</a:t>
            </a:r>
          </a:p>
        </p:txBody>
      </p:sp>
      <p:sp>
        <p:nvSpPr>
          <p:cNvPr id="226" name="Shape 226"/>
          <p:cNvSpPr txBox="1">
            <a:spLocks noGrp="1"/>
          </p:cNvSpPr>
          <p:nvPr>
            <p:ph type="title"/>
          </p:nvPr>
        </p:nvSpPr>
        <p:spPr/>
        <p:txBody>
          <a:bodyPr>
            <a:noAutofit/>
          </a:bodyPr>
          <a:lstStyle/>
          <a:p>
            <a:pPr lvl="0"/>
            <a:r>
              <a:rPr lang="en" sz="3000" dirty="0">
                <a:sym typeface="Arial"/>
              </a:rPr>
              <a:t>Most </a:t>
            </a:r>
            <a:r>
              <a:rPr lang="en-US" sz="3000" dirty="0">
                <a:sym typeface="Arial"/>
              </a:rPr>
              <a:t>people </a:t>
            </a:r>
            <a:r>
              <a:rPr lang="en" sz="3000" dirty="0">
                <a:sym typeface="Arial"/>
              </a:rPr>
              <a:t>think flooding has increased markedly</a:t>
            </a:r>
          </a:p>
        </p:txBody>
      </p:sp>
    </p:spTree>
    <p:extLst>
      <p:ext uri="{BB962C8B-B14F-4D97-AF65-F5344CB8AC3E}">
        <p14:creationId xmlns:p14="http://schemas.microsoft.com/office/powerpoint/2010/main" val="770201189"/>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p:txBody>
          <a:bodyPr>
            <a:normAutofit/>
          </a:bodyPr>
          <a:lstStyle/>
          <a:p>
            <a:pPr lvl="0"/>
            <a:r>
              <a:rPr lang="en" sz="2900" dirty="0">
                <a:sym typeface="Comic Sans MS"/>
              </a:rPr>
              <a:t>The number of flood disasters by country from 1974 to 2003</a:t>
            </a:r>
          </a:p>
        </p:txBody>
      </p:sp>
      <p:sp>
        <p:nvSpPr>
          <p:cNvPr id="202" name="Shape 202"/>
          <p:cNvSpPr/>
          <p:nvPr/>
        </p:nvSpPr>
        <p:spPr>
          <a:xfrm>
            <a:off x="2881776" y="1080001"/>
            <a:ext cx="9143999" cy="5638799"/>
          </a:xfrm>
          <a:prstGeom prst="rect">
            <a:avLst/>
          </a:prstGeom>
          <a:blipFill>
            <a:blip r:embed="rId3"/>
            <a:stretch>
              <a:fillRect/>
            </a:stretch>
          </a:blipFill>
        </p:spPr>
      </p:sp>
      <p:sp>
        <p:nvSpPr>
          <p:cNvPr id="203" name="Shape 203"/>
          <p:cNvSpPr/>
          <p:nvPr/>
        </p:nvSpPr>
        <p:spPr>
          <a:xfrm>
            <a:off x="5867401" y="5029200"/>
            <a:ext cx="1404551" cy="276998"/>
          </a:xfrm>
          <a:prstGeom prst="rect">
            <a:avLst/>
          </a:prstGeom>
          <a:noFill/>
          <a:ln>
            <a:noFill/>
          </a:ln>
        </p:spPr>
        <p:txBody>
          <a:bodyPr lIns="91425" tIns="45700" rIns="91425" bIns="45700" anchor="t" anchorCtr="0">
            <a:noAutofit/>
          </a:bodyPr>
          <a:lstStyle/>
          <a:p>
            <a:pPr>
              <a:buSzPct val="25000"/>
            </a:pPr>
            <a:r>
              <a:rPr lang="en" sz="1200">
                <a:solidFill>
                  <a:schemeClr val="dk1"/>
                </a:solidFill>
                <a:latin typeface="Arial"/>
                <a:ea typeface="Arial"/>
                <a:cs typeface="Arial"/>
                <a:sym typeface="Arial"/>
              </a:rPr>
              <a:t>Pielke et al., 2002</a:t>
            </a:r>
          </a:p>
        </p:txBody>
      </p:sp>
      <p:sp>
        <p:nvSpPr>
          <p:cNvPr id="2" name="TextBox 1"/>
          <p:cNvSpPr txBox="1"/>
          <p:nvPr/>
        </p:nvSpPr>
        <p:spPr>
          <a:xfrm>
            <a:off x="551837" y="1130603"/>
            <a:ext cx="2699363" cy="4154984"/>
          </a:xfrm>
          <a:prstGeom prst="rect">
            <a:avLst/>
          </a:prstGeom>
          <a:noFill/>
        </p:spPr>
        <p:txBody>
          <a:bodyPr wrap="square" rtlCol="0">
            <a:spAutoFit/>
          </a:bodyPr>
          <a:lstStyle/>
          <a:p>
            <a:r>
              <a:rPr lang="en-US" sz="2400" dirty="0"/>
              <a:t>What has been the flood history of Bangladesh?</a:t>
            </a:r>
          </a:p>
          <a:p>
            <a:endParaRPr lang="en-US" sz="2400" dirty="0"/>
          </a:p>
          <a:p>
            <a:r>
              <a:rPr lang="en-US" sz="2400" dirty="0"/>
              <a:t>Based on this map, and given the size of Bangladesh, compared to USA, is flooding more of a problem in Bangladesh?</a:t>
            </a:r>
            <a:endParaRPr lang="en-SG" sz="2400" dirty="0"/>
          </a:p>
        </p:txBody>
      </p:sp>
    </p:spTree>
    <p:extLst>
      <p:ext uri="{BB962C8B-B14F-4D97-AF65-F5344CB8AC3E}">
        <p14:creationId xmlns:p14="http://schemas.microsoft.com/office/powerpoint/2010/main" val="3952526408"/>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Projected decrease in 20-year rainfall event </a:t>
            </a:r>
          </a:p>
        </p:txBody>
      </p:sp>
      <p:pic>
        <p:nvPicPr>
          <p:cNvPr id="5" name="Picture 4"/>
          <p:cNvPicPr>
            <a:picLocks noChangeAspect="1"/>
          </p:cNvPicPr>
          <p:nvPr/>
        </p:nvPicPr>
        <p:blipFill>
          <a:blip r:embed="rId3"/>
          <a:stretch>
            <a:fillRect/>
          </a:stretch>
        </p:blipFill>
        <p:spPr>
          <a:xfrm>
            <a:off x="2250164" y="1080079"/>
            <a:ext cx="7743423" cy="5206785"/>
          </a:xfrm>
          <a:prstGeom prst="rect">
            <a:avLst/>
          </a:prstGeom>
        </p:spPr>
      </p:pic>
      <p:sp>
        <p:nvSpPr>
          <p:cNvPr id="6" name="TextBox 5"/>
          <p:cNvSpPr txBox="1"/>
          <p:nvPr/>
        </p:nvSpPr>
        <p:spPr>
          <a:xfrm>
            <a:off x="2250164" y="6456922"/>
            <a:ext cx="8392775" cy="338554"/>
          </a:xfrm>
          <a:prstGeom prst="rect">
            <a:avLst/>
          </a:prstGeom>
          <a:noFill/>
        </p:spPr>
        <p:txBody>
          <a:bodyPr wrap="square" rtlCol="0">
            <a:spAutoFit/>
          </a:bodyPr>
          <a:lstStyle/>
          <a:p>
            <a:r>
              <a:rPr lang="en-US" sz="1600" b="1" dirty="0"/>
              <a:t>Source</a:t>
            </a:r>
            <a:r>
              <a:rPr lang="en-US" sz="1600" dirty="0"/>
              <a:t>: IPCC_SREX:  </a:t>
            </a:r>
            <a:r>
              <a:rPr lang="en-US" sz="1600" dirty="0">
                <a:hlinkClick r:id="rId4"/>
              </a:rPr>
              <a:t>http://ipcc-wg2.gov/SREX/images/uploads/SREX-SPMbrochure_FINAL.pdf</a:t>
            </a:r>
            <a:r>
              <a:rPr lang="en-US" sz="1600" dirty="0"/>
              <a:t>  </a:t>
            </a:r>
            <a:r>
              <a:rPr lang="en-US" sz="1600" u="sng" dirty="0"/>
              <a:t> </a:t>
            </a:r>
          </a:p>
        </p:txBody>
      </p:sp>
    </p:spTree>
    <p:extLst>
      <p:ext uri="{BB962C8B-B14F-4D97-AF65-F5344CB8AC3E}">
        <p14:creationId xmlns:p14="http://schemas.microsoft.com/office/powerpoint/2010/main" val="90511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Shape 415"/>
          <p:cNvSpPr txBox="1">
            <a:spLocks noGrp="1"/>
          </p:cNvSpPr>
          <p:nvPr>
            <p:ph type="title"/>
          </p:nvPr>
        </p:nvSpPr>
        <p:spPr>
          <a:prstGeom prst="rect">
            <a:avLst/>
          </a:prstGeom>
        </p:spPr>
        <p:txBody>
          <a:bodyPr vert="horz" lIns="91425" tIns="91425" rIns="91425" bIns="91425" rtlCol="0" anchor="b" anchorCtr="0">
            <a:noAutofit/>
          </a:bodyPr>
          <a:lstStyle/>
          <a:p>
            <a:pPr lvl="0" rtl="0">
              <a:buNone/>
            </a:pPr>
            <a:r>
              <a:rPr lang="en" sz="2700" dirty="0"/>
              <a:t>Video: Towers in the Tempest</a:t>
            </a:r>
          </a:p>
          <a:p>
            <a:pPr lvl="0" rtl="0">
              <a:buNone/>
            </a:pPr>
            <a:r>
              <a:rPr lang="en" sz="1800" dirty="0"/>
              <a:t>BCC Teaching Unit: Climate Intensification</a:t>
            </a:r>
          </a:p>
        </p:txBody>
      </p:sp>
      <p:sp>
        <p:nvSpPr>
          <p:cNvPr id="3" name="Content Placeholder 2"/>
          <p:cNvSpPr>
            <a:spLocks noGrp="1"/>
          </p:cNvSpPr>
          <p:nvPr>
            <p:ph idx="4294967295"/>
          </p:nvPr>
        </p:nvSpPr>
        <p:spPr>
          <a:xfrm>
            <a:off x="727788" y="1806900"/>
            <a:ext cx="3687763" cy="4525963"/>
          </a:xfrm>
        </p:spPr>
        <p:txBody>
          <a:bodyPr>
            <a:normAutofit/>
          </a:bodyPr>
          <a:lstStyle/>
          <a:p>
            <a:pPr marL="0" indent="0">
              <a:buNone/>
            </a:pPr>
            <a:r>
              <a:rPr lang="en-US" sz="2400" dirty="0"/>
              <a:t>Hurricane intensification can be caused by phenomenon called 'hot towers', which form as air spirals inward towards the eye and is forced rapidly upwards, accelerating the movement of energy into high altitude clouds.</a:t>
            </a:r>
          </a:p>
          <a:p>
            <a:endParaRPr lang="en-US" sz="2400" dirty="0"/>
          </a:p>
        </p:txBody>
      </p:sp>
      <p:sp>
        <p:nvSpPr>
          <p:cNvPr id="417" name="Shape 417"/>
          <p:cNvSpPr txBox="1"/>
          <p:nvPr/>
        </p:nvSpPr>
        <p:spPr>
          <a:xfrm>
            <a:off x="5837134" y="5919464"/>
            <a:ext cx="1551000" cy="413399"/>
          </a:xfrm>
          <a:prstGeom prst="rect">
            <a:avLst/>
          </a:prstGeom>
          <a:noFill/>
        </p:spPr>
        <p:txBody>
          <a:bodyPr lIns="91425" tIns="91425" rIns="91425" bIns="91425" anchor="t" anchorCtr="0">
            <a:noAutofit/>
          </a:bodyPr>
          <a:lstStyle/>
          <a:p>
            <a:pPr lvl="0" rtl="0">
              <a:buNone/>
            </a:pPr>
            <a:r>
              <a:rPr lang="en" dirty="0">
                <a:solidFill>
                  <a:srgbClr val="000000"/>
                </a:solidFill>
              </a:rPr>
              <a:t>~ 4.5 minutes</a:t>
            </a:r>
          </a:p>
        </p:txBody>
      </p:sp>
      <p:sp>
        <p:nvSpPr>
          <p:cNvPr id="418" name="Shape 418">
            <a:hlinkClick r:id="rId3"/>
          </p:cNvPr>
          <p:cNvSpPr/>
          <p:nvPr/>
        </p:nvSpPr>
        <p:spPr>
          <a:xfrm>
            <a:off x="5837134" y="1600200"/>
            <a:ext cx="4572000" cy="3429000"/>
          </a:xfrm>
          <a:prstGeom prst="rect">
            <a:avLst/>
          </a:prstGeom>
          <a:blipFill>
            <a:blip r:embed="rId4"/>
            <a:stretch>
              <a:fillRect/>
            </a:stretch>
          </a:blipFill>
          <a:ln>
            <a:noFill/>
          </a:ln>
        </p:spPr>
      </p:sp>
      <p:sp>
        <p:nvSpPr>
          <p:cNvPr id="2" name="TextBox 1"/>
          <p:cNvSpPr txBox="1"/>
          <p:nvPr/>
        </p:nvSpPr>
        <p:spPr>
          <a:xfrm>
            <a:off x="5766014" y="5434046"/>
            <a:ext cx="4830866" cy="369332"/>
          </a:xfrm>
          <a:prstGeom prst="rect">
            <a:avLst/>
          </a:prstGeom>
          <a:noFill/>
        </p:spPr>
        <p:txBody>
          <a:bodyPr wrap="square" rtlCol="0">
            <a:spAutoFit/>
          </a:bodyPr>
          <a:lstStyle/>
          <a:p>
            <a:r>
              <a:rPr lang="en-US" dirty="0">
                <a:hlinkClick r:id="rId5"/>
              </a:rPr>
              <a:t>https://</a:t>
            </a:r>
            <a:r>
              <a:rPr lang="en-US" dirty="0" err="1">
                <a:hlinkClick r:id="rId5"/>
              </a:rPr>
              <a:t>youtube.googleapis.com</a:t>
            </a:r>
            <a:r>
              <a:rPr lang="en-US" dirty="0">
                <a:hlinkClick r:id="rId5"/>
              </a:rPr>
              <a:t>/v/kUG4-TEqPYc</a:t>
            </a:r>
            <a:endParaRPr lang="en-US" dirty="0"/>
          </a:p>
        </p:txBody>
      </p:sp>
    </p:spTree>
    <p:extLst>
      <p:ext uri="{BB962C8B-B14F-4D97-AF65-F5344CB8AC3E}">
        <p14:creationId xmlns:p14="http://schemas.microsoft.com/office/powerpoint/2010/main" val="819509478"/>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de-DE" dirty="0"/>
              <a:t>Module 1: Introduction to Climate Change</a:t>
            </a:r>
            <a:endParaRPr lang="en-US" dirty="0"/>
          </a:p>
        </p:txBody>
      </p:sp>
      <p:sp>
        <p:nvSpPr>
          <p:cNvPr id="3" name="Subtitle 2"/>
          <p:cNvSpPr>
            <a:spLocks noGrp="1"/>
          </p:cNvSpPr>
          <p:nvPr>
            <p:ph type="subTitle" idx="1"/>
          </p:nvPr>
        </p:nvSpPr>
        <p:spPr/>
        <p:txBody>
          <a:bodyPr>
            <a:normAutofit/>
          </a:bodyPr>
          <a:lstStyle/>
          <a:p>
            <a:r>
              <a:rPr lang="de-DE" sz="3600" dirty="0"/>
              <a:t>SECTION I: HOW AND WHY THE CLIMATE IS CHANNGING</a:t>
            </a:r>
          </a:p>
          <a:p>
            <a:r>
              <a:rPr lang="de-DE" sz="3600">
                <a:solidFill>
                  <a:srgbClr val="FFC000"/>
                </a:solidFill>
              </a:rPr>
              <a:t>1.3. </a:t>
            </a:r>
            <a:r>
              <a:rPr lang="de-DE" sz="3600" dirty="0">
                <a:solidFill>
                  <a:srgbClr val="FFC000"/>
                </a:solidFill>
              </a:rPr>
              <a:t>Climate Intensification: Floods, Droughts and Cyclones</a:t>
            </a:r>
            <a:endParaRPr lang="en-US" sz="3600" dirty="0">
              <a:solidFill>
                <a:srgbClr val="FFC000"/>
              </a:solidFill>
            </a:endParaRPr>
          </a:p>
        </p:txBody>
      </p:sp>
    </p:spTree>
    <p:extLst>
      <p:ext uri="{BB962C8B-B14F-4D97-AF65-F5344CB8AC3E}">
        <p14:creationId xmlns:p14="http://schemas.microsoft.com/office/powerpoint/2010/main" val="304792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Shape 423"/>
          <p:cNvSpPr txBox="1">
            <a:spLocks noGrp="1"/>
          </p:cNvSpPr>
          <p:nvPr>
            <p:ph type="title"/>
          </p:nvPr>
        </p:nvSpPr>
        <p:spPr>
          <a:prstGeom prst="rect">
            <a:avLst/>
          </a:prstGeom>
        </p:spPr>
        <p:txBody>
          <a:bodyPr vert="horz" lIns="91425" tIns="91425" rIns="91425" bIns="91425" rtlCol="0" anchor="b" anchorCtr="0">
            <a:noAutofit/>
          </a:bodyPr>
          <a:lstStyle/>
          <a:p>
            <a:pPr>
              <a:lnSpc>
                <a:spcPct val="115000"/>
              </a:lnSpc>
              <a:spcAft>
                <a:spcPts val="1000"/>
              </a:spcAft>
            </a:pPr>
            <a:r>
              <a:rPr lang="en" sz="2400" dirty="0"/>
              <a:t>Video: Will the Wet Get Wetter and the Dry Drier?</a:t>
            </a:r>
            <a:r>
              <a:rPr lang="en" sz="1800" dirty="0"/>
              <a:t>BCC Teaching Unit: Climate Intensification</a:t>
            </a:r>
          </a:p>
        </p:txBody>
      </p:sp>
      <p:sp>
        <p:nvSpPr>
          <p:cNvPr id="424" name="Shape 424"/>
          <p:cNvSpPr txBox="1">
            <a:spLocks noGrp="1"/>
          </p:cNvSpPr>
          <p:nvPr>
            <p:ph idx="4294967295"/>
          </p:nvPr>
        </p:nvSpPr>
        <p:spPr>
          <a:xfrm>
            <a:off x="839755" y="1600200"/>
            <a:ext cx="3654425" cy="4525963"/>
          </a:xfrm>
          <a:prstGeom prst="rect">
            <a:avLst/>
          </a:prstGeom>
        </p:spPr>
        <p:txBody>
          <a:bodyPr vert="horz" lIns="91425" tIns="91425" rIns="91425" bIns="91425" rtlCol="0" anchor="t" anchorCtr="0">
            <a:noAutofit/>
          </a:bodyPr>
          <a:lstStyle/>
          <a:p>
            <a:pPr marL="0" indent="0">
              <a:buNone/>
            </a:pPr>
            <a:r>
              <a:rPr lang="en" sz="2400" dirty="0"/>
              <a:t>With the help of computer model simulations this NOAA video describes climate intensification and its causes.</a:t>
            </a:r>
          </a:p>
          <a:p>
            <a:pPr marL="0" indent="0">
              <a:buNone/>
            </a:pPr>
            <a:endParaRPr lang="en" sz="2400" dirty="0"/>
          </a:p>
          <a:p>
            <a:endParaRPr lang="en" sz="2400" dirty="0"/>
          </a:p>
        </p:txBody>
      </p:sp>
      <p:sp>
        <p:nvSpPr>
          <p:cNvPr id="425" name="Shape 425"/>
          <p:cNvSpPr txBox="1"/>
          <p:nvPr/>
        </p:nvSpPr>
        <p:spPr>
          <a:xfrm>
            <a:off x="5749511" y="5702605"/>
            <a:ext cx="1551000" cy="413399"/>
          </a:xfrm>
          <a:prstGeom prst="rect">
            <a:avLst/>
          </a:prstGeom>
          <a:noFill/>
        </p:spPr>
        <p:txBody>
          <a:bodyPr lIns="91425" tIns="91425" rIns="91425" bIns="91425" anchor="t" anchorCtr="0">
            <a:noAutofit/>
          </a:bodyPr>
          <a:lstStyle/>
          <a:p>
            <a:pPr lvl="0" rtl="0">
              <a:buNone/>
            </a:pPr>
            <a:r>
              <a:rPr lang="en" dirty="0">
                <a:solidFill>
                  <a:srgbClr val="000000"/>
                </a:solidFill>
              </a:rPr>
              <a:t>~ 4 minutes</a:t>
            </a:r>
          </a:p>
        </p:txBody>
      </p:sp>
      <p:sp>
        <p:nvSpPr>
          <p:cNvPr id="426" name="Shape 426">
            <a:hlinkClick r:id="rId3"/>
          </p:cNvPr>
          <p:cNvSpPr/>
          <p:nvPr/>
        </p:nvSpPr>
        <p:spPr>
          <a:xfrm>
            <a:off x="5749511" y="1600200"/>
            <a:ext cx="4572000" cy="3429000"/>
          </a:xfrm>
          <a:prstGeom prst="rect">
            <a:avLst/>
          </a:prstGeom>
          <a:blipFill>
            <a:blip r:embed="rId4"/>
            <a:stretch>
              <a:fillRect/>
            </a:stretch>
          </a:blipFill>
          <a:ln>
            <a:noFill/>
          </a:ln>
        </p:spPr>
      </p:sp>
      <p:sp>
        <p:nvSpPr>
          <p:cNvPr id="2" name="TextBox 1"/>
          <p:cNvSpPr txBox="1"/>
          <p:nvPr/>
        </p:nvSpPr>
        <p:spPr>
          <a:xfrm>
            <a:off x="5635280" y="5207243"/>
            <a:ext cx="4931120" cy="369332"/>
          </a:xfrm>
          <a:prstGeom prst="rect">
            <a:avLst/>
          </a:prstGeom>
          <a:noFill/>
        </p:spPr>
        <p:txBody>
          <a:bodyPr wrap="square" rtlCol="0">
            <a:spAutoFit/>
          </a:bodyPr>
          <a:lstStyle/>
          <a:p>
            <a:r>
              <a:rPr lang="en-US" dirty="0">
                <a:hlinkClick r:id="rId5"/>
              </a:rPr>
              <a:t>https://</a:t>
            </a:r>
            <a:r>
              <a:rPr lang="en-US" dirty="0" err="1">
                <a:hlinkClick r:id="rId5"/>
              </a:rPr>
              <a:t>youtube.googleapis.com</a:t>
            </a:r>
            <a:r>
              <a:rPr lang="en-US" dirty="0">
                <a:hlinkClick r:id="rId5"/>
              </a:rPr>
              <a:t>/v/wAbMuefx3oE</a:t>
            </a:r>
            <a:endParaRPr lang="en-US" dirty="0"/>
          </a:p>
        </p:txBody>
      </p:sp>
    </p:spTree>
    <p:extLst>
      <p:ext uri="{BB962C8B-B14F-4D97-AF65-F5344CB8AC3E}">
        <p14:creationId xmlns:p14="http://schemas.microsoft.com/office/powerpoint/2010/main" val="1552440526"/>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6" name="Shape 176"/>
          <p:cNvSpPr txBox="1"/>
          <p:nvPr/>
        </p:nvSpPr>
        <p:spPr>
          <a:xfrm>
            <a:off x="6923498" y="1245119"/>
            <a:ext cx="3581399" cy="3612767"/>
          </a:xfrm>
          <a:prstGeom prst="rect">
            <a:avLst/>
          </a:prstGeom>
          <a:noFill/>
          <a:ln>
            <a:noFill/>
          </a:ln>
        </p:spPr>
        <p:txBody>
          <a:bodyPr lIns="91425" tIns="45700" rIns="91425" bIns="45700" anchor="t" anchorCtr="0">
            <a:noAutofit/>
          </a:bodyPr>
          <a:lstStyle/>
          <a:p>
            <a:pPr>
              <a:buSzPct val="25000"/>
            </a:pPr>
            <a:r>
              <a:rPr lang="en" dirty="0">
                <a:latin typeface="Arial"/>
                <a:ea typeface="Arial"/>
                <a:cs typeface="Arial"/>
                <a:sym typeface="Arial"/>
              </a:rPr>
              <a:t>…</a:t>
            </a:r>
            <a:r>
              <a:rPr lang="fr-CH" dirty="0">
                <a:latin typeface="Arial"/>
                <a:ea typeface="Arial"/>
                <a:cs typeface="Arial"/>
                <a:sym typeface="Arial"/>
              </a:rPr>
              <a:t> </a:t>
            </a:r>
            <a:r>
              <a:rPr lang="en" dirty="0">
                <a:latin typeface="Arial"/>
                <a:ea typeface="Arial"/>
                <a:cs typeface="Arial"/>
                <a:sym typeface="Arial"/>
              </a:rPr>
              <a:t>between ocean,  atmosphere, and landscape</a:t>
            </a:r>
            <a:endParaRPr lang="en-US" dirty="0">
              <a:latin typeface="Arial"/>
              <a:ea typeface="Arial"/>
              <a:cs typeface="Arial"/>
              <a:sym typeface="Arial"/>
            </a:endParaRPr>
          </a:p>
          <a:p>
            <a:pPr algn="r">
              <a:lnSpc>
                <a:spcPct val="110000"/>
              </a:lnSpc>
              <a:spcBef>
                <a:spcPts val="300"/>
              </a:spcBef>
              <a:spcAft>
                <a:spcPts val="300"/>
              </a:spcAft>
              <a:buSzPct val="25000"/>
            </a:pPr>
            <a:r>
              <a:rPr lang="en-US" sz="2000" dirty="0"/>
              <a:t>For example, when coastal rivers flood, storm surge and large waves are also often present, and combine with high tides and intensive land development, all of which make the flooding more server and of greater consequence.  </a:t>
            </a:r>
            <a:endParaRPr lang="en" sz="2000" dirty="0">
              <a:latin typeface="Arial"/>
              <a:ea typeface="Arial"/>
              <a:cs typeface="Arial"/>
              <a:sym typeface="Arial"/>
            </a:endParaRPr>
          </a:p>
        </p:txBody>
      </p:sp>
      <p:sp>
        <p:nvSpPr>
          <p:cNvPr id="174" name="Shape 174"/>
          <p:cNvSpPr/>
          <p:nvPr/>
        </p:nvSpPr>
        <p:spPr>
          <a:xfrm>
            <a:off x="7826843" y="4743783"/>
            <a:ext cx="2645539" cy="1891619"/>
          </a:xfrm>
          <a:prstGeom prst="rect">
            <a:avLst/>
          </a:prstGeom>
          <a:blipFill>
            <a:blip r:embed="rId3"/>
            <a:stretch>
              <a:fillRect/>
            </a:stretch>
          </a:blipFill>
        </p:spPr>
      </p:sp>
      <p:sp>
        <p:nvSpPr>
          <p:cNvPr id="175" name="Shape 175"/>
          <p:cNvSpPr/>
          <p:nvPr/>
        </p:nvSpPr>
        <p:spPr>
          <a:xfrm>
            <a:off x="0" y="1080001"/>
            <a:ext cx="3429000" cy="2514600"/>
          </a:xfrm>
          <a:prstGeom prst="rect">
            <a:avLst/>
          </a:prstGeom>
          <a:blipFill>
            <a:blip r:embed="rId4"/>
            <a:stretch>
              <a:fillRect/>
            </a:stretch>
          </a:blipFill>
        </p:spPr>
      </p:sp>
      <p:sp>
        <p:nvSpPr>
          <p:cNvPr id="177" name="Shape 177"/>
          <p:cNvSpPr txBox="1"/>
          <p:nvPr/>
        </p:nvSpPr>
        <p:spPr>
          <a:xfrm>
            <a:off x="1688077" y="4567570"/>
            <a:ext cx="5019600" cy="2290431"/>
          </a:xfrm>
          <a:prstGeom prst="rect">
            <a:avLst/>
          </a:prstGeom>
          <a:noFill/>
          <a:ln>
            <a:noFill/>
          </a:ln>
        </p:spPr>
        <p:txBody>
          <a:bodyPr lIns="91425" tIns="45700" rIns="91425" bIns="45700" anchor="t" anchorCtr="0">
            <a:noAutofit/>
          </a:bodyPr>
          <a:lstStyle/>
          <a:p>
            <a:pPr>
              <a:spcBef>
                <a:spcPts val="300"/>
              </a:spcBef>
              <a:buSzPct val="25000"/>
            </a:pPr>
            <a:r>
              <a:rPr lang="en" sz="1600" b="1" dirty="0"/>
              <a:t>For example, the </a:t>
            </a:r>
            <a:r>
              <a:rPr lang="en" sz="1600" b="1" dirty="0">
                <a:sym typeface="Arial"/>
              </a:rPr>
              <a:t>1964 Flood in N</a:t>
            </a:r>
            <a:r>
              <a:rPr lang="en" sz="1600" b="1" dirty="0"/>
              <a:t>. California</a:t>
            </a:r>
            <a:endParaRPr lang="en" sz="1600" b="1" dirty="0">
              <a:sym typeface="Arial"/>
            </a:endParaRPr>
          </a:p>
          <a:p>
            <a:pPr marL="457200" indent="-342900">
              <a:spcBef>
                <a:spcPts val="300"/>
              </a:spcBef>
              <a:buClr>
                <a:srgbClr val="000000"/>
              </a:buClr>
              <a:buSzPct val="166666"/>
              <a:buFont typeface="Wingdings" charset="2"/>
              <a:buChar char="§"/>
            </a:pPr>
            <a:r>
              <a:rPr lang="en" sz="1600" dirty="0">
                <a:sym typeface="Arial"/>
              </a:rPr>
              <a:t>Warm and very wet “pineapple express”</a:t>
            </a:r>
          </a:p>
          <a:p>
            <a:pPr marL="457200" indent="-342900">
              <a:spcBef>
                <a:spcPts val="300"/>
              </a:spcBef>
              <a:buClr>
                <a:srgbClr val="000000"/>
              </a:buClr>
              <a:buSzPct val="166666"/>
              <a:buFont typeface="Wingdings" charset="2"/>
              <a:buChar char="§"/>
            </a:pPr>
            <a:r>
              <a:rPr lang="en" sz="1600" dirty="0">
                <a:sym typeface="Arial"/>
              </a:rPr>
              <a:t>Cold and very wet Aleutian front</a:t>
            </a:r>
            <a:endParaRPr lang="en-US" sz="1600" dirty="0">
              <a:sym typeface="Arial"/>
            </a:endParaRPr>
          </a:p>
          <a:p>
            <a:pPr marL="457200" indent="-342900">
              <a:spcBef>
                <a:spcPts val="300"/>
              </a:spcBef>
              <a:buClr>
                <a:srgbClr val="000000"/>
              </a:buClr>
              <a:buSzPct val="166666"/>
              <a:buFont typeface="Wingdings" charset="2"/>
              <a:buChar char="§"/>
            </a:pPr>
            <a:r>
              <a:rPr lang="en-US" sz="1600" dirty="0"/>
              <a:t>These two fronts collided over California</a:t>
            </a:r>
            <a:endParaRPr lang="en" sz="1600" dirty="0">
              <a:sym typeface="Arial"/>
            </a:endParaRPr>
          </a:p>
          <a:p>
            <a:pPr marL="457200" indent="-342900">
              <a:spcBef>
                <a:spcPts val="300"/>
              </a:spcBef>
              <a:buClr>
                <a:srgbClr val="000000"/>
              </a:buClr>
              <a:buSzPct val="166666"/>
              <a:buFont typeface="Wingdings" charset="2"/>
              <a:buChar char="§"/>
            </a:pPr>
            <a:r>
              <a:rPr lang="en" sz="1600" dirty="0">
                <a:sym typeface="Arial"/>
              </a:rPr>
              <a:t>Large snowpack in place</a:t>
            </a:r>
          </a:p>
          <a:p>
            <a:pPr marL="457200" indent="-342900">
              <a:spcBef>
                <a:spcPts val="300"/>
              </a:spcBef>
              <a:buClr>
                <a:srgbClr val="000000"/>
              </a:buClr>
              <a:buSzPct val="166666"/>
              <a:buFont typeface="Wingdings" charset="2"/>
              <a:buChar char="§"/>
            </a:pPr>
            <a:r>
              <a:rPr lang="en" sz="1600" dirty="0">
                <a:sym typeface="Arial"/>
              </a:rPr>
              <a:t>Extensive poor land use</a:t>
            </a:r>
          </a:p>
          <a:p>
            <a:pPr>
              <a:spcBef>
                <a:spcPts val="300"/>
              </a:spcBef>
              <a:buSzPct val="25000"/>
            </a:pPr>
            <a:r>
              <a:rPr lang="en" sz="1600" dirty="0">
                <a:sym typeface="Arial"/>
              </a:rPr>
              <a:t>Storm surge, high tides, wet </a:t>
            </a:r>
            <a:r>
              <a:rPr lang="en-US" sz="1600" dirty="0">
                <a:sym typeface="Arial"/>
              </a:rPr>
              <a:t>soil </a:t>
            </a:r>
            <a:r>
              <a:rPr lang="en" sz="1600" dirty="0">
                <a:sym typeface="Arial"/>
              </a:rPr>
              <a:t>mantle, high flows </a:t>
            </a:r>
          </a:p>
        </p:txBody>
      </p:sp>
      <p:sp>
        <p:nvSpPr>
          <p:cNvPr id="178" name="Shape 178"/>
          <p:cNvSpPr/>
          <p:nvPr/>
        </p:nvSpPr>
        <p:spPr>
          <a:xfrm>
            <a:off x="3013565" y="1610936"/>
            <a:ext cx="3694112" cy="2470149"/>
          </a:xfrm>
          <a:prstGeom prst="rect">
            <a:avLst/>
          </a:prstGeom>
          <a:blipFill>
            <a:blip r:embed="rId5"/>
            <a:stretch>
              <a:fillRect/>
            </a:stretch>
          </a:blipFill>
        </p:spPr>
      </p:sp>
      <p:sp>
        <p:nvSpPr>
          <p:cNvPr id="180" name="Shape 180"/>
          <p:cNvSpPr txBox="1">
            <a:spLocks noGrp="1"/>
          </p:cNvSpPr>
          <p:nvPr>
            <p:ph type="title"/>
          </p:nvPr>
        </p:nvSpPr>
        <p:spPr/>
        <p:txBody>
          <a:bodyPr>
            <a:noAutofit/>
          </a:bodyPr>
          <a:lstStyle/>
          <a:p>
            <a:pPr lvl="0"/>
            <a:r>
              <a:rPr lang="en" sz="2900" dirty="0">
                <a:latin typeface="Cordia New" pitchFamily="34" charset="-34"/>
                <a:sym typeface="Arial"/>
              </a:rPr>
              <a:t>Very large floods are conspiracies</a:t>
            </a:r>
          </a:p>
        </p:txBody>
      </p:sp>
    </p:spTree>
    <p:extLst>
      <p:ext uri="{BB962C8B-B14F-4D97-AF65-F5344CB8AC3E}">
        <p14:creationId xmlns:p14="http://schemas.microsoft.com/office/powerpoint/2010/main" val="820554683"/>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Jet Stream changes</a:t>
            </a:r>
          </a:p>
        </p:txBody>
      </p:sp>
      <p:sp>
        <p:nvSpPr>
          <p:cNvPr id="5" name="Content Placeholder 4"/>
          <p:cNvSpPr>
            <a:spLocks noGrp="1"/>
          </p:cNvSpPr>
          <p:nvPr>
            <p:ph idx="4294967295"/>
          </p:nvPr>
        </p:nvSpPr>
        <p:spPr>
          <a:xfrm>
            <a:off x="1248229" y="1292678"/>
            <a:ext cx="8229600" cy="4525963"/>
          </a:xfrm>
        </p:spPr>
        <p:txBody>
          <a:bodyPr>
            <a:noAutofit/>
          </a:bodyPr>
          <a:lstStyle/>
          <a:p>
            <a:pPr marL="0" indent="0">
              <a:buNone/>
            </a:pPr>
            <a:r>
              <a:rPr lang="en-US" sz="2200" dirty="0"/>
              <a:t>Advanced topic: Changes in the northern hemisphere jet stream due to “arctic amplification” The cause of the 2012-2013 jet stream anomalies, “polar vortex”: extreme drought (California), extreme cold (eastern US), extreme rainfall (UK). </a:t>
            </a:r>
          </a:p>
        </p:txBody>
      </p:sp>
      <p:pic>
        <p:nvPicPr>
          <p:cNvPr id="6" name="Picture 5"/>
          <p:cNvPicPr>
            <a:picLocks noChangeAspect="1"/>
          </p:cNvPicPr>
          <p:nvPr/>
        </p:nvPicPr>
        <p:blipFill>
          <a:blip r:embed="rId3"/>
          <a:stretch>
            <a:fillRect/>
          </a:stretch>
        </p:blipFill>
        <p:spPr>
          <a:xfrm>
            <a:off x="6936544" y="2908209"/>
            <a:ext cx="4251387" cy="3268253"/>
          </a:xfrm>
          <a:prstGeom prst="rect">
            <a:avLst/>
          </a:prstGeom>
        </p:spPr>
      </p:pic>
      <p:sp>
        <p:nvSpPr>
          <p:cNvPr id="7" name="TextBox 6"/>
          <p:cNvSpPr txBox="1"/>
          <p:nvPr/>
        </p:nvSpPr>
        <p:spPr>
          <a:xfrm>
            <a:off x="1981201" y="3258259"/>
            <a:ext cx="4078264" cy="2308324"/>
          </a:xfrm>
          <a:prstGeom prst="rect">
            <a:avLst/>
          </a:prstGeom>
          <a:noFill/>
        </p:spPr>
        <p:txBody>
          <a:bodyPr wrap="square" rtlCol="0">
            <a:spAutoFit/>
          </a:bodyPr>
          <a:lstStyle/>
          <a:p>
            <a:r>
              <a:rPr lang="en-US" sz="1600" dirty="0"/>
              <a:t>Please see: </a:t>
            </a:r>
            <a:r>
              <a:rPr lang="en-US" sz="1600" dirty="0">
                <a:hlinkClick r:id="rId4"/>
              </a:rPr>
              <a:t>https://www.youtube.com/watch?v=4spEuh8vswE</a:t>
            </a:r>
            <a:endParaRPr lang="en-US" sz="1600" dirty="0"/>
          </a:p>
          <a:p>
            <a:r>
              <a:rPr lang="en-US" sz="1600" dirty="0"/>
              <a:t>And: </a:t>
            </a:r>
            <a:r>
              <a:rPr lang="en-US" sz="1600" dirty="0">
                <a:hlinkClick r:id="rId5"/>
              </a:rPr>
              <a:t>http://www.wunderground.com/blog/JeffMasters/comment.html?entrynum=2665</a:t>
            </a:r>
            <a:endParaRPr lang="en-US" sz="1600" dirty="0"/>
          </a:p>
          <a:p>
            <a:r>
              <a:rPr lang="en-US" sz="1600" dirty="0"/>
              <a:t>And </a:t>
            </a:r>
            <a:r>
              <a:rPr lang="en-US" sz="1600" dirty="0" err="1"/>
              <a:t>BCC_JenniferFrances_Arctic_Amplification.pptx</a:t>
            </a:r>
            <a:r>
              <a:rPr lang="en-US" sz="1600" dirty="0"/>
              <a:t> in References </a:t>
            </a:r>
          </a:p>
        </p:txBody>
      </p:sp>
    </p:spTree>
    <p:extLst>
      <p:ext uri="{BB962C8B-B14F-4D97-AF65-F5344CB8AC3E}">
        <p14:creationId xmlns:p14="http://schemas.microsoft.com/office/powerpoint/2010/main" val="2534316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1150297"/>
            <a:ext cx="7543800" cy="1231106"/>
          </a:xfrm>
          <a:prstGeom prst="rect">
            <a:avLst/>
          </a:prstGeom>
          <a:noFill/>
        </p:spPr>
        <p:txBody>
          <a:bodyPr wrap="square" rtlCol="0">
            <a:spAutoFit/>
          </a:bodyPr>
          <a:lstStyle/>
          <a:p>
            <a:pPr algn="ctr"/>
            <a:r>
              <a:rPr lang="en-US" sz="2000" b="1" dirty="0">
                <a:latin typeface="Calibri" panose="020F0502020204030204" pitchFamily="34" charset="0"/>
                <a:cs typeface="Arial Hebrew"/>
              </a:rPr>
              <a:t>Arctic Amplification</a:t>
            </a:r>
          </a:p>
          <a:p>
            <a:r>
              <a:rPr lang="en-US" dirty="0">
                <a:latin typeface="Calibri" panose="020F0502020204030204" pitchFamily="34" charset="0"/>
                <a:cs typeface="Arial Hebrew"/>
              </a:rPr>
              <a:t>High latitudes warming more than mid-latitudes, especially in fall and winter, but also in summer over land</a:t>
            </a:r>
          </a:p>
          <a:p>
            <a:r>
              <a:rPr lang="en-US" dirty="0">
                <a:latin typeface="Calibri" panose="020F0502020204030204" pitchFamily="34" charset="0"/>
                <a:cs typeface="Arial Hebrew"/>
              </a:rPr>
              <a:t>=&gt; Poleward thickness gradient weakening </a:t>
            </a:r>
          </a:p>
        </p:txBody>
      </p:sp>
      <p:sp>
        <p:nvSpPr>
          <p:cNvPr id="4" name="TextBox 3"/>
          <p:cNvSpPr txBox="1"/>
          <p:nvPr/>
        </p:nvSpPr>
        <p:spPr>
          <a:xfrm>
            <a:off x="2209800" y="2986021"/>
            <a:ext cx="3276600" cy="1015663"/>
          </a:xfrm>
          <a:prstGeom prst="rect">
            <a:avLst/>
          </a:prstGeom>
          <a:noFill/>
        </p:spPr>
        <p:txBody>
          <a:bodyPr wrap="square" rtlCol="0">
            <a:spAutoFit/>
          </a:bodyPr>
          <a:lstStyle/>
          <a:p>
            <a:r>
              <a:rPr lang="en-US" sz="2000" dirty="0">
                <a:latin typeface="Calibri" panose="020F0502020204030204" pitchFamily="34" charset="0"/>
                <a:cs typeface="Arial Hebrew"/>
              </a:rPr>
              <a:t>Weaker upper-level, zonal-mean flow, r</a:t>
            </a:r>
            <a:r>
              <a:rPr lang="en-US" sz="2000" b="1" dirty="0">
                <a:latin typeface="Calibri" panose="020F0502020204030204" pitchFamily="34" charset="0"/>
                <a:cs typeface="Arial Hebrew"/>
              </a:rPr>
              <a:t>educed phase speed</a:t>
            </a:r>
          </a:p>
        </p:txBody>
      </p:sp>
      <p:sp>
        <p:nvSpPr>
          <p:cNvPr id="5" name="TextBox 4"/>
          <p:cNvSpPr txBox="1"/>
          <p:nvPr/>
        </p:nvSpPr>
        <p:spPr>
          <a:xfrm>
            <a:off x="6553200" y="2993224"/>
            <a:ext cx="3733800" cy="1015663"/>
          </a:xfrm>
          <a:prstGeom prst="rect">
            <a:avLst/>
          </a:prstGeom>
          <a:noFill/>
        </p:spPr>
        <p:txBody>
          <a:bodyPr wrap="square" rtlCol="0">
            <a:spAutoFit/>
          </a:bodyPr>
          <a:lstStyle/>
          <a:p>
            <a:r>
              <a:rPr lang="en-US" sz="2000" dirty="0">
                <a:latin typeface="Calibri" panose="020F0502020204030204" pitchFamily="34" charset="0"/>
                <a:cs typeface="Arial Hebrew"/>
              </a:rPr>
              <a:t>Peaks of upper-level ridges </a:t>
            </a:r>
            <a:r>
              <a:rPr lang="en-US" sz="2000" b="1" dirty="0">
                <a:latin typeface="Calibri" panose="020F0502020204030204" pitchFamily="34" charset="0"/>
                <a:cs typeface="Arial Hebrew"/>
              </a:rPr>
              <a:t>elongate northward, wave amplitude increases</a:t>
            </a:r>
          </a:p>
        </p:txBody>
      </p:sp>
      <p:sp>
        <p:nvSpPr>
          <p:cNvPr id="10" name="Down Arrow 9"/>
          <p:cNvSpPr/>
          <p:nvPr/>
        </p:nvSpPr>
        <p:spPr>
          <a:xfrm rot="2700000">
            <a:off x="4419600" y="2362200"/>
            <a:ext cx="304800" cy="609600"/>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Hebrew"/>
              <a:cs typeface="Arial Hebrew"/>
            </a:endParaRPr>
          </a:p>
        </p:txBody>
      </p:sp>
      <p:sp>
        <p:nvSpPr>
          <p:cNvPr id="11" name="Down Arrow 10"/>
          <p:cNvSpPr/>
          <p:nvPr/>
        </p:nvSpPr>
        <p:spPr>
          <a:xfrm rot="18900000">
            <a:off x="6610910" y="2380690"/>
            <a:ext cx="304800" cy="609600"/>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Hebrew"/>
              <a:cs typeface="Arial Hebrew"/>
            </a:endParaRPr>
          </a:p>
        </p:txBody>
      </p:sp>
      <p:sp>
        <p:nvSpPr>
          <p:cNvPr id="12" name="TextBox 11"/>
          <p:cNvSpPr txBox="1"/>
          <p:nvPr/>
        </p:nvSpPr>
        <p:spPr>
          <a:xfrm>
            <a:off x="2514600" y="4523128"/>
            <a:ext cx="7620000" cy="1631216"/>
          </a:xfrm>
          <a:prstGeom prst="rect">
            <a:avLst/>
          </a:prstGeom>
          <a:noFill/>
        </p:spPr>
        <p:txBody>
          <a:bodyPr wrap="square" rtlCol="0">
            <a:spAutoFit/>
          </a:bodyPr>
          <a:lstStyle/>
          <a:p>
            <a:pPr>
              <a:spcAft>
                <a:spcPts val="1200"/>
              </a:spcAft>
              <a:buClr>
                <a:srgbClr val="FF0000"/>
              </a:buClr>
              <a:buSzPct val="79000"/>
              <a:buFont typeface="Wingdings" pitchFamily="2" charset="2"/>
              <a:buChar char="Ø"/>
            </a:pPr>
            <a:r>
              <a:rPr lang="en-US" sz="2000" dirty="0">
                <a:effectLst>
                  <a:outerShdw blurRad="38100" dist="38100" dir="2700000" algn="tl">
                    <a:srgbClr val="000000">
                      <a:alpha val="43137"/>
                    </a:srgbClr>
                  </a:outerShdw>
                </a:effectLst>
                <a:latin typeface="Calibri" panose="020F0502020204030204" pitchFamily="34" charset="0"/>
                <a:cs typeface="Arial Hebrew"/>
              </a:rPr>
              <a:t>  </a:t>
            </a:r>
            <a:r>
              <a:rPr lang="en-US" sz="2000" dirty="0" err="1">
                <a:latin typeface="Calibri" panose="020F0502020204030204" pitchFamily="34" charset="0"/>
                <a:cs typeface="Arial Hebrew"/>
              </a:rPr>
              <a:t>Rossby</a:t>
            </a:r>
            <a:r>
              <a:rPr lang="en-US" sz="2000" dirty="0">
                <a:latin typeface="Calibri" panose="020F0502020204030204" pitchFamily="34" charset="0"/>
                <a:cs typeface="Arial Hebrew"/>
              </a:rPr>
              <a:t> waves in the Jet Stream progress more </a:t>
            </a:r>
            <a:r>
              <a:rPr lang="en-US" sz="2000" b="1" dirty="0">
                <a:latin typeface="Calibri" panose="020F0502020204030204" pitchFamily="34" charset="0"/>
                <a:cs typeface="Arial Hebrew"/>
              </a:rPr>
              <a:t>slowly</a:t>
            </a:r>
          </a:p>
          <a:p>
            <a:pPr>
              <a:spcAft>
                <a:spcPts val="1200"/>
              </a:spcAft>
              <a:buClr>
                <a:srgbClr val="FF0000"/>
              </a:buClr>
              <a:buSzPct val="79000"/>
              <a:buFont typeface="Wingdings" pitchFamily="2" charset="2"/>
              <a:buChar char="Ø"/>
            </a:pPr>
            <a:r>
              <a:rPr lang="en-US" sz="2000" dirty="0">
                <a:latin typeface="Calibri" panose="020F0502020204030204" pitchFamily="34" charset="0"/>
                <a:cs typeface="Arial Hebrew"/>
              </a:rPr>
              <a:t>  Weather conditions </a:t>
            </a:r>
            <a:r>
              <a:rPr lang="en-US" sz="2000" b="1" dirty="0">
                <a:latin typeface="Calibri" panose="020F0502020204030204" pitchFamily="34" charset="0"/>
                <a:cs typeface="Arial Hebrew"/>
              </a:rPr>
              <a:t>more persistent</a:t>
            </a:r>
          </a:p>
          <a:p>
            <a:pPr>
              <a:spcAft>
                <a:spcPts val="1200"/>
              </a:spcAft>
              <a:buClr>
                <a:srgbClr val="FF0000"/>
              </a:buClr>
              <a:buSzPct val="79000"/>
              <a:buFont typeface="Wingdings" pitchFamily="2" charset="2"/>
              <a:buChar char="Ø"/>
            </a:pPr>
            <a:r>
              <a:rPr lang="en-US" sz="2000" dirty="0">
                <a:latin typeface="Calibri" panose="020F0502020204030204" pitchFamily="34" charset="0"/>
                <a:cs typeface="Arial Hebrew"/>
              </a:rPr>
              <a:t>  Increased probability of extremes:  cold spells,  heat waves,  flooding,  prolonged snowfall, and  drought </a:t>
            </a:r>
          </a:p>
        </p:txBody>
      </p:sp>
      <p:grpSp>
        <p:nvGrpSpPr>
          <p:cNvPr id="16" name="Group 15"/>
          <p:cNvGrpSpPr/>
          <p:nvPr/>
        </p:nvGrpSpPr>
        <p:grpSpPr>
          <a:xfrm>
            <a:off x="4422961" y="4038600"/>
            <a:ext cx="2667000" cy="609600"/>
            <a:chOff x="2877110" y="4020110"/>
            <a:chExt cx="2667000" cy="609600"/>
          </a:xfrm>
        </p:grpSpPr>
        <p:sp>
          <p:nvSpPr>
            <p:cNvPr id="14" name="Down Arrow 13"/>
            <p:cNvSpPr/>
            <p:nvPr/>
          </p:nvSpPr>
          <p:spPr>
            <a:xfrm rot="18900000">
              <a:off x="2877110" y="4020110"/>
              <a:ext cx="304800" cy="609600"/>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Hebrew"/>
                <a:cs typeface="Arial Hebrew"/>
              </a:endParaRPr>
            </a:p>
          </p:txBody>
        </p:sp>
        <p:sp>
          <p:nvSpPr>
            <p:cNvPr id="15" name="Down Arrow 14"/>
            <p:cNvSpPr/>
            <p:nvPr/>
          </p:nvSpPr>
          <p:spPr>
            <a:xfrm rot="2700000">
              <a:off x="5086910" y="4020110"/>
              <a:ext cx="304800" cy="609600"/>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Hebrew"/>
                <a:cs typeface="Arial Hebrew"/>
              </a:endParaRPr>
            </a:p>
          </p:txBody>
        </p:sp>
      </p:grpSp>
      <p:sp>
        <p:nvSpPr>
          <p:cNvPr id="13" name="TextBox 12"/>
          <p:cNvSpPr txBox="1"/>
          <p:nvPr/>
        </p:nvSpPr>
        <p:spPr>
          <a:xfrm>
            <a:off x="7848600" y="6595531"/>
            <a:ext cx="2819400" cy="261610"/>
          </a:xfrm>
          <a:prstGeom prst="rect">
            <a:avLst/>
          </a:prstGeom>
          <a:noFill/>
        </p:spPr>
        <p:txBody>
          <a:bodyPr wrap="square" rtlCol="0">
            <a:spAutoFit/>
          </a:bodyPr>
          <a:lstStyle/>
          <a:p>
            <a:pPr algn="r"/>
            <a:r>
              <a:rPr lang="en-US" sz="1100" b="1" dirty="0">
                <a:solidFill>
                  <a:schemeClr val="tx2">
                    <a:lumMod val="75000"/>
                  </a:schemeClr>
                </a:solidFill>
                <a:latin typeface="Arial Hebrew"/>
                <a:cs typeface="Arial Hebrew"/>
              </a:rPr>
              <a:t>J.A. Francis – Rutgers Univ.</a:t>
            </a:r>
          </a:p>
        </p:txBody>
      </p:sp>
      <p:sp>
        <p:nvSpPr>
          <p:cNvPr id="8" name="Title 7"/>
          <p:cNvSpPr>
            <a:spLocks noGrp="1"/>
          </p:cNvSpPr>
          <p:nvPr>
            <p:ph type="title"/>
          </p:nvPr>
        </p:nvSpPr>
        <p:spPr/>
        <p:txBody>
          <a:bodyPr>
            <a:noAutofit/>
          </a:bodyPr>
          <a:lstStyle/>
          <a:p>
            <a:r>
              <a:rPr lang="en-US" sz="2500" dirty="0"/>
              <a:t>Effect of arctic amplification on Jet Stream amplitude and movement</a:t>
            </a:r>
          </a:p>
        </p:txBody>
      </p:sp>
    </p:spTree>
    <p:extLst>
      <p:ext uri="{BB962C8B-B14F-4D97-AF65-F5344CB8AC3E}">
        <p14:creationId xmlns:p14="http://schemas.microsoft.com/office/powerpoint/2010/main" val="8932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childTnLst>
                          </p:cTn>
                        </p:par>
                        <p:par>
                          <p:cTn id="19" fill="hold">
                            <p:stCondLst>
                              <p:cond delay="1000"/>
                            </p:stCondLst>
                            <p:childTnLst>
                              <p:par>
                                <p:cTn id="20" presetID="9"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childTnLst>
                                </p:cTn>
                              </p:par>
                            </p:childTnLst>
                          </p:cTn>
                        </p:par>
                        <p:par>
                          <p:cTn id="26" fill="hold">
                            <p:stCondLst>
                              <p:cond delay="2000"/>
                            </p:stCondLst>
                            <p:childTnLst>
                              <p:par>
                                <p:cTn id="27" presetID="9"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childTnLst>
                                </p:cTn>
                              </p:par>
                              <p:par>
                                <p:cTn id="35" presetID="9" presetClass="entr" presetSubtype="0" fill="hold" nodeType="with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dissolve">
                                      <p:cBhvr>
                                        <p:cTn id="37" dur="500"/>
                                        <p:tgtEl>
                                          <p:spTgt spid="12">
                                            <p:txEl>
                                              <p:pRg st="0" end="0"/>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12">
                                            <p:txEl>
                                              <p:pRg st="1" end="1"/>
                                            </p:txEl>
                                          </p:spTgt>
                                        </p:tgtEl>
                                        <p:attrNameLst>
                                          <p:attrName>style.visibility</p:attrName>
                                        </p:attrNameLst>
                                      </p:cBhvr>
                                      <p:to>
                                        <p:strVal val="visible"/>
                                      </p:to>
                                    </p:set>
                                    <p:animEffect transition="in" filter="dissolve">
                                      <p:cBhvr>
                                        <p:cTn id="40" dur="500"/>
                                        <p:tgtEl>
                                          <p:spTgt spid="12">
                                            <p:txEl>
                                              <p:pRg st="1" end="1"/>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12">
                                            <p:txEl>
                                              <p:pRg st="2" end="2"/>
                                            </p:txEl>
                                          </p:spTgt>
                                        </p:tgtEl>
                                        <p:attrNameLst>
                                          <p:attrName>style.visibility</p:attrName>
                                        </p:attrNameLst>
                                      </p:cBhvr>
                                      <p:to>
                                        <p:strVal val="visible"/>
                                      </p:to>
                                    </p:set>
                                    <p:animEffect transition="in" filter="dissolve">
                                      <p:cBhvr>
                                        <p:cTn id="43"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p:txBody>
          <a:bodyPr/>
          <a:lstStyle/>
          <a:p>
            <a:pPr lvl="0"/>
            <a:r>
              <a:rPr lang="en">
                <a:sym typeface="Arial"/>
              </a:rPr>
              <a:t>Drought</a:t>
            </a:r>
            <a:endParaRPr lang="en" dirty="0">
              <a:sym typeface="Arial"/>
            </a:endParaRPr>
          </a:p>
        </p:txBody>
      </p:sp>
      <p:pic>
        <p:nvPicPr>
          <p:cNvPr id="2" name="Picture 1"/>
          <p:cNvPicPr>
            <a:picLocks noChangeAspect="1"/>
          </p:cNvPicPr>
          <p:nvPr/>
        </p:nvPicPr>
        <p:blipFill>
          <a:blip r:embed="rId3"/>
          <a:stretch>
            <a:fillRect/>
          </a:stretch>
        </p:blipFill>
        <p:spPr>
          <a:xfrm>
            <a:off x="2180525" y="1341335"/>
            <a:ext cx="7810500" cy="5257800"/>
          </a:xfrm>
          <a:prstGeom prst="rect">
            <a:avLst/>
          </a:prstGeom>
        </p:spPr>
      </p:pic>
    </p:spTree>
    <p:extLst>
      <p:ext uri="{BB962C8B-B14F-4D97-AF65-F5344CB8AC3E}">
        <p14:creationId xmlns:p14="http://schemas.microsoft.com/office/powerpoint/2010/main" val="1036412839"/>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spcAft>
                <a:spcPts val="600"/>
              </a:spcAft>
            </a:pPr>
            <a:r>
              <a:rPr lang="en-US" sz="2400" b="1" dirty="0">
                <a:latin typeface="Cordia New" pitchFamily="34" charset="-34"/>
              </a:rPr>
              <a:t>Meteorological drought</a:t>
            </a:r>
            <a:r>
              <a:rPr lang="en-US" sz="2400" dirty="0">
                <a:latin typeface="Cordia New" pitchFamily="34" charset="-34"/>
              </a:rPr>
              <a:t>—This type of drought refers to the weather and occurs when there is a prolonged period of below average precipitation, which creates a natural shortage of available water.</a:t>
            </a:r>
          </a:p>
          <a:p>
            <a:pPr>
              <a:spcAft>
                <a:spcPts val="600"/>
              </a:spcAft>
            </a:pPr>
            <a:r>
              <a:rPr lang="en-US" sz="2400" b="1" dirty="0">
                <a:latin typeface="Cordia New" pitchFamily="34" charset="-34"/>
              </a:rPr>
              <a:t>Green-Water or Agricultural drought</a:t>
            </a:r>
            <a:r>
              <a:rPr lang="en-US" sz="2400" dirty="0">
                <a:latin typeface="Cordia New" pitchFamily="34" charset="-34"/>
              </a:rPr>
              <a:t>—This type of drought occurs when there isn’t enough moisture to support average crop production on farms or average grass production on range land. Although agricultural drought often occurs during dry, hot periods of low precipitation, it can also occur during periods of average precipitation when soil conditions or agricultural techniques require extra water.</a:t>
            </a:r>
          </a:p>
          <a:p>
            <a:pPr>
              <a:spcAft>
                <a:spcPts val="600"/>
              </a:spcAft>
            </a:pPr>
            <a:r>
              <a:rPr lang="en-US" sz="2400" b="1" dirty="0">
                <a:latin typeface="Cordia New" pitchFamily="34" charset="-34"/>
              </a:rPr>
              <a:t>Blue-Water or Hydrological drought</a:t>
            </a:r>
            <a:r>
              <a:rPr lang="en-US" sz="2400" dirty="0">
                <a:latin typeface="Cordia New" pitchFamily="34" charset="-34"/>
              </a:rPr>
              <a:t>—This type of drought occurs when water reserves in aquifers, lakes and reservoirs fall below an established statistical average. Again, hydrological drought can happen even during times of average or above average precipitation, if human demand for water is high and increased usage has lowered the water reserves</a:t>
            </a:r>
          </a:p>
          <a:p>
            <a:pPr>
              <a:spcAft>
                <a:spcPts val="600"/>
              </a:spcAft>
            </a:pPr>
            <a:endParaRPr lang="en-US" sz="1900" dirty="0"/>
          </a:p>
        </p:txBody>
      </p:sp>
      <p:sp>
        <p:nvSpPr>
          <p:cNvPr id="2" name="Title 1"/>
          <p:cNvSpPr>
            <a:spLocks noGrp="1"/>
          </p:cNvSpPr>
          <p:nvPr>
            <p:ph type="title"/>
          </p:nvPr>
        </p:nvSpPr>
        <p:spPr/>
        <p:txBody>
          <a:bodyPr>
            <a:normAutofit/>
          </a:bodyPr>
          <a:lstStyle/>
          <a:p>
            <a:r>
              <a:rPr lang="en-US" dirty="0"/>
              <a:t>Types of Drought</a:t>
            </a:r>
          </a:p>
        </p:txBody>
      </p:sp>
    </p:spTree>
    <p:extLst>
      <p:ext uri="{BB962C8B-B14F-4D97-AF65-F5344CB8AC3E}">
        <p14:creationId xmlns:p14="http://schemas.microsoft.com/office/powerpoint/2010/main" val="354657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a:spLocks noChangeAspect="1"/>
          </p:cNvSpPr>
          <p:nvPr/>
        </p:nvSpPr>
        <p:spPr>
          <a:xfrm>
            <a:off x="4127502" y="378004"/>
            <a:ext cx="7799229" cy="6479996"/>
          </a:xfrm>
          <a:prstGeom prst="rect">
            <a:avLst/>
          </a:prstGeom>
          <a:blipFill>
            <a:blip r:embed="rId3"/>
            <a:stretch>
              <a:fillRect/>
            </a:stretch>
          </a:blipFill>
        </p:spPr>
      </p:sp>
      <p:sp>
        <p:nvSpPr>
          <p:cNvPr id="2" name="Title 1"/>
          <p:cNvSpPr>
            <a:spLocks noGrp="1"/>
          </p:cNvSpPr>
          <p:nvPr>
            <p:ph type="title"/>
          </p:nvPr>
        </p:nvSpPr>
        <p:spPr/>
        <p:txBody>
          <a:bodyPr/>
          <a:lstStyle/>
          <a:p>
            <a:endParaRPr lang="en-US"/>
          </a:p>
        </p:txBody>
      </p:sp>
      <p:sp>
        <p:nvSpPr>
          <p:cNvPr id="3" name="TextBox 2"/>
          <p:cNvSpPr txBox="1"/>
          <p:nvPr/>
        </p:nvSpPr>
        <p:spPr>
          <a:xfrm>
            <a:off x="464234" y="2180491"/>
            <a:ext cx="2743200" cy="2031325"/>
          </a:xfrm>
          <a:prstGeom prst="rect">
            <a:avLst/>
          </a:prstGeom>
          <a:noFill/>
        </p:spPr>
        <p:txBody>
          <a:bodyPr wrap="square" rtlCol="0">
            <a:spAutoFit/>
          </a:bodyPr>
          <a:lstStyle/>
          <a:p>
            <a:r>
              <a:rPr lang="en-US" dirty="0"/>
              <a:t>How will this affect Bangladesh?</a:t>
            </a:r>
          </a:p>
          <a:p>
            <a:endParaRPr lang="en-US" dirty="0"/>
          </a:p>
          <a:p>
            <a:r>
              <a:rPr lang="en-US" dirty="0"/>
              <a:t>Will it be colder or warmer?</a:t>
            </a:r>
          </a:p>
          <a:p>
            <a:endParaRPr lang="en-US" dirty="0"/>
          </a:p>
          <a:p>
            <a:r>
              <a:rPr lang="en-US" dirty="0"/>
              <a:t>Or both?</a:t>
            </a:r>
            <a:endParaRPr lang="en-SG" dirty="0"/>
          </a:p>
        </p:txBody>
      </p:sp>
    </p:spTree>
    <p:extLst>
      <p:ext uri="{BB962C8B-B14F-4D97-AF65-F5344CB8AC3E}">
        <p14:creationId xmlns:p14="http://schemas.microsoft.com/office/powerpoint/2010/main" val="1209871383"/>
      </p:ext>
    </p:extLst>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DSCF0033"/>
          <p:cNvPicPr>
            <a:picLocks noChangeAspect="1" noChangeArrowheads="1"/>
          </p:cNvPicPr>
          <p:nvPr/>
        </p:nvPicPr>
        <p:blipFill>
          <a:blip r:embed="rId3"/>
          <a:srcRect/>
          <a:stretch>
            <a:fillRect/>
          </a:stretch>
        </p:blipFill>
        <p:spPr bwMode="auto">
          <a:xfrm>
            <a:off x="1506000" y="1091253"/>
            <a:ext cx="9180000" cy="5795486"/>
          </a:xfrm>
          <a:prstGeom prst="rect">
            <a:avLst/>
          </a:prstGeom>
          <a:noFill/>
          <a:ln w="9525">
            <a:noFill/>
            <a:miter lim="800000"/>
            <a:headEnd/>
            <a:tailEnd/>
          </a:ln>
        </p:spPr>
      </p:pic>
      <p:sp>
        <p:nvSpPr>
          <p:cNvPr id="4" name="Text Box 3"/>
          <p:cNvSpPr txBox="1">
            <a:spLocks noChangeArrowheads="1"/>
          </p:cNvSpPr>
          <p:nvPr/>
        </p:nvSpPr>
        <p:spPr bwMode="auto">
          <a:xfrm>
            <a:off x="9077588" y="6164614"/>
            <a:ext cx="1386718" cy="523220"/>
          </a:xfrm>
          <a:prstGeom prst="rect">
            <a:avLst/>
          </a:prstGeom>
          <a:solidFill>
            <a:schemeClr val="tx2">
              <a:lumMod val="75000"/>
              <a:alpha val="76000"/>
            </a:schemeClr>
          </a:solidFill>
          <a:ln w="9525">
            <a:noFill/>
            <a:miter lim="800000"/>
            <a:headEnd/>
            <a:tailEnd/>
          </a:ln>
        </p:spPr>
        <p:txBody>
          <a:bodyPr wrap="none">
            <a:spAutoFit/>
          </a:bodyPr>
          <a:lstStyle/>
          <a:p>
            <a:r>
              <a:rPr lang="en-US" sz="2800" dirty="0">
                <a:solidFill>
                  <a:schemeClr val="bg1"/>
                </a:solidFill>
                <a:latin typeface="Calibri"/>
                <a:cs typeface="Calibri"/>
              </a:rPr>
              <a:t>Drought</a:t>
            </a:r>
          </a:p>
        </p:txBody>
      </p:sp>
      <p:sp>
        <p:nvSpPr>
          <p:cNvPr id="2" name="Title 1"/>
          <p:cNvSpPr>
            <a:spLocks noGrp="1"/>
          </p:cNvSpPr>
          <p:nvPr>
            <p:ph type="title"/>
          </p:nvPr>
        </p:nvSpPr>
        <p:spPr/>
        <p:txBody>
          <a:bodyPr>
            <a:noAutofit/>
          </a:bodyPr>
          <a:lstStyle/>
          <a:p>
            <a:r>
              <a:rPr lang="en-US" sz="2900" dirty="0"/>
              <a:t>Drought from Climate Intensification</a:t>
            </a:r>
            <a:br>
              <a:rPr lang="en-US" sz="2900" dirty="0"/>
            </a:br>
            <a:r>
              <a:rPr lang="en-US" sz="2900" dirty="0"/>
              <a:t>in upper Mae </a:t>
            </a:r>
            <a:r>
              <a:rPr lang="en-US" sz="2900" dirty="0" err="1"/>
              <a:t>Tha</a:t>
            </a:r>
            <a:r>
              <a:rPr lang="en-US" sz="2900" dirty="0"/>
              <a:t> watershed in April, 2013.  Thailand</a:t>
            </a:r>
          </a:p>
        </p:txBody>
      </p:sp>
    </p:spTree>
    <p:extLst>
      <p:ext uri="{BB962C8B-B14F-4D97-AF65-F5344CB8AC3E}">
        <p14:creationId xmlns:p14="http://schemas.microsoft.com/office/powerpoint/2010/main" val="2209521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DSCF0036"/>
          <p:cNvPicPr>
            <a:picLocks noChangeArrowheads="1"/>
          </p:cNvPicPr>
          <p:nvPr/>
        </p:nvPicPr>
        <p:blipFill>
          <a:blip r:embed="rId3"/>
          <a:srcRect/>
          <a:stretch>
            <a:fillRect/>
          </a:stretch>
        </p:blipFill>
        <p:spPr bwMode="auto">
          <a:xfrm>
            <a:off x="1506000" y="1098000"/>
            <a:ext cx="9180000" cy="5760000"/>
          </a:xfrm>
          <a:prstGeom prst="rect">
            <a:avLst/>
          </a:prstGeom>
          <a:noFill/>
          <a:ln w="9525">
            <a:noFill/>
            <a:miter lim="800000"/>
            <a:headEnd/>
            <a:tailEnd/>
          </a:ln>
        </p:spPr>
      </p:pic>
      <p:sp>
        <p:nvSpPr>
          <p:cNvPr id="6" name="Title 5"/>
          <p:cNvSpPr>
            <a:spLocks noGrp="1"/>
          </p:cNvSpPr>
          <p:nvPr>
            <p:ph type="title"/>
          </p:nvPr>
        </p:nvSpPr>
        <p:spPr/>
        <p:txBody>
          <a:bodyPr>
            <a:noAutofit/>
          </a:bodyPr>
          <a:lstStyle/>
          <a:p>
            <a:r>
              <a:rPr lang="en-US" sz="2900" dirty="0"/>
              <a:t>Drought from Climate Intensification</a:t>
            </a:r>
            <a:br>
              <a:rPr lang="en-US" sz="2900" dirty="0"/>
            </a:br>
            <a:r>
              <a:rPr lang="en-US" sz="2900" dirty="0"/>
              <a:t>in upper Mae </a:t>
            </a:r>
            <a:r>
              <a:rPr lang="en-US" sz="2900" dirty="0" err="1"/>
              <a:t>Tha</a:t>
            </a:r>
            <a:r>
              <a:rPr lang="en-US" sz="2900" dirty="0"/>
              <a:t> watershed in April, 2013.  Thailand</a:t>
            </a:r>
          </a:p>
        </p:txBody>
      </p:sp>
      <p:sp>
        <p:nvSpPr>
          <p:cNvPr id="7" name="Text Box 3"/>
          <p:cNvSpPr txBox="1">
            <a:spLocks noChangeArrowheads="1"/>
          </p:cNvSpPr>
          <p:nvPr/>
        </p:nvSpPr>
        <p:spPr bwMode="auto">
          <a:xfrm>
            <a:off x="9077588" y="6164614"/>
            <a:ext cx="1386718" cy="523220"/>
          </a:xfrm>
          <a:prstGeom prst="rect">
            <a:avLst/>
          </a:prstGeom>
          <a:solidFill>
            <a:schemeClr val="tx2">
              <a:lumMod val="75000"/>
              <a:alpha val="76000"/>
            </a:schemeClr>
          </a:solidFill>
          <a:ln w="9525">
            <a:noFill/>
            <a:miter lim="800000"/>
            <a:headEnd/>
            <a:tailEnd/>
          </a:ln>
        </p:spPr>
        <p:txBody>
          <a:bodyPr wrap="none">
            <a:spAutoFit/>
          </a:bodyPr>
          <a:lstStyle/>
          <a:p>
            <a:r>
              <a:rPr lang="en-US" sz="2800" dirty="0">
                <a:solidFill>
                  <a:schemeClr val="bg1"/>
                </a:solidFill>
                <a:latin typeface="Calibri"/>
                <a:cs typeface="Calibri"/>
              </a:rPr>
              <a:t>Drought</a:t>
            </a:r>
          </a:p>
        </p:txBody>
      </p:sp>
    </p:spTree>
    <p:extLst>
      <p:ext uri="{BB962C8B-B14F-4D97-AF65-F5344CB8AC3E}">
        <p14:creationId xmlns:p14="http://schemas.microsoft.com/office/powerpoint/2010/main" val="1007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Middle-Mae </a:t>
            </a:r>
            <a:r>
              <a:rPr lang="en-US" dirty="0" err="1"/>
              <a:t>Tha</a:t>
            </a:r>
            <a:r>
              <a:rPr lang="en-US" dirty="0"/>
              <a:t> Watershed.  Thailand</a:t>
            </a:r>
            <a:br>
              <a:rPr lang="en-US" dirty="0"/>
            </a:br>
            <a:endParaRPr lang="en-US" dirty="0"/>
          </a:p>
        </p:txBody>
      </p:sp>
      <p:sp>
        <p:nvSpPr>
          <p:cNvPr id="3" name="TextBox 2"/>
          <p:cNvSpPr txBox="1"/>
          <p:nvPr/>
        </p:nvSpPr>
        <p:spPr>
          <a:xfrm>
            <a:off x="6214132" y="884085"/>
            <a:ext cx="2184036" cy="477054"/>
          </a:xfrm>
          <a:prstGeom prst="rect">
            <a:avLst/>
          </a:prstGeom>
          <a:noFill/>
        </p:spPr>
        <p:txBody>
          <a:bodyPr wrap="none" rtlCol="0">
            <a:spAutoFit/>
          </a:bodyPr>
          <a:lstStyle/>
          <a:p>
            <a:pPr fontAlgn="base">
              <a:spcBef>
                <a:spcPct val="0"/>
              </a:spcBef>
              <a:spcAft>
                <a:spcPct val="0"/>
              </a:spcAft>
            </a:pPr>
            <a:r>
              <a:rPr lang="en-US" sz="2500" dirty="0">
                <a:ln w="3175">
                  <a:solidFill>
                    <a:srgbClr val="285F30"/>
                  </a:solidFill>
                </a:ln>
                <a:solidFill>
                  <a:srgbClr val="32733C"/>
                </a:solidFill>
                <a:latin typeface="+mj-lt"/>
                <a:ea typeface="+mj-ea"/>
                <a:cs typeface="+mj-cs"/>
              </a:rPr>
              <a:t>Severe drought</a:t>
            </a:r>
          </a:p>
        </p:txBody>
      </p:sp>
      <p:pic>
        <p:nvPicPr>
          <p:cNvPr id="6" name="Picture 6" descr="E:\Picture\Mea Ka Nad\โครงการวิจัย แม่ขะนาด\Serway\IMG_167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7228" y="831250"/>
            <a:ext cx="3842215" cy="2525743"/>
          </a:xfrm>
          <a:prstGeom prst="rect">
            <a:avLst/>
          </a:prstGeom>
          <a:noFill/>
          <a:extLst/>
        </p:spPr>
      </p:pic>
      <p:pic>
        <p:nvPicPr>
          <p:cNvPr id="7" name="Picture 5" descr="E:\Picture\Mea Ka Nad\Workshop 21-3-55\IMG_025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4132" y="1484784"/>
            <a:ext cx="3476280" cy="1872208"/>
          </a:xfrm>
          <a:prstGeom prst="rect">
            <a:avLst/>
          </a:prstGeom>
          <a:noFill/>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27228" y="3587756"/>
            <a:ext cx="3847195" cy="2984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4133" y="3586080"/>
            <a:ext cx="3839875" cy="298656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8699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de-DE" dirty="0"/>
              <a:t>Introduction to Climate Change (ICC)</a:t>
            </a:r>
            <a:endParaRPr lang="en-US" dirty="0"/>
          </a:p>
        </p:txBody>
      </p:sp>
      <p:sp>
        <p:nvSpPr>
          <p:cNvPr id="4" name="Rectangle 3"/>
          <p:cNvSpPr/>
          <p:nvPr/>
        </p:nvSpPr>
        <p:spPr>
          <a:xfrm>
            <a:off x="1761564" y="350331"/>
            <a:ext cx="10082093" cy="6410986"/>
          </a:xfrm>
          <a:prstGeom prst="rect">
            <a:avLst/>
          </a:prstGeom>
        </p:spPr>
        <p:txBody>
          <a:bodyPr wrap="square">
            <a:spAutoFit/>
          </a:bodyPr>
          <a:lstStyle/>
          <a:p>
            <a:pPr marL="400050" lvl="0" indent="-400050">
              <a:lnSpc>
                <a:spcPct val="105000"/>
              </a:lnSpc>
              <a:spcBef>
                <a:spcPts val="600"/>
              </a:spcBef>
              <a:buFont typeface="+mj-lt"/>
              <a:buAutoNum type="romanUcPeriod"/>
            </a:pPr>
            <a:r>
              <a:rPr lang="en-US" sz="2400" b="1" dirty="0">
                <a:solidFill>
                  <a:schemeClr val="bg2">
                    <a:lumMod val="10000"/>
                  </a:schemeClr>
                </a:solidFill>
              </a:rPr>
              <a:t>HOW AND WHY THE CLIMATE IS CHANGING</a:t>
            </a:r>
            <a:endParaRPr lang="en-US" sz="2400" dirty="0">
              <a:solidFill>
                <a:schemeClr val="bg2">
                  <a:lumMod val="10000"/>
                </a:schemeClr>
              </a:solidFill>
            </a:endParaRPr>
          </a:p>
          <a:p>
            <a:pPr lvl="1">
              <a:lnSpc>
                <a:spcPct val="105000"/>
              </a:lnSpc>
            </a:pPr>
            <a:r>
              <a:rPr lang="en-US" sz="2000" dirty="0"/>
              <a:t>1.1.	Introduction to Climate Science and Climate Change</a:t>
            </a:r>
          </a:p>
          <a:p>
            <a:pPr lvl="1">
              <a:lnSpc>
                <a:spcPct val="105000"/>
              </a:lnSpc>
            </a:pPr>
            <a:r>
              <a:rPr lang="en-US" sz="2000" dirty="0"/>
              <a:t>1.2.	Causes of Climate Change</a:t>
            </a:r>
          </a:p>
          <a:p>
            <a:pPr lvl="1">
              <a:lnSpc>
                <a:spcPct val="105000"/>
              </a:lnSpc>
            </a:pPr>
            <a:r>
              <a:rPr lang="en-US" sz="2000" b="1" dirty="0">
                <a:solidFill>
                  <a:srgbClr val="FF0000"/>
                </a:solidFill>
              </a:rPr>
              <a:t>1.3.	Climate Intensification: Floods, Droughts and Cyclones</a:t>
            </a:r>
          </a:p>
          <a:p>
            <a:pPr marL="400050" lvl="0" indent="-400050">
              <a:lnSpc>
                <a:spcPct val="105000"/>
              </a:lnSpc>
              <a:spcBef>
                <a:spcPts val="1200"/>
              </a:spcBef>
              <a:buFont typeface="+mj-lt"/>
              <a:buAutoNum type="romanUcPeriod"/>
            </a:pPr>
            <a:r>
              <a:rPr lang="en-US" sz="2400" b="1" dirty="0">
                <a:solidFill>
                  <a:schemeClr val="bg2">
                    <a:lumMod val="10000"/>
                  </a:schemeClr>
                </a:solidFill>
              </a:rPr>
              <a:t>IMPACTS OF CLIMATE CHANGE ON PEOPLE AND THE ENVIRONMENT</a:t>
            </a:r>
            <a:endParaRPr lang="en-US" sz="2400" dirty="0">
              <a:solidFill>
                <a:schemeClr val="bg2">
                  <a:lumMod val="10000"/>
                </a:schemeClr>
              </a:solidFill>
            </a:endParaRPr>
          </a:p>
          <a:p>
            <a:pPr lvl="1">
              <a:lnSpc>
                <a:spcPct val="105000"/>
              </a:lnSpc>
            </a:pPr>
            <a:r>
              <a:rPr lang="en-US" sz="2000" dirty="0">
                <a:solidFill>
                  <a:schemeClr val="bg2">
                    <a:lumMod val="10000"/>
                  </a:schemeClr>
                </a:solidFill>
              </a:rPr>
              <a:t>2.1.	Introduction to Climate Change Impacts</a:t>
            </a:r>
          </a:p>
          <a:p>
            <a:pPr lvl="1">
              <a:lnSpc>
                <a:spcPct val="105000"/>
              </a:lnSpc>
            </a:pPr>
            <a:r>
              <a:rPr lang="en-US" sz="2000" dirty="0">
                <a:solidFill>
                  <a:schemeClr val="bg2">
                    <a:lumMod val="10000"/>
                  </a:schemeClr>
                </a:solidFill>
              </a:rPr>
              <a:t>2.2.	Sea Level Rise</a:t>
            </a:r>
          </a:p>
          <a:p>
            <a:pPr lvl="1">
              <a:lnSpc>
                <a:spcPct val="105000"/>
              </a:lnSpc>
            </a:pPr>
            <a:r>
              <a:rPr lang="en-US" sz="2000" dirty="0">
                <a:solidFill>
                  <a:schemeClr val="bg2">
                    <a:lumMod val="10000"/>
                  </a:schemeClr>
                </a:solidFill>
              </a:rPr>
              <a:t>2.3.	Climate Change and Water Resources</a:t>
            </a:r>
          </a:p>
          <a:p>
            <a:pPr lvl="1">
              <a:lnSpc>
                <a:spcPct val="105000"/>
              </a:lnSpc>
            </a:pPr>
            <a:r>
              <a:rPr lang="en-US" sz="2000" dirty="0">
                <a:solidFill>
                  <a:schemeClr val="bg2">
                    <a:lumMod val="10000"/>
                  </a:schemeClr>
                </a:solidFill>
              </a:rPr>
              <a:t>2.4.	Climate Change and Food Security</a:t>
            </a:r>
          </a:p>
          <a:p>
            <a:pPr lvl="1">
              <a:lnSpc>
                <a:spcPct val="105000"/>
              </a:lnSpc>
            </a:pPr>
            <a:r>
              <a:rPr lang="en-US" sz="2000" dirty="0">
                <a:solidFill>
                  <a:schemeClr val="bg2">
                    <a:lumMod val="10000"/>
                  </a:schemeClr>
                </a:solidFill>
              </a:rPr>
              <a:t>2.5.	Climate Change and Human Health</a:t>
            </a:r>
          </a:p>
          <a:p>
            <a:pPr lvl="1">
              <a:lnSpc>
                <a:spcPct val="105000"/>
              </a:lnSpc>
            </a:pPr>
            <a:r>
              <a:rPr lang="en-US" sz="2000" dirty="0">
                <a:solidFill>
                  <a:schemeClr val="bg2">
                    <a:lumMod val="10000"/>
                  </a:schemeClr>
                </a:solidFill>
              </a:rPr>
              <a:t>2.6.	Climate Change and Terrestrial Ecosystems</a:t>
            </a:r>
          </a:p>
          <a:p>
            <a:pPr marL="400050" lvl="0" indent="-400050">
              <a:lnSpc>
                <a:spcPct val="105000"/>
              </a:lnSpc>
              <a:spcBef>
                <a:spcPts val="1200"/>
              </a:spcBef>
              <a:buFont typeface="+mj-lt"/>
              <a:buAutoNum type="romanUcPeriod"/>
            </a:pPr>
            <a:r>
              <a:rPr lang="en-US" sz="2400" b="1" dirty="0">
                <a:solidFill>
                  <a:schemeClr val="bg2">
                    <a:lumMod val="10000"/>
                  </a:schemeClr>
                </a:solidFill>
              </a:rPr>
              <a:t>RESPONSES TO CLIMATE CHANGE – MITIGATION AND ADAPTATION</a:t>
            </a:r>
            <a:endParaRPr lang="en-US" sz="2400" dirty="0">
              <a:solidFill>
                <a:schemeClr val="bg2">
                  <a:lumMod val="10000"/>
                </a:schemeClr>
              </a:solidFill>
            </a:endParaRPr>
          </a:p>
          <a:p>
            <a:pPr lvl="1">
              <a:lnSpc>
                <a:spcPct val="105000"/>
              </a:lnSpc>
            </a:pPr>
            <a:r>
              <a:rPr lang="en-US" sz="2000" dirty="0">
                <a:solidFill>
                  <a:schemeClr val="bg2">
                    <a:lumMod val="10000"/>
                  </a:schemeClr>
                </a:solidFill>
              </a:rPr>
              <a:t>3.1.	Climate Change and Forest Management</a:t>
            </a:r>
          </a:p>
          <a:p>
            <a:pPr lvl="1">
              <a:lnSpc>
                <a:spcPct val="105000"/>
              </a:lnSpc>
            </a:pPr>
            <a:r>
              <a:rPr lang="en-US" sz="2000" dirty="0">
                <a:solidFill>
                  <a:schemeClr val="bg2">
                    <a:lumMod val="10000"/>
                  </a:schemeClr>
                </a:solidFill>
              </a:rPr>
              <a:t>3.2.	Climate Change and Water Resources: Responses and Adaptation</a:t>
            </a:r>
          </a:p>
          <a:p>
            <a:pPr lvl="1">
              <a:lnSpc>
                <a:spcPct val="105000"/>
              </a:lnSpc>
            </a:pPr>
            <a:r>
              <a:rPr lang="en-US" sz="2000" dirty="0">
                <a:solidFill>
                  <a:schemeClr val="bg2">
                    <a:lumMod val="10000"/>
                  </a:schemeClr>
                </a:solidFill>
              </a:rPr>
              <a:t>3.3.	Principles and Practices of Climate Vulnerability Assessment</a:t>
            </a:r>
          </a:p>
          <a:p>
            <a:pPr lvl="1">
              <a:lnSpc>
                <a:spcPct val="105000"/>
              </a:lnSpc>
            </a:pPr>
            <a:r>
              <a:rPr lang="en-US" sz="2000" dirty="0">
                <a:solidFill>
                  <a:schemeClr val="bg2">
                    <a:lumMod val="10000"/>
                  </a:schemeClr>
                </a:solidFill>
              </a:rPr>
              <a:t>3.4.	Uncertainties in Climate Change</a:t>
            </a:r>
          </a:p>
          <a:p>
            <a:pPr lvl="1">
              <a:lnSpc>
                <a:spcPct val="105000"/>
              </a:lnSpc>
            </a:pPr>
            <a:r>
              <a:rPr lang="en-US" sz="2000" dirty="0">
                <a:solidFill>
                  <a:schemeClr val="bg2">
                    <a:lumMod val="10000"/>
                  </a:schemeClr>
                </a:solidFill>
              </a:rPr>
              <a:t>3.5.	Climate Change and Ecosystem Services</a:t>
            </a:r>
          </a:p>
          <a:p>
            <a:pPr lvl="1">
              <a:lnSpc>
                <a:spcPct val="105000"/>
              </a:lnSpc>
            </a:pPr>
            <a:r>
              <a:rPr lang="en-US" sz="2000" dirty="0">
                <a:solidFill>
                  <a:schemeClr val="bg2">
                    <a:lumMod val="10000"/>
                  </a:schemeClr>
                </a:solidFill>
              </a:rPr>
              <a:t>3.6.	Effective Communications in Climate Change</a:t>
            </a:r>
            <a:endParaRPr lang="en-US" sz="2000" dirty="0"/>
          </a:p>
        </p:txBody>
      </p:sp>
      <p:sp>
        <p:nvSpPr>
          <p:cNvPr id="5" name="Right Arrow 4"/>
          <p:cNvSpPr>
            <a:spLocks noChangeArrowheads="1"/>
          </p:cNvSpPr>
          <p:nvPr/>
        </p:nvSpPr>
        <p:spPr bwMode="auto">
          <a:xfrm>
            <a:off x="1761564" y="1436344"/>
            <a:ext cx="385763" cy="242888"/>
          </a:xfrm>
          <a:prstGeom prst="rightArrow">
            <a:avLst>
              <a:gd name="adj1" fmla="val 50000"/>
              <a:gd name="adj2" fmla="val 49993"/>
            </a:avLst>
          </a:prstGeom>
          <a:solidFill>
            <a:srgbClr val="FF0000"/>
          </a:solidFill>
          <a:ln w="9525">
            <a:solidFill>
              <a:srgbClr val="FF0000"/>
            </a:solidFill>
            <a:miter lim="800000"/>
            <a:headEnd/>
            <a:tailEnd/>
          </a:ln>
          <a:effectLst>
            <a:outerShdw blurRad="40000" dist="23000" dir="5400000" rotWithShape="0">
              <a:srgbClr val="000000">
                <a:alpha val="34998"/>
              </a:srgbClr>
            </a:outerShdw>
          </a:effec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1105594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marL="0" indent="0">
              <a:buNone/>
            </a:pPr>
            <a:r>
              <a:rPr lang="en-US" sz="2500" dirty="0"/>
              <a:t>Warmer temperatures increase plant evapotranspiration, water requirements, and thus worsen the drought in terms or plant growth, and, often, water supply as well. </a:t>
            </a:r>
          </a:p>
          <a:p>
            <a:pPr marL="0" indent="0">
              <a:buNone/>
            </a:pPr>
            <a:r>
              <a:rPr lang="en-US" sz="2500" dirty="0"/>
              <a:t>So, even without intensification of drought occurrence, drought impacts and overall severity are worsened by warming trends. </a:t>
            </a:r>
          </a:p>
        </p:txBody>
      </p:sp>
      <p:sp>
        <p:nvSpPr>
          <p:cNvPr id="2" name="Title 1"/>
          <p:cNvSpPr>
            <a:spLocks noGrp="1"/>
          </p:cNvSpPr>
          <p:nvPr>
            <p:ph type="title"/>
          </p:nvPr>
        </p:nvSpPr>
        <p:spPr/>
        <p:txBody>
          <a:bodyPr>
            <a:normAutofit fontScale="90000"/>
          </a:bodyPr>
          <a:lstStyle/>
          <a:p>
            <a:pPr lvl="0"/>
            <a:r>
              <a:rPr lang="en-US" dirty="0">
                <a:sym typeface="Comic Sans MS"/>
              </a:rPr>
              <a:t>D</a:t>
            </a:r>
            <a:r>
              <a:rPr lang="en" dirty="0">
                <a:sym typeface="Comic Sans MS"/>
              </a:rPr>
              <a:t>roughts </a:t>
            </a:r>
            <a:r>
              <a:rPr lang="en-US" dirty="0">
                <a:sym typeface="Comic Sans MS"/>
              </a:rPr>
              <a:t>of similar dryness </a:t>
            </a:r>
            <a:r>
              <a:rPr lang="en" dirty="0">
                <a:sym typeface="Comic Sans MS"/>
              </a:rPr>
              <a:t>are harsher when temps higher</a:t>
            </a:r>
            <a:endParaRPr lang="en-US" dirty="0"/>
          </a:p>
        </p:txBody>
      </p:sp>
    </p:spTree>
    <p:extLst>
      <p:ext uri="{BB962C8B-B14F-4D97-AF65-F5344CB8AC3E}">
        <p14:creationId xmlns:p14="http://schemas.microsoft.com/office/powerpoint/2010/main" val="4085179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7" name="Shape 267"/>
          <p:cNvSpPr txBox="1"/>
          <p:nvPr/>
        </p:nvSpPr>
        <p:spPr>
          <a:xfrm>
            <a:off x="8839201" y="6583363"/>
            <a:ext cx="1068387" cy="274636"/>
          </a:xfrm>
          <a:prstGeom prst="rect">
            <a:avLst/>
          </a:prstGeom>
          <a:noFill/>
          <a:ln>
            <a:noFill/>
          </a:ln>
        </p:spPr>
        <p:txBody>
          <a:bodyPr lIns="91425" tIns="45700" rIns="91425" bIns="45700" anchor="t" anchorCtr="0">
            <a:noAutofit/>
          </a:bodyPr>
          <a:lstStyle/>
          <a:p>
            <a:pPr>
              <a:buSzPct val="25000"/>
            </a:pPr>
            <a:r>
              <a:rPr lang="en" sz="1200">
                <a:solidFill>
                  <a:schemeClr val="lt2"/>
                </a:solidFill>
                <a:latin typeface="Verdana"/>
                <a:ea typeface="Verdana"/>
                <a:cs typeface="Verdana"/>
                <a:sym typeface="Verdana"/>
              </a:rPr>
              <a:t>NOAA 2005</a:t>
            </a:r>
          </a:p>
        </p:txBody>
      </p:sp>
      <p:sp>
        <p:nvSpPr>
          <p:cNvPr id="268" name="Shape 268"/>
          <p:cNvSpPr/>
          <p:nvPr/>
        </p:nvSpPr>
        <p:spPr>
          <a:xfrm>
            <a:off x="2971800" y="861474"/>
            <a:ext cx="5867400" cy="822300"/>
          </a:xfrm>
          <a:prstGeom prst="rect">
            <a:avLst/>
          </a:prstGeom>
          <a:noFill/>
          <a:ln>
            <a:noFill/>
          </a:ln>
        </p:spPr>
        <p:txBody>
          <a:bodyPr lIns="91425" tIns="45700" rIns="91425" bIns="45700" anchor="t" anchorCtr="0">
            <a:noAutofit/>
          </a:bodyPr>
          <a:lstStyle/>
          <a:p>
            <a:pPr algn="ctr">
              <a:buSzPct val="25000"/>
            </a:pPr>
            <a:endParaRPr lang="en" sz="2400" dirty="0">
              <a:solidFill>
                <a:srgbClr val="663300"/>
              </a:solidFill>
              <a:latin typeface="Verdana"/>
              <a:ea typeface="Verdana"/>
              <a:cs typeface="Verdana"/>
              <a:sym typeface="Verdana"/>
            </a:endParaRPr>
          </a:p>
        </p:txBody>
      </p:sp>
      <p:graphicFrame>
        <p:nvGraphicFramePr>
          <p:cNvPr id="2" name="ตาราง 1"/>
          <p:cNvGraphicFramePr>
            <a:graphicFrameLocks noGrp="1"/>
          </p:cNvGraphicFramePr>
          <p:nvPr>
            <p:extLst>
              <p:ext uri="{D42A27DB-BD31-4B8C-83A1-F6EECF244321}">
                <p14:modId xmlns:p14="http://schemas.microsoft.com/office/powerpoint/2010/main" val="2904228973"/>
              </p:ext>
            </p:extLst>
          </p:nvPr>
        </p:nvGraphicFramePr>
        <p:xfrm>
          <a:off x="2101387" y="1344162"/>
          <a:ext cx="7806200" cy="5067816"/>
        </p:xfrm>
        <a:graphic>
          <a:graphicData uri="http://schemas.openxmlformats.org/drawingml/2006/table">
            <a:tbl>
              <a:tblPr/>
              <a:tblGrid>
                <a:gridCol w="3903100">
                  <a:extLst>
                    <a:ext uri="{9D8B030D-6E8A-4147-A177-3AD203B41FA5}">
                      <a16:colId xmlns:a16="http://schemas.microsoft.com/office/drawing/2014/main" xmlns="" val="20000"/>
                    </a:ext>
                  </a:extLst>
                </a:gridCol>
                <a:gridCol w="3903100">
                  <a:extLst>
                    <a:ext uri="{9D8B030D-6E8A-4147-A177-3AD203B41FA5}">
                      <a16:colId xmlns:a16="http://schemas.microsoft.com/office/drawing/2014/main" xmlns="" val="20001"/>
                    </a:ext>
                  </a:extLst>
                </a:gridCol>
              </a:tblGrid>
              <a:tr h="348151">
                <a:tc gridSpan="2">
                  <a:txBody>
                    <a:bodyPr/>
                    <a:lstStyle/>
                    <a:p>
                      <a:r>
                        <a:rPr lang="en-US" sz="2200" b="1" dirty="0"/>
                        <a:t>Palmer Classifications</a:t>
                      </a:r>
                    </a:p>
                  </a:txBody>
                  <a:tcPr marL="87038" marR="87038" marT="43519" marB="43519">
                    <a:lnL>
                      <a:noFill/>
                    </a:lnL>
                    <a:lnR>
                      <a:noFill/>
                    </a:lnR>
                    <a:lnT>
                      <a:noFill/>
                    </a:lnT>
                    <a:lnB>
                      <a:noFill/>
                    </a:lnB>
                    <a:solidFill>
                      <a:srgbClr val="FFFFFF"/>
                    </a:solidFill>
                  </a:tcPr>
                </a:tc>
                <a:tc hMerge="1">
                  <a:txBody>
                    <a:bodyPr/>
                    <a:lstStyle/>
                    <a:p>
                      <a:endParaRPr lang="th-TH"/>
                    </a:p>
                  </a:txBody>
                  <a:tcPr/>
                </a:tc>
                <a:extLst>
                  <a:ext uri="{0D108BD9-81ED-4DB2-BD59-A6C34878D82A}">
                    <a16:rowId xmlns:a16="http://schemas.microsoft.com/office/drawing/2014/main" xmlns="" val="10000"/>
                  </a:ext>
                </a:extLst>
              </a:tr>
              <a:tr h="348151">
                <a:tc>
                  <a:txBody>
                    <a:bodyPr/>
                    <a:lstStyle/>
                    <a:p>
                      <a:r>
                        <a:rPr lang="en-US" sz="2200" dirty="0"/>
                        <a:t>4.0 or more</a:t>
                      </a:r>
                    </a:p>
                  </a:txBody>
                  <a:tcPr marL="87038" marR="87038" marT="43519" marB="43519">
                    <a:lnL>
                      <a:noFill/>
                    </a:lnL>
                    <a:lnR>
                      <a:noFill/>
                    </a:lnR>
                    <a:lnT>
                      <a:noFill/>
                    </a:lnT>
                    <a:lnB>
                      <a:noFill/>
                    </a:lnB>
                    <a:solidFill>
                      <a:srgbClr val="FFFFFF"/>
                    </a:solidFill>
                  </a:tcPr>
                </a:tc>
                <a:tc>
                  <a:txBody>
                    <a:bodyPr/>
                    <a:lstStyle/>
                    <a:p>
                      <a:r>
                        <a:rPr lang="en-US" sz="2200"/>
                        <a:t>extremely wet</a:t>
                      </a:r>
                    </a:p>
                  </a:txBody>
                  <a:tcPr marL="87038" marR="87038" marT="43519" marB="43519">
                    <a:lnL>
                      <a:noFill/>
                    </a:lnL>
                    <a:lnR>
                      <a:noFill/>
                    </a:lnR>
                    <a:lnT>
                      <a:noFill/>
                    </a:lnT>
                    <a:lnB>
                      <a:noFill/>
                    </a:lnB>
                    <a:solidFill>
                      <a:srgbClr val="FFFFFF"/>
                    </a:solidFill>
                  </a:tcPr>
                </a:tc>
                <a:extLst>
                  <a:ext uri="{0D108BD9-81ED-4DB2-BD59-A6C34878D82A}">
                    <a16:rowId xmlns:a16="http://schemas.microsoft.com/office/drawing/2014/main" xmlns="" val="10001"/>
                  </a:ext>
                </a:extLst>
              </a:tr>
              <a:tr h="348151">
                <a:tc>
                  <a:txBody>
                    <a:bodyPr/>
                    <a:lstStyle/>
                    <a:p>
                      <a:r>
                        <a:rPr lang="en-US" sz="2200" dirty="0"/>
                        <a:t>3.0 to 3.99</a:t>
                      </a:r>
                    </a:p>
                  </a:txBody>
                  <a:tcPr marL="87038" marR="87038" marT="43519" marB="43519">
                    <a:lnL>
                      <a:noFill/>
                    </a:lnL>
                    <a:lnR>
                      <a:noFill/>
                    </a:lnR>
                    <a:lnT>
                      <a:noFill/>
                    </a:lnT>
                    <a:lnB>
                      <a:noFill/>
                    </a:lnB>
                    <a:solidFill>
                      <a:srgbClr val="FFFFFF"/>
                    </a:solidFill>
                  </a:tcPr>
                </a:tc>
                <a:tc>
                  <a:txBody>
                    <a:bodyPr/>
                    <a:lstStyle/>
                    <a:p>
                      <a:r>
                        <a:rPr lang="en-US" sz="2200"/>
                        <a:t>very wet</a:t>
                      </a:r>
                    </a:p>
                  </a:txBody>
                  <a:tcPr marL="87038" marR="87038" marT="43519" marB="43519">
                    <a:lnL>
                      <a:noFill/>
                    </a:lnL>
                    <a:lnR>
                      <a:noFill/>
                    </a:lnR>
                    <a:lnT>
                      <a:noFill/>
                    </a:lnT>
                    <a:lnB>
                      <a:noFill/>
                    </a:lnB>
                    <a:solidFill>
                      <a:srgbClr val="FFFFFF"/>
                    </a:solidFill>
                  </a:tcPr>
                </a:tc>
                <a:extLst>
                  <a:ext uri="{0D108BD9-81ED-4DB2-BD59-A6C34878D82A}">
                    <a16:rowId xmlns:a16="http://schemas.microsoft.com/office/drawing/2014/main" xmlns="" val="10002"/>
                  </a:ext>
                </a:extLst>
              </a:tr>
              <a:tr h="348151">
                <a:tc>
                  <a:txBody>
                    <a:bodyPr/>
                    <a:lstStyle/>
                    <a:p>
                      <a:r>
                        <a:rPr lang="en-US" sz="2200"/>
                        <a:t>2.0 to 2.99</a:t>
                      </a:r>
                    </a:p>
                  </a:txBody>
                  <a:tcPr marL="87038" marR="87038" marT="43519" marB="43519">
                    <a:lnL>
                      <a:noFill/>
                    </a:lnL>
                    <a:lnR>
                      <a:noFill/>
                    </a:lnR>
                    <a:lnT>
                      <a:noFill/>
                    </a:lnT>
                    <a:lnB>
                      <a:noFill/>
                    </a:lnB>
                    <a:solidFill>
                      <a:srgbClr val="FFFFFF"/>
                    </a:solidFill>
                  </a:tcPr>
                </a:tc>
                <a:tc>
                  <a:txBody>
                    <a:bodyPr/>
                    <a:lstStyle/>
                    <a:p>
                      <a:r>
                        <a:rPr lang="en-US" sz="2200"/>
                        <a:t>moderately wet</a:t>
                      </a:r>
                    </a:p>
                  </a:txBody>
                  <a:tcPr marL="87038" marR="87038" marT="43519" marB="43519">
                    <a:lnL>
                      <a:noFill/>
                    </a:lnL>
                    <a:lnR>
                      <a:noFill/>
                    </a:lnR>
                    <a:lnT>
                      <a:noFill/>
                    </a:lnT>
                    <a:lnB>
                      <a:noFill/>
                    </a:lnB>
                    <a:solidFill>
                      <a:srgbClr val="FFFFFF"/>
                    </a:solidFill>
                  </a:tcPr>
                </a:tc>
                <a:extLst>
                  <a:ext uri="{0D108BD9-81ED-4DB2-BD59-A6C34878D82A}">
                    <a16:rowId xmlns:a16="http://schemas.microsoft.com/office/drawing/2014/main" xmlns="" val="10003"/>
                  </a:ext>
                </a:extLst>
              </a:tr>
              <a:tr h="348151">
                <a:tc>
                  <a:txBody>
                    <a:bodyPr/>
                    <a:lstStyle/>
                    <a:p>
                      <a:r>
                        <a:rPr lang="en-US" sz="2200"/>
                        <a:t>1.0 to 1.99</a:t>
                      </a:r>
                    </a:p>
                  </a:txBody>
                  <a:tcPr marL="87038" marR="87038" marT="43519" marB="43519">
                    <a:lnL>
                      <a:noFill/>
                    </a:lnL>
                    <a:lnR>
                      <a:noFill/>
                    </a:lnR>
                    <a:lnT>
                      <a:noFill/>
                    </a:lnT>
                    <a:lnB>
                      <a:noFill/>
                    </a:lnB>
                    <a:solidFill>
                      <a:srgbClr val="FFFFFF"/>
                    </a:solidFill>
                  </a:tcPr>
                </a:tc>
                <a:tc>
                  <a:txBody>
                    <a:bodyPr/>
                    <a:lstStyle/>
                    <a:p>
                      <a:r>
                        <a:rPr lang="en-US" sz="2200" dirty="0"/>
                        <a:t>slightly wet</a:t>
                      </a:r>
                    </a:p>
                  </a:txBody>
                  <a:tcPr marL="87038" marR="87038" marT="43519" marB="43519">
                    <a:lnL>
                      <a:noFill/>
                    </a:lnL>
                    <a:lnR>
                      <a:noFill/>
                    </a:lnR>
                    <a:lnT>
                      <a:noFill/>
                    </a:lnT>
                    <a:lnB>
                      <a:noFill/>
                    </a:lnB>
                    <a:solidFill>
                      <a:srgbClr val="FFFFFF"/>
                    </a:solidFill>
                  </a:tcPr>
                </a:tc>
                <a:extLst>
                  <a:ext uri="{0D108BD9-81ED-4DB2-BD59-A6C34878D82A}">
                    <a16:rowId xmlns:a16="http://schemas.microsoft.com/office/drawing/2014/main" xmlns="" val="10004"/>
                  </a:ext>
                </a:extLst>
              </a:tr>
              <a:tr h="348151">
                <a:tc>
                  <a:txBody>
                    <a:bodyPr/>
                    <a:lstStyle/>
                    <a:p>
                      <a:r>
                        <a:rPr lang="en-US" sz="2200" dirty="0"/>
                        <a:t>0.5 to 0.99</a:t>
                      </a:r>
                    </a:p>
                  </a:txBody>
                  <a:tcPr marL="87038" marR="87038" marT="43519" marB="43519">
                    <a:lnL>
                      <a:noFill/>
                    </a:lnL>
                    <a:lnR>
                      <a:noFill/>
                    </a:lnR>
                    <a:lnT>
                      <a:noFill/>
                    </a:lnT>
                    <a:lnB>
                      <a:noFill/>
                    </a:lnB>
                    <a:solidFill>
                      <a:srgbClr val="FFFFFF"/>
                    </a:solidFill>
                  </a:tcPr>
                </a:tc>
                <a:tc>
                  <a:txBody>
                    <a:bodyPr/>
                    <a:lstStyle/>
                    <a:p>
                      <a:r>
                        <a:rPr lang="en-US" sz="2200"/>
                        <a:t>incipient wet spell</a:t>
                      </a:r>
                    </a:p>
                  </a:txBody>
                  <a:tcPr marL="87038" marR="87038" marT="43519" marB="43519">
                    <a:lnL>
                      <a:noFill/>
                    </a:lnL>
                    <a:lnR>
                      <a:noFill/>
                    </a:lnR>
                    <a:lnT>
                      <a:noFill/>
                    </a:lnT>
                    <a:lnB>
                      <a:noFill/>
                    </a:lnB>
                    <a:solidFill>
                      <a:srgbClr val="FFFFFF"/>
                    </a:solidFill>
                  </a:tcPr>
                </a:tc>
                <a:extLst>
                  <a:ext uri="{0D108BD9-81ED-4DB2-BD59-A6C34878D82A}">
                    <a16:rowId xmlns:a16="http://schemas.microsoft.com/office/drawing/2014/main" xmlns="" val="10005"/>
                  </a:ext>
                </a:extLst>
              </a:tr>
              <a:tr h="348151">
                <a:tc>
                  <a:txBody>
                    <a:bodyPr/>
                    <a:lstStyle/>
                    <a:p>
                      <a:r>
                        <a:rPr lang="en-US" sz="2200"/>
                        <a:t>0.49 to -0.49</a:t>
                      </a:r>
                    </a:p>
                  </a:txBody>
                  <a:tcPr marL="87038" marR="87038" marT="43519" marB="43519">
                    <a:lnL>
                      <a:noFill/>
                    </a:lnL>
                    <a:lnR>
                      <a:noFill/>
                    </a:lnR>
                    <a:lnT>
                      <a:noFill/>
                    </a:lnT>
                    <a:lnB>
                      <a:noFill/>
                    </a:lnB>
                    <a:solidFill>
                      <a:srgbClr val="FFFFFF"/>
                    </a:solidFill>
                  </a:tcPr>
                </a:tc>
                <a:tc>
                  <a:txBody>
                    <a:bodyPr/>
                    <a:lstStyle/>
                    <a:p>
                      <a:r>
                        <a:rPr lang="en-US" sz="2200"/>
                        <a:t>near normal</a:t>
                      </a:r>
                    </a:p>
                  </a:txBody>
                  <a:tcPr marL="87038" marR="87038" marT="43519" marB="43519">
                    <a:lnL>
                      <a:noFill/>
                    </a:lnL>
                    <a:lnR>
                      <a:noFill/>
                    </a:lnR>
                    <a:lnT>
                      <a:noFill/>
                    </a:lnT>
                    <a:lnB>
                      <a:noFill/>
                    </a:lnB>
                    <a:solidFill>
                      <a:srgbClr val="FFFFFF"/>
                    </a:solidFill>
                  </a:tcPr>
                </a:tc>
                <a:extLst>
                  <a:ext uri="{0D108BD9-81ED-4DB2-BD59-A6C34878D82A}">
                    <a16:rowId xmlns:a16="http://schemas.microsoft.com/office/drawing/2014/main" xmlns="" val="10006"/>
                  </a:ext>
                </a:extLst>
              </a:tr>
              <a:tr h="348151">
                <a:tc>
                  <a:txBody>
                    <a:bodyPr/>
                    <a:lstStyle/>
                    <a:p>
                      <a:r>
                        <a:rPr lang="en-US" sz="2200"/>
                        <a:t>-0.5 to -0.99</a:t>
                      </a:r>
                    </a:p>
                  </a:txBody>
                  <a:tcPr marL="87038" marR="87038" marT="43519" marB="43519">
                    <a:lnL>
                      <a:noFill/>
                    </a:lnL>
                    <a:lnR>
                      <a:noFill/>
                    </a:lnR>
                    <a:lnT>
                      <a:noFill/>
                    </a:lnT>
                    <a:lnB>
                      <a:noFill/>
                    </a:lnB>
                    <a:solidFill>
                      <a:srgbClr val="FFFFFF"/>
                    </a:solidFill>
                  </a:tcPr>
                </a:tc>
                <a:tc>
                  <a:txBody>
                    <a:bodyPr/>
                    <a:lstStyle/>
                    <a:p>
                      <a:r>
                        <a:rPr lang="en-US" sz="2200"/>
                        <a:t>incipient dry spell</a:t>
                      </a:r>
                    </a:p>
                  </a:txBody>
                  <a:tcPr marL="87038" marR="87038" marT="43519" marB="43519">
                    <a:lnL>
                      <a:noFill/>
                    </a:lnL>
                    <a:lnR>
                      <a:noFill/>
                    </a:lnR>
                    <a:lnT>
                      <a:noFill/>
                    </a:lnT>
                    <a:lnB>
                      <a:noFill/>
                    </a:lnB>
                    <a:solidFill>
                      <a:srgbClr val="FFFFFF"/>
                    </a:solidFill>
                  </a:tcPr>
                </a:tc>
                <a:extLst>
                  <a:ext uri="{0D108BD9-81ED-4DB2-BD59-A6C34878D82A}">
                    <a16:rowId xmlns:a16="http://schemas.microsoft.com/office/drawing/2014/main" xmlns="" val="10007"/>
                  </a:ext>
                </a:extLst>
              </a:tr>
              <a:tr h="348151">
                <a:tc>
                  <a:txBody>
                    <a:bodyPr/>
                    <a:lstStyle/>
                    <a:p>
                      <a:r>
                        <a:rPr lang="en-US" sz="2200"/>
                        <a:t>-1.0 to -1.99</a:t>
                      </a:r>
                    </a:p>
                  </a:txBody>
                  <a:tcPr marL="87038" marR="87038" marT="43519" marB="43519">
                    <a:lnL>
                      <a:noFill/>
                    </a:lnL>
                    <a:lnR>
                      <a:noFill/>
                    </a:lnR>
                    <a:lnT>
                      <a:noFill/>
                    </a:lnT>
                    <a:lnB>
                      <a:noFill/>
                    </a:lnB>
                    <a:solidFill>
                      <a:srgbClr val="FFFFFF"/>
                    </a:solidFill>
                  </a:tcPr>
                </a:tc>
                <a:tc>
                  <a:txBody>
                    <a:bodyPr/>
                    <a:lstStyle/>
                    <a:p>
                      <a:r>
                        <a:rPr lang="en-US" sz="2200"/>
                        <a:t>mild drought</a:t>
                      </a:r>
                    </a:p>
                  </a:txBody>
                  <a:tcPr marL="87038" marR="87038" marT="43519" marB="43519">
                    <a:lnL>
                      <a:noFill/>
                    </a:lnL>
                    <a:lnR>
                      <a:noFill/>
                    </a:lnR>
                    <a:lnT>
                      <a:noFill/>
                    </a:lnT>
                    <a:lnB>
                      <a:noFill/>
                    </a:lnB>
                    <a:solidFill>
                      <a:srgbClr val="FFFFFF"/>
                    </a:solidFill>
                  </a:tcPr>
                </a:tc>
                <a:extLst>
                  <a:ext uri="{0D108BD9-81ED-4DB2-BD59-A6C34878D82A}">
                    <a16:rowId xmlns:a16="http://schemas.microsoft.com/office/drawing/2014/main" xmlns="" val="10008"/>
                  </a:ext>
                </a:extLst>
              </a:tr>
              <a:tr h="348151">
                <a:tc>
                  <a:txBody>
                    <a:bodyPr/>
                    <a:lstStyle/>
                    <a:p>
                      <a:r>
                        <a:rPr lang="en-US" sz="2200"/>
                        <a:t>-2.0 to -2.99</a:t>
                      </a:r>
                    </a:p>
                  </a:txBody>
                  <a:tcPr marL="87038" marR="87038" marT="43519" marB="43519">
                    <a:lnL>
                      <a:noFill/>
                    </a:lnL>
                    <a:lnR>
                      <a:noFill/>
                    </a:lnR>
                    <a:lnT>
                      <a:noFill/>
                    </a:lnT>
                    <a:lnB>
                      <a:noFill/>
                    </a:lnB>
                    <a:solidFill>
                      <a:srgbClr val="FFFFFF"/>
                    </a:solidFill>
                  </a:tcPr>
                </a:tc>
                <a:tc>
                  <a:txBody>
                    <a:bodyPr/>
                    <a:lstStyle/>
                    <a:p>
                      <a:r>
                        <a:rPr lang="en-US" sz="2200"/>
                        <a:t>moderate drought</a:t>
                      </a:r>
                    </a:p>
                  </a:txBody>
                  <a:tcPr marL="87038" marR="87038" marT="43519" marB="43519">
                    <a:lnL>
                      <a:noFill/>
                    </a:lnL>
                    <a:lnR>
                      <a:noFill/>
                    </a:lnR>
                    <a:lnT>
                      <a:noFill/>
                    </a:lnT>
                    <a:lnB>
                      <a:noFill/>
                    </a:lnB>
                    <a:solidFill>
                      <a:srgbClr val="FFFFFF"/>
                    </a:solidFill>
                  </a:tcPr>
                </a:tc>
                <a:extLst>
                  <a:ext uri="{0D108BD9-81ED-4DB2-BD59-A6C34878D82A}">
                    <a16:rowId xmlns:a16="http://schemas.microsoft.com/office/drawing/2014/main" xmlns="" val="10009"/>
                  </a:ext>
                </a:extLst>
              </a:tr>
              <a:tr h="348151">
                <a:tc>
                  <a:txBody>
                    <a:bodyPr/>
                    <a:lstStyle/>
                    <a:p>
                      <a:r>
                        <a:rPr lang="en-US" sz="2200" b="1">
                          <a:solidFill>
                            <a:srgbClr val="FF0000"/>
                          </a:solidFill>
                        </a:rPr>
                        <a:t>-3.0 to -3.99</a:t>
                      </a:r>
                    </a:p>
                  </a:txBody>
                  <a:tcPr marL="87038" marR="87038" marT="43519" marB="43519">
                    <a:lnL>
                      <a:noFill/>
                    </a:lnL>
                    <a:lnR>
                      <a:noFill/>
                    </a:lnR>
                    <a:lnT>
                      <a:noFill/>
                    </a:lnT>
                    <a:lnB>
                      <a:noFill/>
                    </a:lnB>
                    <a:solidFill>
                      <a:srgbClr val="FFFFFF"/>
                    </a:solidFill>
                  </a:tcPr>
                </a:tc>
                <a:tc>
                  <a:txBody>
                    <a:bodyPr/>
                    <a:lstStyle/>
                    <a:p>
                      <a:r>
                        <a:rPr lang="en-US" sz="2200" b="1" dirty="0">
                          <a:solidFill>
                            <a:srgbClr val="FF0000"/>
                          </a:solidFill>
                        </a:rPr>
                        <a:t>severe drought</a:t>
                      </a:r>
                    </a:p>
                  </a:txBody>
                  <a:tcPr marL="87038" marR="87038" marT="43519" marB="43519">
                    <a:lnL>
                      <a:noFill/>
                    </a:lnL>
                    <a:lnR>
                      <a:noFill/>
                    </a:lnR>
                    <a:lnT>
                      <a:noFill/>
                    </a:lnT>
                    <a:lnB>
                      <a:noFill/>
                    </a:lnB>
                    <a:solidFill>
                      <a:srgbClr val="FFFFFF"/>
                    </a:solidFill>
                  </a:tcPr>
                </a:tc>
                <a:extLst>
                  <a:ext uri="{0D108BD9-81ED-4DB2-BD59-A6C34878D82A}">
                    <a16:rowId xmlns:a16="http://schemas.microsoft.com/office/drawing/2014/main" xmlns="" val="10010"/>
                  </a:ext>
                </a:extLst>
              </a:tr>
              <a:tr h="348151">
                <a:tc>
                  <a:txBody>
                    <a:bodyPr/>
                    <a:lstStyle/>
                    <a:p>
                      <a:r>
                        <a:rPr lang="en-US" sz="2200" b="1">
                          <a:solidFill>
                            <a:srgbClr val="FF0000"/>
                          </a:solidFill>
                        </a:rPr>
                        <a:t>-4.0 or less</a:t>
                      </a:r>
                    </a:p>
                  </a:txBody>
                  <a:tcPr marL="87038" marR="87038" marT="43519" marB="43519">
                    <a:lnL>
                      <a:noFill/>
                    </a:lnL>
                    <a:lnR>
                      <a:noFill/>
                    </a:lnR>
                    <a:lnT>
                      <a:noFill/>
                    </a:lnT>
                    <a:lnB>
                      <a:noFill/>
                    </a:lnB>
                    <a:solidFill>
                      <a:srgbClr val="FFFFFF"/>
                    </a:solidFill>
                  </a:tcPr>
                </a:tc>
                <a:tc>
                  <a:txBody>
                    <a:bodyPr/>
                    <a:lstStyle/>
                    <a:p>
                      <a:r>
                        <a:rPr lang="en-US" sz="2200" b="1" dirty="0">
                          <a:solidFill>
                            <a:srgbClr val="FF0000"/>
                          </a:solidFill>
                        </a:rPr>
                        <a:t>extreme drought</a:t>
                      </a:r>
                    </a:p>
                  </a:txBody>
                  <a:tcPr marL="87038" marR="87038" marT="43519" marB="43519">
                    <a:lnL>
                      <a:noFill/>
                    </a:lnL>
                    <a:lnR>
                      <a:noFill/>
                    </a:lnR>
                    <a:lnT>
                      <a:noFill/>
                    </a:lnT>
                    <a:lnB>
                      <a:noFill/>
                    </a:lnB>
                    <a:solidFill>
                      <a:srgbClr val="FFFFFF"/>
                    </a:solidFill>
                  </a:tcPr>
                </a:tc>
                <a:extLst>
                  <a:ext uri="{0D108BD9-81ED-4DB2-BD59-A6C34878D82A}">
                    <a16:rowId xmlns:a16="http://schemas.microsoft.com/office/drawing/2014/main" xmlns="" val="10011"/>
                  </a:ext>
                </a:extLst>
              </a:tr>
            </a:tbl>
          </a:graphicData>
        </a:graphic>
      </p:graphicFrame>
      <p:sp>
        <p:nvSpPr>
          <p:cNvPr id="5" name="Title 4"/>
          <p:cNvSpPr>
            <a:spLocks noGrp="1"/>
          </p:cNvSpPr>
          <p:nvPr>
            <p:ph type="title"/>
          </p:nvPr>
        </p:nvSpPr>
        <p:spPr/>
        <p:txBody>
          <a:bodyPr>
            <a:noAutofit/>
          </a:bodyPr>
          <a:lstStyle/>
          <a:p>
            <a:pPr lvl="0"/>
            <a:r>
              <a:rPr lang="en" sz="3000" dirty="0">
                <a:latin typeface="Calibri"/>
                <a:ea typeface="Verdana"/>
                <a:cs typeface="Calibri"/>
                <a:sym typeface="Verdana"/>
              </a:rPr>
              <a:t>Palmer-Drought-Severity Index (soil-plant)</a:t>
            </a:r>
            <a:endParaRPr lang="en-US" sz="3000" dirty="0">
              <a:latin typeface="Calibri"/>
              <a:cs typeface="Calibri"/>
            </a:endParaRPr>
          </a:p>
        </p:txBody>
      </p:sp>
    </p:spTree>
    <p:extLst>
      <p:ext uri="{BB962C8B-B14F-4D97-AF65-F5344CB8AC3E}">
        <p14:creationId xmlns:p14="http://schemas.microsoft.com/office/powerpoint/2010/main" val="1181330796"/>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6" name="Shape 266"/>
          <p:cNvSpPr>
            <a:spLocks noChangeAspect="1"/>
          </p:cNvSpPr>
          <p:nvPr/>
        </p:nvSpPr>
        <p:spPr>
          <a:xfrm>
            <a:off x="1651574" y="1470252"/>
            <a:ext cx="8888852" cy="5220000"/>
          </a:xfrm>
          <a:prstGeom prst="rect">
            <a:avLst/>
          </a:prstGeom>
          <a:blipFill>
            <a:blip r:embed="rId3"/>
            <a:stretch>
              <a:fillRect/>
            </a:stretch>
          </a:blipFill>
        </p:spPr>
      </p:sp>
      <p:sp>
        <p:nvSpPr>
          <p:cNvPr id="268" name="Shape 268"/>
          <p:cNvSpPr/>
          <p:nvPr/>
        </p:nvSpPr>
        <p:spPr>
          <a:xfrm>
            <a:off x="3352800" y="2552430"/>
            <a:ext cx="5867400" cy="822300"/>
          </a:xfrm>
          <a:prstGeom prst="rect">
            <a:avLst/>
          </a:prstGeom>
          <a:noFill/>
          <a:ln>
            <a:noFill/>
          </a:ln>
        </p:spPr>
        <p:txBody>
          <a:bodyPr lIns="91425" tIns="45700" rIns="91425" bIns="45700" anchor="t" anchorCtr="0">
            <a:noAutofit/>
          </a:bodyPr>
          <a:lstStyle/>
          <a:p>
            <a:pPr algn="ctr">
              <a:buSzPct val="25000"/>
            </a:pPr>
            <a:r>
              <a:rPr lang="en" sz="2400" b="1" dirty="0">
                <a:solidFill>
                  <a:srgbClr val="663300"/>
                </a:solidFill>
                <a:latin typeface="Calibri"/>
                <a:ea typeface="Verdana"/>
                <a:cs typeface="Calibri"/>
                <a:sym typeface="Verdana"/>
              </a:rPr>
              <a:t>Palmer-Drought-Severity Index (soil-plant)</a:t>
            </a:r>
          </a:p>
        </p:txBody>
      </p:sp>
      <p:sp>
        <p:nvSpPr>
          <p:cNvPr id="4" name="Title 3"/>
          <p:cNvSpPr>
            <a:spLocks noGrp="1"/>
          </p:cNvSpPr>
          <p:nvPr>
            <p:ph type="title"/>
          </p:nvPr>
        </p:nvSpPr>
        <p:spPr/>
        <p:txBody>
          <a:bodyPr>
            <a:normAutofit/>
          </a:bodyPr>
          <a:lstStyle/>
          <a:p>
            <a:r>
              <a:rPr lang="en-US" sz="3200" dirty="0"/>
              <a:t>Trends in Western USA: Droughts</a:t>
            </a:r>
          </a:p>
        </p:txBody>
      </p:sp>
    </p:spTree>
    <p:extLst>
      <p:ext uri="{BB962C8B-B14F-4D97-AF65-F5344CB8AC3E}">
        <p14:creationId xmlns:p14="http://schemas.microsoft.com/office/powerpoint/2010/main" val="3934489479"/>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2" name="Shape 282"/>
          <p:cNvSpPr/>
          <p:nvPr/>
        </p:nvSpPr>
        <p:spPr>
          <a:xfrm>
            <a:off x="7636301" y="1784495"/>
            <a:ext cx="3758775" cy="2869575"/>
          </a:xfrm>
          <a:prstGeom prst="rect">
            <a:avLst/>
          </a:prstGeom>
          <a:blipFill>
            <a:blip r:embed="rId3"/>
            <a:stretch>
              <a:fillRect/>
            </a:stretch>
          </a:blipFill>
        </p:spPr>
      </p:sp>
      <p:sp>
        <p:nvSpPr>
          <p:cNvPr id="2" name="Title 1"/>
          <p:cNvSpPr>
            <a:spLocks noGrp="1"/>
          </p:cNvSpPr>
          <p:nvPr>
            <p:ph type="title"/>
          </p:nvPr>
        </p:nvSpPr>
        <p:spPr/>
        <p:txBody>
          <a:bodyPr>
            <a:normAutofit/>
          </a:bodyPr>
          <a:lstStyle/>
          <a:p>
            <a:r>
              <a:rPr lang="en-US" sz="3000" dirty="0"/>
              <a:t>7 February 2009.  SE Australian Bush Fires</a:t>
            </a:r>
          </a:p>
        </p:txBody>
      </p:sp>
      <p:sp>
        <p:nvSpPr>
          <p:cNvPr id="3" name="Content Placeholder 2"/>
          <p:cNvSpPr>
            <a:spLocks noGrp="1"/>
          </p:cNvSpPr>
          <p:nvPr>
            <p:ph idx="4294967295"/>
          </p:nvPr>
        </p:nvSpPr>
        <p:spPr>
          <a:xfrm>
            <a:off x="1286088" y="2124601"/>
            <a:ext cx="8229600" cy="4525962"/>
          </a:xfrm>
        </p:spPr>
        <p:txBody>
          <a:bodyPr>
            <a:normAutofit/>
          </a:bodyPr>
          <a:lstStyle/>
          <a:p>
            <a:pPr marL="0" indent="0">
              <a:spcAft>
                <a:spcPts val="600"/>
              </a:spcAft>
              <a:buNone/>
            </a:pPr>
            <a:r>
              <a:rPr lang="en-US" sz="2400" dirty="0"/>
              <a:t>Worst in &gt;100 years</a:t>
            </a:r>
          </a:p>
          <a:p>
            <a:pPr lvl="1">
              <a:spcAft>
                <a:spcPts val="600"/>
              </a:spcAft>
            </a:pPr>
            <a:r>
              <a:rPr lang="en-US" dirty="0"/>
              <a:t>Coincidence of conditions</a:t>
            </a:r>
          </a:p>
          <a:p>
            <a:pPr lvl="1">
              <a:spcAft>
                <a:spcPts val="600"/>
              </a:spcAft>
            </a:pPr>
            <a:r>
              <a:rPr lang="en-US" dirty="0"/>
              <a:t>Record long drought</a:t>
            </a:r>
          </a:p>
          <a:p>
            <a:pPr lvl="1">
              <a:spcAft>
                <a:spcPts val="600"/>
              </a:spcAft>
            </a:pPr>
            <a:r>
              <a:rPr lang="en-US" dirty="0"/>
              <a:t>Record heat</a:t>
            </a:r>
          </a:p>
          <a:p>
            <a:pPr lvl="1">
              <a:spcAft>
                <a:spcPts val="600"/>
              </a:spcAft>
            </a:pPr>
            <a:r>
              <a:rPr lang="en-US" dirty="0"/>
              <a:t>Record low humidity</a:t>
            </a:r>
          </a:p>
          <a:p>
            <a:pPr lvl="1">
              <a:spcAft>
                <a:spcPts val="600"/>
              </a:spcAft>
            </a:pPr>
            <a:r>
              <a:rPr lang="en-US" dirty="0"/>
              <a:t>High winds</a:t>
            </a:r>
          </a:p>
          <a:p>
            <a:pPr marL="0" indent="0">
              <a:spcAft>
                <a:spcPts val="600"/>
              </a:spcAft>
              <a:buNone/>
            </a:pPr>
            <a:r>
              <a:rPr lang="en-US" sz="2400" dirty="0"/>
              <a:t>Climate intensification?  We cannot say for single events.  Theory, models, and recent observations all point to these kinds of extreme events becoming more common and more likely. </a:t>
            </a:r>
          </a:p>
        </p:txBody>
      </p:sp>
      <p:sp>
        <p:nvSpPr>
          <p:cNvPr id="283" name="Shape 283"/>
          <p:cNvSpPr txBox="1"/>
          <p:nvPr/>
        </p:nvSpPr>
        <p:spPr>
          <a:xfrm>
            <a:off x="6572610" y="1201050"/>
            <a:ext cx="3348290" cy="428455"/>
          </a:xfrm>
          <a:prstGeom prst="rect">
            <a:avLst/>
          </a:prstGeom>
          <a:noFill/>
          <a:ln>
            <a:noFill/>
          </a:ln>
        </p:spPr>
        <p:txBody>
          <a:bodyPr lIns="91425" tIns="45700" rIns="91425" bIns="45700" anchor="t" anchorCtr="0">
            <a:noAutofit/>
          </a:bodyPr>
          <a:lstStyle/>
          <a:p>
            <a:pPr>
              <a:buSzPct val="25000"/>
            </a:pPr>
            <a:r>
              <a:rPr lang="en" sz="1600" b="1" dirty="0">
                <a:solidFill>
                  <a:schemeClr val="accent6">
                    <a:lumMod val="50000"/>
                  </a:schemeClr>
                </a:solidFill>
                <a:latin typeface="Calibri"/>
                <a:ea typeface="Arial"/>
                <a:cs typeface="Calibri"/>
                <a:sym typeface="Arial"/>
              </a:rPr>
              <a:t>Surface temp </a:t>
            </a:r>
            <a:r>
              <a:rPr lang="en" b="1" dirty="0">
                <a:solidFill>
                  <a:schemeClr val="accent6">
                    <a:lumMod val="50000"/>
                  </a:schemeClr>
                </a:solidFill>
                <a:latin typeface="Calibri"/>
                <a:ea typeface="Arial"/>
                <a:cs typeface="Calibri"/>
                <a:sym typeface="Arial"/>
              </a:rPr>
              <a:t>anomalies</a:t>
            </a:r>
            <a:r>
              <a:rPr lang="en" sz="1600" b="1" dirty="0">
                <a:solidFill>
                  <a:schemeClr val="accent6">
                    <a:lumMod val="50000"/>
                  </a:schemeClr>
                </a:solidFill>
                <a:latin typeface="Calibri"/>
                <a:ea typeface="Arial"/>
                <a:cs typeface="Calibri"/>
                <a:sym typeface="Arial"/>
              </a:rPr>
              <a:t>. NASA</a:t>
            </a:r>
          </a:p>
        </p:txBody>
      </p:sp>
      <p:sp>
        <p:nvSpPr>
          <p:cNvPr id="284" name="Shape 284"/>
          <p:cNvSpPr txBox="1"/>
          <p:nvPr/>
        </p:nvSpPr>
        <p:spPr>
          <a:xfrm>
            <a:off x="1981200" y="6126164"/>
            <a:ext cx="8229600" cy="524399"/>
          </a:xfrm>
          <a:prstGeom prst="rect">
            <a:avLst/>
          </a:prstGeom>
          <a:noFill/>
          <a:ln>
            <a:noFill/>
          </a:ln>
        </p:spPr>
        <p:txBody>
          <a:bodyPr lIns="91425" tIns="91425" rIns="91425" bIns="91425" anchor="t" anchorCtr="0">
            <a:noAutofit/>
          </a:bodyPr>
          <a:lstStyle/>
          <a:p>
            <a:pPr>
              <a:buNone/>
            </a:pPr>
            <a:endParaRPr lang="en" u="sng" dirty="0">
              <a:solidFill>
                <a:schemeClr val="hlink"/>
              </a:solidFill>
              <a:hlinkClick r:id="rId4"/>
            </a:endParaRPr>
          </a:p>
        </p:txBody>
      </p:sp>
    </p:spTree>
    <p:extLst>
      <p:ext uri="{BB962C8B-B14F-4D97-AF65-F5344CB8AC3E}">
        <p14:creationId xmlns:p14="http://schemas.microsoft.com/office/powerpoint/2010/main" val="2731827665"/>
      </p:ext>
    </p:extLst>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1" name="Shape 291"/>
          <p:cNvSpPr/>
          <p:nvPr/>
        </p:nvSpPr>
        <p:spPr>
          <a:xfrm>
            <a:off x="3984696" y="1656522"/>
            <a:ext cx="6745508" cy="4636547"/>
          </a:xfrm>
          <a:prstGeom prst="rect">
            <a:avLst/>
          </a:prstGeom>
          <a:blipFill>
            <a:blip r:embed="rId3"/>
            <a:stretch>
              <a:fillRect/>
            </a:stretch>
          </a:blipFill>
        </p:spPr>
        <p:txBody>
          <a:bodyPr/>
          <a:lstStyle/>
          <a:p>
            <a:endParaRPr lang="en-US" dirty="0"/>
          </a:p>
        </p:txBody>
      </p:sp>
      <p:sp>
        <p:nvSpPr>
          <p:cNvPr id="3" name="Content Placeholder 2"/>
          <p:cNvSpPr>
            <a:spLocks noGrp="1"/>
          </p:cNvSpPr>
          <p:nvPr>
            <p:ph idx="1"/>
          </p:nvPr>
        </p:nvSpPr>
        <p:spPr/>
        <p:txBody>
          <a:bodyPr/>
          <a:lstStyle/>
          <a:p>
            <a:pPr marL="0" indent="0">
              <a:buNone/>
            </a:pPr>
            <a:r>
              <a:rPr lang="en-US" dirty="0"/>
              <a:t>If it is:</a:t>
            </a:r>
          </a:p>
          <a:p>
            <a:pPr lvl="1"/>
            <a:r>
              <a:rPr lang="en-US" dirty="0"/>
              <a:t>Hotter?</a:t>
            </a:r>
          </a:p>
          <a:p>
            <a:pPr lvl="1"/>
            <a:r>
              <a:rPr lang="en-US" dirty="0"/>
              <a:t>Dryer?</a:t>
            </a:r>
          </a:p>
          <a:p>
            <a:pPr lvl="1"/>
            <a:r>
              <a:rPr lang="en-US" dirty="0"/>
              <a:t>Windier?</a:t>
            </a:r>
          </a:p>
        </p:txBody>
      </p:sp>
      <p:sp>
        <p:nvSpPr>
          <p:cNvPr id="2" name="Title 1"/>
          <p:cNvSpPr>
            <a:spLocks noGrp="1"/>
          </p:cNvSpPr>
          <p:nvPr>
            <p:ph type="title"/>
          </p:nvPr>
        </p:nvSpPr>
        <p:spPr/>
        <p:txBody>
          <a:bodyPr/>
          <a:lstStyle/>
          <a:p>
            <a:r>
              <a:rPr lang="en-US" dirty="0"/>
              <a:t>What happens to your area?</a:t>
            </a:r>
          </a:p>
        </p:txBody>
      </p:sp>
    </p:spTree>
    <p:extLst>
      <p:ext uri="{BB962C8B-B14F-4D97-AF65-F5344CB8AC3E}">
        <p14:creationId xmlns:p14="http://schemas.microsoft.com/office/powerpoint/2010/main" val="70911763"/>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b="1" dirty="0"/>
              <a:t>Case Studies of flooding from Thailand</a:t>
            </a: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028299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An example in Mae </a:t>
            </a:r>
            <a:r>
              <a:rPr lang="en-US" dirty="0" err="1"/>
              <a:t>Tha</a:t>
            </a:r>
            <a:r>
              <a:rPr lang="en-US" dirty="0"/>
              <a:t> Watershed</a:t>
            </a:r>
            <a:br>
              <a:rPr lang="en-US" dirty="0"/>
            </a:br>
            <a:r>
              <a:rPr lang="en-US" dirty="0" err="1"/>
              <a:t>Lumphun</a:t>
            </a:r>
            <a:r>
              <a:rPr lang="en-US" dirty="0"/>
              <a:t>,  Northern Thailand</a:t>
            </a:r>
          </a:p>
        </p:txBody>
      </p:sp>
      <p:pic>
        <p:nvPicPr>
          <p:cNvPr id="6" name="Picture 2" descr="D:\MCC\Munich Students\Maetha_hillshade.jpg"/>
          <p:cNvPicPr>
            <a:picLocks noChangeAspect="1" noChangeArrowheads="1"/>
          </p:cNvPicPr>
          <p:nvPr/>
        </p:nvPicPr>
        <p:blipFill rotWithShape="1">
          <a:blip r:embed="rId3">
            <a:extLst>
              <a:ext uri="{28A0092B-C50C-407E-A947-70E740481C1C}">
                <a14:useLocalDpi xmlns:a14="http://schemas.microsoft.com/office/drawing/2010/main" val="0"/>
              </a:ext>
            </a:extLst>
          </a:blip>
          <a:srcRect l="6437" r="7903"/>
          <a:stretch/>
        </p:blipFill>
        <p:spPr bwMode="auto">
          <a:xfrm>
            <a:off x="2057401" y="1183141"/>
            <a:ext cx="7433531" cy="558624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3"/>
          <p:cNvGrpSpPr>
            <a:grpSpLocks/>
          </p:cNvGrpSpPr>
          <p:nvPr/>
        </p:nvGrpSpPr>
        <p:grpSpPr bwMode="auto">
          <a:xfrm>
            <a:off x="1720680" y="1907193"/>
            <a:ext cx="3277384" cy="1696720"/>
            <a:chOff x="2340" y="3079"/>
            <a:chExt cx="3240" cy="2672"/>
          </a:xfrm>
        </p:grpSpPr>
        <p:sp>
          <p:nvSpPr>
            <p:cNvPr id="8" name="Text Box 4"/>
            <p:cNvSpPr txBox="1">
              <a:spLocks noChangeArrowheads="1"/>
            </p:cNvSpPr>
            <p:nvPr/>
          </p:nvSpPr>
          <p:spPr bwMode="auto">
            <a:xfrm>
              <a:off x="3060" y="3741"/>
              <a:ext cx="2520"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ts val="600"/>
                </a:spcBef>
              </a:pPr>
              <a:r>
                <a:rPr lang="en-US" sz="1800" b="1" dirty="0">
                  <a:solidFill>
                    <a:srgbClr val="000066"/>
                  </a:solidFill>
                  <a:latin typeface="Cordia New" pitchFamily="34" charset="-34"/>
                  <a:cs typeface="Cordia New" pitchFamily="34" charset="-34"/>
                </a:rPr>
                <a:t>High: 1362.20 meters</a:t>
              </a:r>
            </a:p>
            <a:p>
              <a:pPr eaLnBrk="1" hangingPunct="1">
                <a:spcBef>
                  <a:spcPts val="900"/>
                </a:spcBef>
              </a:pPr>
              <a:endParaRPr lang="en-US" sz="1600" b="1" dirty="0">
                <a:solidFill>
                  <a:srgbClr val="000066"/>
                </a:solidFill>
                <a:latin typeface="Cordia New" pitchFamily="34" charset="-34"/>
                <a:cs typeface="Cordia New" pitchFamily="34" charset="-34"/>
              </a:endParaRPr>
            </a:p>
            <a:p>
              <a:pPr eaLnBrk="1" hangingPunct="1">
                <a:spcBef>
                  <a:spcPts val="300"/>
                </a:spcBef>
              </a:pPr>
              <a:r>
                <a:rPr lang="en-US" sz="1800" b="1" dirty="0">
                  <a:solidFill>
                    <a:srgbClr val="000066"/>
                  </a:solidFill>
                  <a:latin typeface="Cordia New" pitchFamily="34" charset="-34"/>
                  <a:cs typeface="Cordia New" pitchFamily="34" charset="-34"/>
                </a:rPr>
                <a:t>Low: </a:t>
              </a:r>
              <a:r>
                <a:rPr lang="th-TH" sz="1800" b="1" dirty="0">
                  <a:solidFill>
                    <a:srgbClr val="000066"/>
                  </a:solidFill>
                  <a:latin typeface="Cordia New" pitchFamily="34" charset="-34"/>
                  <a:cs typeface="Cordia New" pitchFamily="34" charset="-34"/>
                </a:rPr>
                <a:t>284.52</a:t>
              </a:r>
              <a:r>
                <a:rPr lang="en-US" sz="1800" b="1" dirty="0">
                  <a:solidFill>
                    <a:srgbClr val="000066"/>
                  </a:solidFill>
                  <a:latin typeface="Cordia New" pitchFamily="34" charset="-34"/>
                  <a:cs typeface="Cordia New" pitchFamily="34" charset="-34"/>
                </a:rPr>
                <a:t> meters</a:t>
              </a:r>
            </a:p>
            <a:p>
              <a:pPr eaLnBrk="1" hangingPunct="1">
                <a:spcBef>
                  <a:spcPts val="300"/>
                </a:spcBef>
              </a:pPr>
              <a:r>
                <a:rPr lang="en-US" sz="1800" b="1" dirty="0">
                  <a:solidFill>
                    <a:srgbClr val="000066"/>
                  </a:solidFill>
                  <a:latin typeface="CordiaUPC" pitchFamily="34" charset="-34"/>
                  <a:cs typeface="CordiaUPC" pitchFamily="34" charset="-34"/>
                </a:rPr>
                <a:t>Stream lines</a:t>
              </a:r>
              <a:endParaRPr lang="en-US" sz="1800" dirty="0">
                <a:solidFill>
                  <a:srgbClr val="000066"/>
                </a:solidFill>
                <a:latin typeface="Garamond" pitchFamily="18" charset="0"/>
                <a:cs typeface="Angsana New" pitchFamily="18" charset="-34"/>
              </a:endParaRPr>
            </a:p>
            <a:p>
              <a:pPr eaLnBrk="1" hangingPunct="1">
                <a:spcBef>
                  <a:spcPts val="300"/>
                </a:spcBef>
              </a:pPr>
              <a:endParaRPr lang="en-US" sz="1800" dirty="0">
                <a:solidFill>
                  <a:srgbClr val="000066"/>
                </a:solidFill>
                <a:latin typeface="Garamond" pitchFamily="18" charset="0"/>
                <a:cs typeface="Angsana New" pitchFamily="18" charset="-34"/>
              </a:endParaRPr>
            </a:p>
          </p:txBody>
        </p:sp>
        <p:sp>
          <p:nvSpPr>
            <p:cNvPr id="9" name="Text Box 5"/>
            <p:cNvSpPr txBox="1">
              <a:spLocks noChangeArrowheads="1"/>
            </p:cNvSpPr>
            <p:nvPr/>
          </p:nvSpPr>
          <p:spPr bwMode="auto">
            <a:xfrm>
              <a:off x="2340" y="3079"/>
              <a:ext cx="3240" cy="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eaLnBrk="1" hangingPunct="1"/>
              <a:r>
                <a:rPr lang="en-US" sz="2500" b="1" dirty="0">
                  <a:solidFill>
                    <a:srgbClr val="000066"/>
                  </a:solidFill>
                  <a:latin typeface="Calibri"/>
                  <a:cs typeface="Calibri"/>
                </a:rPr>
                <a:t>Elevation (</a:t>
              </a:r>
              <a:r>
                <a:rPr lang="en-US" sz="2500" b="1" dirty="0" err="1">
                  <a:solidFill>
                    <a:srgbClr val="000066"/>
                  </a:solidFill>
                  <a:latin typeface="Calibri"/>
                  <a:cs typeface="Calibri"/>
                </a:rPr>
                <a:t>msl</a:t>
              </a:r>
              <a:r>
                <a:rPr lang="en-US" sz="2500" b="1" dirty="0">
                  <a:solidFill>
                    <a:srgbClr val="000066"/>
                  </a:solidFill>
                  <a:latin typeface="Calibri"/>
                  <a:cs typeface="Calibri"/>
                </a:rPr>
                <a:t>.)</a:t>
              </a:r>
              <a:endParaRPr lang="en-US" sz="2500" dirty="0">
                <a:solidFill>
                  <a:srgbClr val="000066"/>
                </a:solidFill>
                <a:latin typeface="Calibri"/>
                <a:cs typeface="Calibri"/>
              </a:endParaRPr>
            </a:p>
          </p:txBody>
        </p:sp>
        <p:sp>
          <p:nvSpPr>
            <p:cNvPr id="10" name="Rectangle 6"/>
            <p:cNvSpPr>
              <a:spLocks noChangeArrowheads="1"/>
            </p:cNvSpPr>
            <p:nvPr/>
          </p:nvSpPr>
          <p:spPr bwMode="auto">
            <a:xfrm>
              <a:off x="2700" y="5463"/>
              <a:ext cx="432" cy="288"/>
            </a:xfrm>
            <a:prstGeom prst="rect">
              <a:avLst/>
            </a:prstGeom>
            <a:solidFill>
              <a:srgbClr val="C0C0C0"/>
            </a:solidFill>
            <a:ln w="9525">
              <a:solidFill>
                <a:srgbClr val="000000"/>
              </a:solidFill>
              <a:miter lim="800000"/>
              <a:headEnd/>
              <a:tailEnd/>
            </a:ln>
          </p:spPr>
          <p:txBody>
            <a:bodyPr/>
            <a:lstStyle/>
            <a:p>
              <a:endParaRPr lang="th-TH"/>
            </a:p>
          </p:txBody>
        </p:sp>
        <p:grpSp>
          <p:nvGrpSpPr>
            <p:cNvPr id="11" name="Group 7"/>
            <p:cNvGrpSpPr>
              <a:grpSpLocks/>
            </p:cNvGrpSpPr>
            <p:nvPr/>
          </p:nvGrpSpPr>
          <p:grpSpPr bwMode="auto">
            <a:xfrm>
              <a:off x="2772" y="5538"/>
              <a:ext cx="288" cy="177"/>
              <a:chOff x="3420" y="7698"/>
              <a:chExt cx="288" cy="177"/>
            </a:xfrm>
          </p:grpSpPr>
          <p:sp>
            <p:nvSpPr>
              <p:cNvPr id="14" name="Freeform 8"/>
              <p:cNvSpPr>
                <a:spLocks/>
              </p:cNvSpPr>
              <p:nvPr/>
            </p:nvSpPr>
            <p:spPr bwMode="auto">
              <a:xfrm>
                <a:off x="3420" y="7740"/>
                <a:ext cx="288" cy="135"/>
              </a:xfrm>
              <a:custGeom>
                <a:avLst/>
                <a:gdLst>
                  <a:gd name="T0" fmla="*/ 0 w 555"/>
                  <a:gd name="T1" fmla="*/ 135 h 135"/>
                  <a:gd name="T2" fmla="*/ 31 w 555"/>
                  <a:gd name="T3" fmla="*/ 0 h 135"/>
                  <a:gd name="T4" fmla="*/ 140 w 555"/>
                  <a:gd name="T5" fmla="*/ 15 h 135"/>
                  <a:gd name="T6" fmla="*/ 202 w 555"/>
                  <a:gd name="T7" fmla="*/ 120 h 135"/>
                  <a:gd name="T8" fmla="*/ 288 w 555"/>
                  <a:gd name="T9" fmla="*/ 105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5" h="135">
                    <a:moveTo>
                      <a:pt x="0" y="135"/>
                    </a:moveTo>
                    <a:cubicBezTo>
                      <a:pt x="36" y="28"/>
                      <a:pt x="12" y="71"/>
                      <a:pt x="60" y="0"/>
                    </a:cubicBezTo>
                    <a:cubicBezTo>
                      <a:pt x="130" y="5"/>
                      <a:pt x="201" y="3"/>
                      <a:pt x="270" y="15"/>
                    </a:cubicBezTo>
                    <a:cubicBezTo>
                      <a:pt x="302" y="21"/>
                      <a:pt x="354" y="96"/>
                      <a:pt x="390" y="120"/>
                    </a:cubicBezTo>
                    <a:cubicBezTo>
                      <a:pt x="445" y="115"/>
                      <a:pt x="555" y="105"/>
                      <a:pt x="555" y="105"/>
                    </a:cubicBezTo>
                  </a:path>
                </a:pathLst>
              </a:custGeom>
              <a:noFill/>
              <a:ln w="9525">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th-TH"/>
              </a:p>
            </p:txBody>
          </p:sp>
          <p:sp>
            <p:nvSpPr>
              <p:cNvPr id="15" name="Freeform 9"/>
              <p:cNvSpPr>
                <a:spLocks/>
              </p:cNvSpPr>
              <p:nvPr/>
            </p:nvSpPr>
            <p:spPr bwMode="auto">
              <a:xfrm>
                <a:off x="3563" y="7698"/>
                <a:ext cx="142" cy="57"/>
              </a:xfrm>
              <a:custGeom>
                <a:avLst/>
                <a:gdLst>
                  <a:gd name="T0" fmla="*/ 0 w 142"/>
                  <a:gd name="T1" fmla="*/ 57 h 57"/>
                  <a:gd name="T2" fmla="*/ 106 w 142"/>
                  <a:gd name="T3" fmla="*/ 42 h 57"/>
                  <a:gd name="T4" fmla="*/ 112 w 142"/>
                  <a:gd name="T5" fmla="*/ 20 h 57"/>
                  <a:gd name="T6" fmla="*/ 142 w 142"/>
                  <a:gd name="T7" fmla="*/ 5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2" h="57">
                    <a:moveTo>
                      <a:pt x="0" y="57"/>
                    </a:moveTo>
                    <a:cubicBezTo>
                      <a:pt x="23" y="54"/>
                      <a:pt x="84" y="51"/>
                      <a:pt x="106" y="42"/>
                    </a:cubicBezTo>
                    <a:cubicBezTo>
                      <a:pt x="112" y="40"/>
                      <a:pt x="108" y="26"/>
                      <a:pt x="112" y="20"/>
                    </a:cubicBezTo>
                    <a:cubicBezTo>
                      <a:pt x="126" y="0"/>
                      <a:pt x="128" y="5"/>
                      <a:pt x="142" y="5"/>
                    </a:cubicBezTo>
                  </a:path>
                </a:pathLst>
              </a:custGeom>
              <a:noFill/>
              <a:ln w="9525">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th-TH"/>
              </a:p>
            </p:txBody>
          </p:sp>
        </p:grpSp>
        <p:sp>
          <p:nvSpPr>
            <p:cNvPr id="13" name="Text Box 13"/>
            <p:cNvSpPr txBox="1">
              <a:spLocks noChangeArrowheads="1"/>
            </p:cNvSpPr>
            <p:nvPr/>
          </p:nvSpPr>
          <p:spPr bwMode="auto">
            <a:xfrm>
              <a:off x="2519" y="3960"/>
              <a:ext cx="183"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endParaRPr lang="th-TH" sz="1800">
                <a:solidFill>
                  <a:srgbClr val="000066"/>
                </a:solidFill>
                <a:latin typeface="Garamond" pitchFamily="18" charset="0"/>
                <a:cs typeface="Angsana New" pitchFamily="18" charset="-34"/>
              </a:endParaRPr>
            </a:p>
          </p:txBody>
        </p:sp>
      </p:grpSp>
      <p:pic>
        <p:nvPicPr>
          <p:cNvPr id="16" name="Picture 15" descr="scale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6588" y="6308725"/>
            <a:ext cx="2260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D:\2_ Research\โครงการวิจัยน้ำ_ส.ศึกษานโยบายสาธารณะ\ประชุม 18Aug11\พื้นที่ศึกษา.jpg"/>
          <p:cNvPicPr>
            <a:picLocks noChangeAspect="1" noChangeArrowheads="1"/>
          </p:cNvPicPr>
          <p:nvPr/>
        </p:nvPicPr>
        <p:blipFill rotWithShape="1">
          <a:blip r:embed="rId5"/>
          <a:srcRect l="11698" t="13835" r="50505" b="53391"/>
          <a:stretch/>
        </p:blipFill>
        <p:spPr bwMode="auto">
          <a:xfrm>
            <a:off x="8256588" y="2357271"/>
            <a:ext cx="1872000" cy="2295164"/>
          </a:xfrm>
          <a:prstGeom prst="rect">
            <a:avLst/>
          </a:prstGeom>
          <a:noFill/>
          <a:ln w="9525">
            <a:noFill/>
            <a:miter lim="800000"/>
            <a:headEnd/>
            <a:tailEnd/>
          </a:ln>
        </p:spPr>
      </p:pic>
      <p:pic>
        <p:nvPicPr>
          <p:cNvPr id="18" name="Picture 16" descr="hillshade col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6714" y="2393218"/>
            <a:ext cx="280673" cy="8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27849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0"/>
          <p:cNvSpPr>
            <a:spLocks noChangeArrowheads="1"/>
          </p:cNvSpPr>
          <p:nvPr/>
        </p:nvSpPr>
        <p:spPr bwMode="auto">
          <a:xfrm>
            <a:off x="2207568" y="6286506"/>
            <a:ext cx="1872208" cy="268288"/>
          </a:xfrm>
          <a:prstGeom prst="rect">
            <a:avLst/>
          </a:prstGeom>
          <a:noFill/>
          <a:ln w="9525">
            <a:noFill/>
            <a:miter lim="800000"/>
            <a:headEnd/>
            <a:tailEnd/>
          </a:ln>
        </p:spPr>
        <p:txBody>
          <a:bodyPr/>
          <a:lstStyle/>
          <a:p>
            <a:pPr algn="ctr" fontAlgn="base">
              <a:spcBef>
                <a:spcPct val="0"/>
              </a:spcBef>
              <a:spcAft>
                <a:spcPct val="0"/>
              </a:spcAft>
              <a:defRPr/>
            </a:pPr>
            <a:r>
              <a:rPr lang="en-US" sz="2000" dirty="0">
                <a:latin typeface="Calibri"/>
                <a:cs typeface="Calibri"/>
              </a:rPr>
              <a:t>Seasonal rice</a:t>
            </a:r>
            <a:endParaRPr lang="th-TH" sz="2000" dirty="0">
              <a:latin typeface="Calibri"/>
              <a:cs typeface="Calibri"/>
            </a:endParaRPr>
          </a:p>
        </p:txBody>
      </p:sp>
      <p:sp>
        <p:nvSpPr>
          <p:cNvPr id="5" name="Rectangle 70"/>
          <p:cNvSpPr>
            <a:spLocks noChangeArrowheads="1"/>
          </p:cNvSpPr>
          <p:nvPr/>
        </p:nvSpPr>
        <p:spPr bwMode="auto">
          <a:xfrm>
            <a:off x="4938400" y="6286506"/>
            <a:ext cx="2086289" cy="268288"/>
          </a:xfrm>
          <a:prstGeom prst="rect">
            <a:avLst/>
          </a:prstGeom>
          <a:noFill/>
          <a:ln w="9525">
            <a:noFill/>
            <a:miter lim="800000"/>
            <a:headEnd/>
            <a:tailEnd/>
          </a:ln>
        </p:spPr>
        <p:txBody>
          <a:bodyPr/>
          <a:lstStyle/>
          <a:p>
            <a:pPr algn="ctr" fontAlgn="base">
              <a:spcBef>
                <a:spcPct val="0"/>
              </a:spcBef>
              <a:spcAft>
                <a:spcPct val="0"/>
              </a:spcAft>
              <a:defRPr/>
            </a:pPr>
            <a:r>
              <a:rPr lang="en-US" sz="2000" dirty="0">
                <a:latin typeface="Calibri"/>
                <a:ea typeface="Angsana New" pitchFamily="18" charset="-34"/>
                <a:cs typeface="Calibri"/>
              </a:rPr>
              <a:t>Garlic</a:t>
            </a:r>
            <a:r>
              <a:rPr lang="th-TH" sz="2000" dirty="0">
                <a:latin typeface="Calibri"/>
                <a:ea typeface="Angsana New" pitchFamily="18" charset="-34"/>
                <a:cs typeface="Calibri"/>
              </a:rPr>
              <a:t> / </a:t>
            </a:r>
            <a:r>
              <a:rPr lang="en-US" sz="2000" dirty="0">
                <a:latin typeface="Calibri"/>
                <a:ea typeface="Angsana New" pitchFamily="18" charset="-34"/>
                <a:cs typeface="Calibri"/>
              </a:rPr>
              <a:t>Onion</a:t>
            </a:r>
            <a:endParaRPr lang="th-TH" sz="2000" dirty="0">
              <a:latin typeface="Calibri"/>
              <a:cs typeface="Calibri"/>
            </a:endParaRPr>
          </a:p>
        </p:txBody>
      </p:sp>
      <p:sp>
        <p:nvSpPr>
          <p:cNvPr id="6" name="Rectangle 70"/>
          <p:cNvSpPr>
            <a:spLocks noChangeArrowheads="1"/>
          </p:cNvSpPr>
          <p:nvPr/>
        </p:nvSpPr>
        <p:spPr bwMode="auto">
          <a:xfrm>
            <a:off x="8301038" y="6286506"/>
            <a:ext cx="1295400" cy="268288"/>
          </a:xfrm>
          <a:prstGeom prst="rect">
            <a:avLst/>
          </a:prstGeom>
          <a:noFill/>
          <a:ln w="9525">
            <a:noFill/>
            <a:miter lim="800000"/>
            <a:headEnd/>
            <a:tailEnd/>
          </a:ln>
        </p:spPr>
        <p:txBody>
          <a:bodyPr/>
          <a:lstStyle/>
          <a:p>
            <a:pPr algn="ctr" fontAlgn="base">
              <a:spcBef>
                <a:spcPct val="0"/>
              </a:spcBef>
              <a:spcAft>
                <a:spcPct val="0"/>
              </a:spcAft>
              <a:defRPr/>
            </a:pPr>
            <a:r>
              <a:rPr lang="en-US" sz="2000" dirty="0">
                <a:latin typeface="Calibri"/>
                <a:ea typeface="Angsana New" pitchFamily="18" charset="-34"/>
                <a:cs typeface="Calibri"/>
              </a:rPr>
              <a:t>Livestock</a:t>
            </a:r>
            <a:endParaRPr lang="th-TH" sz="2000" dirty="0">
              <a:latin typeface="Calibri"/>
              <a:cs typeface="Calibri"/>
            </a:endParaRPr>
          </a:p>
        </p:txBody>
      </p:sp>
      <p:pic>
        <p:nvPicPr>
          <p:cNvPr id="7" name="รูปภาพ 6" descr="DSC08506.JPG"/>
          <p:cNvPicPr/>
          <p:nvPr/>
        </p:nvPicPr>
        <p:blipFill>
          <a:blip r:embed="rId3"/>
          <a:srcRect t="9569"/>
          <a:stretch>
            <a:fillRect/>
          </a:stretch>
        </p:blipFill>
        <p:spPr>
          <a:xfrm>
            <a:off x="1909764" y="4286256"/>
            <a:ext cx="2700337" cy="1979612"/>
          </a:xfrm>
          <a:prstGeom prst="rect">
            <a:avLst/>
          </a:prstGeom>
          <a:ln>
            <a:solidFill>
              <a:schemeClr val="tx1"/>
            </a:solidFill>
          </a:ln>
          <a:effectLst>
            <a:outerShdw blurRad="50800" dist="88900" dir="2700000" algn="tl" rotWithShape="0">
              <a:prstClr val="black">
                <a:alpha val="40000"/>
              </a:prstClr>
            </a:outerShdw>
          </a:effectLst>
        </p:spPr>
      </p:pic>
      <p:pic>
        <p:nvPicPr>
          <p:cNvPr id="8" name="รูปภาพ 7" descr="DSC08504.JPG"/>
          <p:cNvPicPr/>
          <p:nvPr/>
        </p:nvPicPr>
        <p:blipFill>
          <a:blip r:embed="rId4"/>
          <a:srcRect l="13978" t="27600" r="-110"/>
          <a:stretch>
            <a:fillRect/>
          </a:stretch>
        </p:blipFill>
        <p:spPr>
          <a:xfrm>
            <a:off x="4729015" y="4286256"/>
            <a:ext cx="2700338" cy="1979613"/>
          </a:xfrm>
          <a:prstGeom prst="rect">
            <a:avLst/>
          </a:prstGeom>
          <a:ln>
            <a:solidFill>
              <a:schemeClr val="tx1"/>
            </a:solidFill>
          </a:ln>
          <a:effectLst>
            <a:outerShdw blurRad="50800" dist="88900" dir="2700000" algn="tl" rotWithShape="0">
              <a:prstClr val="black">
                <a:alpha val="40000"/>
              </a:prstClr>
            </a:outerShdw>
          </a:effectLst>
        </p:spPr>
      </p:pic>
      <p:pic>
        <p:nvPicPr>
          <p:cNvPr id="9" name="รูปภาพ 8"/>
          <p:cNvPicPr/>
          <p:nvPr/>
        </p:nvPicPr>
        <p:blipFill>
          <a:blip r:embed="rId5"/>
          <a:srcRect l="34699" r="32048"/>
          <a:stretch>
            <a:fillRect/>
          </a:stretch>
        </p:blipFill>
        <p:spPr bwMode="auto">
          <a:xfrm>
            <a:off x="7553008" y="4286256"/>
            <a:ext cx="2700337" cy="1979613"/>
          </a:xfrm>
          <a:prstGeom prst="rect">
            <a:avLst/>
          </a:prstGeom>
          <a:noFill/>
          <a:ln>
            <a:solidFill>
              <a:schemeClr val="tx1"/>
            </a:solidFill>
          </a:ln>
          <a:effectLst>
            <a:outerShdw blurRad="50800" dist="88900" dir="2700000" algn="tl" rotWithShape="0">
              <a:prstClr val="black">
                <a:alpha val="40000"/>
              </a:prstClr>
            </a:outerShdw>
          </a:effectLst>
        </p:spPr>
      </p:pic>
      <p:sp>
        <p:nvSpPr>
          <p:cNvPr id="3" name="Title 2"/>
          <p:cNvSpPr>
            <a:spLocks noGrp="1"/>
          </p:cNvSpPr>
          <p:nvPr>
            <p:ph type="title"/>
          </p:nvPr>
        </p:nvSpPr>
        <p:spPr/>
        <p:txBody>
          <a:bodyPr>
            <a:normAutofit/>
          </a:bodyPr>
          <a:lstStyle/>
          <a:p>
            <a:r>
              <a:rPr lang="en-US" dirty="0"/>
              <a:t>Mae </a:t>
            </a:r>
            <a:r>
              <a:rPr lang="en-US" dirty="0" err="1"/>
              <a:t>Tha</a:t>
            </a:r>
            <a:r>
              <a:rPr lang="en-US" dirty="0"/>
              <a:t> Watershed</a:t>
            </a:r>
          </a:p>
        </p:txBody>
      </p:sp>
      <p:sp>
        <p:nvSpPr>
          <p:cNvPr id="10" name="Content Placeholder 9"/>
          <p:cNvSpPr>
            <a:spLocks noGrp="1"/>
          </p:cNvSpPr>
          <p:nvPr>
            <p:ph idx="4294967295"/>
          </p:nvPr>
        </p:nvSpPr>
        <p:spPr>
          <a:xfrm>
            <a:off x="0" y="1825625"/>
            <a:ext cx="10515600" cy="4351338"/>
          </a:xfrm>
        </p:spPr>
        <p:txBody>
          <a:bodyPr>
            <a:normAutofit/>
          </a:bodyPr>
          <a:lstStyle/>
          <a:p>
            <a:pPr marL="0" indent="0">
              <a:buNone/>
            </a:pPr>
            <a:r>
              <a:rPr lang="en-US" dirty="0"/>
              <a:t>There are two main parts; </a:t>
            </a:r>
          </a:p>
          <a:p>
            <a:pPr marL="914400" lvl="1" indent="-457200">
              <a:buFont typeface="+mj-lt"/>
              <a:buAutoNum type="arabicPeriod"/>
            </a:pPr>
            <a:r>
              <a:rPr lang="en-US" dirty="0"/>
              <a:t>     Hills with forest areas</a:t>
            </a:r>
          </a:p>
          <a:p>
            <a:pPr marL="914400" lvl="1" indent="-457200">
              <a:buFont typeface="+mj-lt"/>
              <a:buAutoNum type="arabicPeriod"/>
            </a:pPr>
            <a:r>
              <a:rPr lang="en-US" dirty="0"/>
              <a:t>     Low lands and floodplains without mountainous and forest areas</a:t>
            </a:r>
          </a:p>
          <a:p>
            <a:pPr lvl="2"/>
            <a:r>
              <a:rPr lang="en-US" dirty="0"/>
              <a:t>Most of areas are fertile and suitable for agriculture</a:t>
            </a:r>
          </a:p>
          <a:p>
            <a:pPr lvl="2"/>
            <a:r>
              <a:rPr lang="en-US" dirty="0"/>
              <a:t>Many urban and communities locate on this area</a:t>
            </a:r>
          </a:p>
          <a:p>
            <a:pPr marL="0" indent="0">
              <a:buNone/>
            </a:pPr>
            <a:endParaRPr lang="en-US" dirty="0"/>
          </a:p>
        </p:txBody>
      </p:sp>
    </p:spTree>
    <p:extLst>
      <p:ext uri="{BB962C8B-B14F-4D97-AF65-F5344CB8AC3E}">
        <p14:creationId xmlns:p14="http://schemas.microsoft.com/office/powerpoint/2010/main" val="40361586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74304" y="5254207"/>
            <a:ext cx="4320627" cy="1361911"/>
          </a:xfrm>
          <a:prstGeom prst="rect">
            <a:avLst/>
          </a:prstGeom>
          <a:noFill/>
        </p:spPr>
        <p:txBody>
          <a:bodyPr wrap="square" rtlCol="0">
            <a:spAutoFit/>
          </a:bodyPr>
          <a:lstStyle/>
          <a:p>
            <a:pPr>
              <a:lnSpc>
                <a:spcPct val="110000"/>
              </a:lnSpc>
              <a:spcBef>
                <a:spcPts val="300"/>
              </a:spcBef>
              <a:spcAft>
                <a:spcPts val="300"/>
              </a:spcAft>
            </a:pPr>
            <a:r>
              <a:rPr lang="en-US" sz="2500" dirty="0">
                <a:latin typeface="Calibri"/>
                <a:cs typeface="Calibri"/>
              </a:rPr>
              <a:t>Extreme flooding in upper-Mae </a:t>
            </a:r>
            <a:r>
              <a:rPr lang="en-US" sz="2500" dirty="0" err="1">
                <a:latin typeface="Calibri"/>
                <a:cs typeface="Calibri"/>
              </a:rPr>
              <a:t>Tha</a:t>
            </a:r>
            <a:r>
              <a:rPr lang="en-US" sz="2500" dirty="0">
                <a:latin typeface="Calibri"/>
                <a:cs typeface="Calibri"/>
              </a:rPr>
              <a:t> River watershed in rainy season</a:t>
            </a:r>
            <a:endParaRPr lang="th-TH" sz="2500" dirty="0">
              <a:latin typeface="Calibri"/>
              <a:cs typeface="Calibri"/>
            </a:endParaRPr>
          </a:p>
        </p:txBody>
      </p:sp>
      <p:pic>
        <p:nvPicPr>
          <p:cNvPr id="5" name="Picture 7" descr="C:\Users\s\Desktop\Mae Tha sub-District\8.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977411" y="1227478"/>
            <a:ext cx="4676173" cy="352839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9289"/>
          <a:stretch/>
        </p:blipFill>
        <p:spPr bwMode="auto">
          <a:xfrm>
            <a:off x="6168155" y="3426406"/>
            <a:ext cx="4320480" cy="325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Flooding in Mae </a:t>
            </a:r>
            <a:r>
              <a:rPr lang="en-US" dirty="0" err="1"/>
              <a:t>Tha</a:t>
            </a:r>
            <a:r>
              <a:rPr lang="en-US" dirty="0"/>
              <a:t> River, Thailand</a:t>
            </a:r>
          </a:p>
        </p:txBody>
      </p:sp>
    </p:spTree>
    <p:extLst>
      <p:ext uri="{BB962C8B-B14F-4D97-AF65-F5344CB8AC3E}">
        <p14:creationId xmlns:p14="http://schemas.microsoft.com/office/powerpoint/2010/main" val="30210860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47" t="2139" r="1698" b="2055"/>
          <a:stretch/>
        </p:blipFill>
        <p:spPr bwMode="auto">
          <a:xfrm>
            <a:off x="962534" y="2273569"/>
            <a:ext cx="6148392" cy="4584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75" t="2883" r="1872" b="3037"/>
          <a:stretch/>
        </p:blipFill>
        <p:spPr bwMode="auto">
          <a:xfrm>
            <a:off x="7604967" y="2273569"/>
            <a:ext cx="3693488" cy="27128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1157652" y="1164237"/>
            <a:ext cx="5953274" cy="898707"/>
          </a:xfrm>
          <a:prstGeom prst="rect">
            <a:avLst/>
          </a:prstGeom>
        </p:spPr>
        <p:txBody>
          <a:bodyPr wrap="square">
            <a:spAutoFit/>
          </a:bodyPr>
          <a:lstStyle/>
          <a:p>
            <a:pPr>
              <a:lnSpc>
                <a:spcPct val="110000"/>
              </a:lnSpc>
              <a:spcBef>
                <a:spcPts val="300"/>
              </a:spcBef>
              <a:spcAft>
                <a:spcPts val="300"/>
              </a:spcAft>
            </a:pPr>
            <a:r>
              <a:rPr lang="en-US" sz="2400" dirty="0">
                <a:cs typeface="Calibri"/>
              </a:rPr>
              <a:t>Impacts from extreme flooding in upper-Mae </a:t>
            </a:r>
            <a:r>
              <a:rPr lang="en-US" sz="2400" dirty="0" err="1">
                <a:cs typeface="Calibri"/>
              </a:rPr>
              <a:t>Tha</a:t>
            </a:r>
            <a:r>
              <a:rPr lang="en-US" sz="2400" dirty="0">
                <a:cs typeface="Calibri"/>
              </a:rPr>
              <a:t> Watershed in August, 2004 </a:t>
            </a:r>
            <a:endParaRPr lang="th-TH" sz="2400" dirty="0">
              <a:latin typeface="Calibri"/>
              <a:cs typeface="Calibri"/>
            </a:endParaRPr>
          </a:p>
        </p:txBody>
      </p:sp>
      <p:sp>
        <p:nvSpPr>
          <p:cNvPr id="2" name="Title 1"/>
          <p:cNvSpPr>
            <a:spLocks noGrp="1"/>
          </p:cNvSpPr>
          <p:nvPr>
            <p:ph type="title"/>
          </p:nvPr>
        </p:nvSpPr>
        <p:spPr/>
        <p:txBody>
          <a:bodyPr/>
          <a:lstStyle/>
          <a:p>
            <a:r>
              <a:rPr lang="en-US" dirty="0"/>
              <a:t>Flooding in Mae </a:t>
            </a:r>
            <a:r>
              <a:rPr lang="en-US" dirty="0" err="1"/>
              <a:t>Tha</a:t>
            </a:r>
            <a:r>
              <a:rPr lang="en-US" dirty="0"/>
              <a:t> River, Thailand</a:t>
            </a:r>
          </a:p>
        </p:txBody>
      </p:sp>
    </p:spTree>
    <p:extLst>
      <p:ext uri="{BB962C8B-B14F-4D97-AF65-F5344CB8AC3E}">
        <p14:creationId xmlns:p14="http://schemas.microsoft.com/office/powerpoint/2010/main" val="3247229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6050" y="0"/>
            <a:ext cx="11879263" cy="1079500"/>
          </a:xfrm>
        </p:spPr>
        <p:txBody>
          <a:bodyPr rtlCol="0">
            <a:normAutofit/>
          </a:bodyPr>
          <a:lstStyle/>
          <a:p>
            <a:pPr eaLnBrk="1" fontAlgn="auto" hangingPunct="1">
              <a:spcAft>
                <a:spcPts val="0"/>
              </a:spcAft>
              <a:defRPr/>
            </a:pPr>
            <a:r>
              <a:rPr lang="en-US" dirty="0"/>
              <a:t>Acknowledgements</a:t>
            </a:r>
          </a:p>
        </p:txBody>
      </p:sp>
      <p:graphicFrame>
        <p:nvGraphicFramePr>
          <p:cNvPr id="4" name="Table 3"/>
          <p:cNvGraphicFramePr>
            <a:graphicFrameLocks noGrp="1"/>
          </p:cNvGraphicFramePr>
          <p:nvPr>
            <p:extLst/>
          </p:nvPr>
        </p:nvGraphicFramePr>
        <p:xfrm>
          <a:off x="238540" y="1855322"/>
          <a:ext cx="4861494" cy="3657600"/>
        </p:xfrm>
        <a:graphic>
          <a:graphicData uri="http://schemas.openxmlformats.org/drawingml/2006/table">
            <a:tbl>
              <a:tblPr firstRow="1" bandRow="1">
                <a:tableStyleId>{5C22544A-7EE6-4342-B048-85BDC9FD1C3A}</a:tableStyleId>
              </a:tblPr>
              <a:tblGrid>
                <a:gridCol w="4861494">
                  <a:extLst>
                    <a:ext uri="{9D8B030D-6E8A-4147-A177-3AD203B41FA5}">
                      <a16:colId xmlns:a16="http://schemas.microsoft.com/office/drawing/2014/main" xmlns="" val="2152013341"/>
                    </a:ext>
                  </a:extLst>
                </a:gridCol>
              </a:tblGrid>
              <a:tr h="339242">
                <a:tc>
                  <a:txBody>
                    <a:bodyPr/>
                    <a:lstStyle/>
                    <a:p>
                      <a:r>
                        <a:rPr lang="en-US" dirty="0"/>
                        <a:t>UNIVERSITIES</a:t>
                      </a:r>
                      <a:endParaRPr lang="en-SG" dirty="0"/>
                    </a:p>
                  </a:txBody>
                  <a:tcPr>
                    <a:solidFill>
                      <a:schemeClr val="accent2">
                        <a:lumMod val="75000"/>
                      </a:schemeClr>
                    </a:solidFill>
                  </a:tcPr>
                </a:tc>
                <a:extLst>
                  <a:ext uri="{0D108BD9-81ED-4DB2-BD59-A6C34878D82A}">
                    <a16:rowId xmlns:a16="http://schemas.microsoft.com/office/drawing/2014/main" xmlns="" val="3951541938"/>
                  </a:ext>
                </a:extLst>
              </a:tr>
              <a:tr h="339242">
                <a:tc>
                  <a:txBody>
                    <a:bodyPr/>
                    <a:lstStyle/>
                    <a:p>
                      <a:r>
                        <a:rPr lang="en-US" sz="1800" b="1" kern="1200" dirty="0">
                          <a:solidFill>
                            <a:schemeClr val="dk1"/>
                          </a:solidFill>
                          <a:effectLst/>
                          <a:latin typeface="+mn-lt"/>
                          <a:ea typeface="+mn-ea"/>
                          <a:cs typeface="+mn-cs"/>
                        </a:rPr>
                        <a:t>Bangladesh Agricultural University </a:t>
                      </a:r>
                      <a:endParaRPr lang="en-SG" dirty="0"/>
                    </a:p>
                  </a:txBody>
                  <a:tcPr/>
                </a:tc>
                <a:extLst>
                  <a:ext uri="{0D108BD9-81ED-4DB2-BD59-A6C34878D82A}">
                    <a16:rowId xmlns:a16="http://schemas.microsoft.com/office/drawing/2014/main" xmlns="" val="3618431417"/>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University of </a:t>
                      </a:r>
                      <a:r>
                        <a:rPr lang="en-US" b="1" dirty="0"/>
                        <a:t>Chittagong</a:t>
                      </a:r>
                      <a:endParaRPr lang="en-SG" b="1" dirty="0"/>
                    </a:p>
                  </a:txBody>
                  <a:tcPr/>
                </a:tc>
                <a:extLst>
                  <a:ext uri="{0D108BD9-81ED-4DB2-BD59-A6C34878D82A}">
                    <a16:rowId xmlns:a16="http://schemas.microsoft.com/office/drawing/2014/main" xmlns="" val="1565770784"/>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Dhaka University</a:t>
                      </a:r>
                      <a:endParaRPr lang="en-SG" b="1" dirty="0"/>
                    </a:p>
                  </a:txBody>
                  <a:tcPr/>
                </a:tc>
                <a:extLst>
                  <a:ext uri="{0D108BD9-81ED-4DB2-BD59-A6C34878D82A}">
                    <a16:rowId xmlns:a16="http://schemas.microsoft.com/office/drawing/2014/main" xmlns="" val="1217342287"/>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Independent University, Bangladesh</a:t>
                      </a:r>
                      <a:endParaRPr lang="en-SG" b="1" dirty="0"/>
                    </a:p>
                  </a:txBody>
                  <a:tcPr/>
                </a:tc>
                <a:extLst>
                  <a:ext uri="{0D108BD9-81ED-4DB2-BD59-A6C34878D82A}">
                    <a16:rowId xmlns:a16="http://schemas.microsoft.com/office/drawing/2014/main" xmlns="" val="2320381221"/>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Khulna</a:t>
                      </a:r>
                      <a:r>
                        <a:rPr lang="en-US" b="1" baseline="0" dirty="0"/>
                        <a:t> University</a:t>
                      </a:r>
                      <a:endParaRPr lang="en-SG" b="1" dirty="0"/>
                    </a:p>
                  </a:txBody>
                  <a:tcPr/>
                </a:tc>
                <a:extLst>
                  <a:ext uri="{0D108BD9-81ED-4DB2-BD59-A6C34878D82A}">
                    <a16:rowId xmlns:a16="http://schemas.microsoft.com/office/drawing/2014/main" xmlns="" val="3921306441"/>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Noakhali</a:t>
                      </a:r>
                      <a:r>
                        <a:rPr lang="en-US" b="1" dirty="0"/>
                        <a:t> University of Science and Technology</a:t>
                      </a:r>
                      <a:endParaRPr lang="en-SG" b="1" dirty="0"/>
                    </a:p>
                  </a:txBody>
                  <a:tcPr/>
                </a:tc>
                <a:extLst>
                  <a:ext uri="{0D108BD9-81ED-4DB2-BD59-A6C34878D82A}">
                    <a16:rowId xmlns:a16="http://schemas.microsoft.com/office/drawing/2014/main" xmlns="" val="1131339479"/>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Shahjalal</a:t>
                      </a:r>
                      <a:r>
                        <a:rPr lang="en-US" b="1" baseline="0" dirty="0"/>
                        <a:t> University </a:t>
                      </a:r>
                      <a:r>
                        <a:rPr lang="en-US" b="1" dirty="0"/>
                        <a:t>of Science and Technology</a:t>
                      </a:r>
                      <a:endParaRPr lang="en-SG" b="1" dirty="0"/>
                    </a:p>
                  </a:txBody>
                  <a:tcPr/>
                </a:tc>
                <a:extLst>
                  <a:ext uri="{0D108BD9-81ED-4DB2-BD59-A6C34878D82A}">
                    <a16:rowId xmlns:a16="http://schemas.microsoft.com/office/drawing/2014/main" xmlns="" val="495297682"/>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Sher-e-Bangla</a:t>
                      </a:r>
                      <a:r>
                        <a:rPr lang="en-US" b="1" baseline="0" dirty="0"/>
                        <a:t> Agriculture University</a:t>
                      </a:r>
                      <a:endParaRPr lang="en-SG" b="1" dirty="0"/>
                    </a:p>
                  </a:txBody>
                  <a:tcPr/>
                </a:tc>
                <a:extLst>
                  <a:ext uri="{0D108BD9-81ED-4DB2-BD59-A6C34878D82A}">
                    <a16:rowId xmlns:a16="http://schemas.microsoft.com/office/drawing/2014/main" xmlns="" val="3541905071"/>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b="1" dirty="0"/>
                        <a:t>North South University</a:t>
                      </a:r>
                    </a:p>
                  </a:txBody>
                  <a:tcPr/>
                </a:tc>
                <a:extLst>
                  <a:ext uri="{0D108BD9-81ED-4DB2-BD59-A6C34878D82A}">
                    <a16:rowId xmlns:a16="http://schemas.microsoft.com/office/drawing/2014/main" xmlns="" val="10009"/>
                  </a:ext>
                </a:extLst>
              </a:tr>
            </a:tbl>
          </a:graphicData>
        </a:graphic>
      </p:graphicFrame>
      <p:graphicFrame>
        <p:nvGraphicFramePr>
          <p:cNvPr id="7" name="Table 6"/>
          <p:cNvGraphicFramePr>
            <a:graphicFrameLocks noGrp="1"/>
          </p:cNvGraphicFramePr>
          <p:nvPr>
            <p:extLst/>
          </p:nvPr>
        </p:nvGraphicFramePr>
        <p:xfrm>
          <a:off x="5370490" y="1198785"/>
          <a:ext cx="6556467" cy="2348478"/>
        </p:xfrm>
        <a:graphic>
          <a:graphicData uri="http://schemas.openxmlformats.org/drawingml/2006/table">
            <a:tbl>
              <a:tblPr firstRow="1" bandRow="1">
                <a:tableStyleId>{5C22544A-7EE6-4342-B048-85BDC9FD1C3A}</a:tableStyleId>
              </a:tblPr>
              <a:tblGrid>
                <a:gridCol w="2975020">
                  <a:extLst>
                    <a:ext uri="{9D8B030D-6E8A-4147-A177-3AD203B41FA5}">
                      <a16:colId xmlns:a16="http://schemas.microsoft.com/office/drawing/2014/main" xmlns="" val="4155131984"/>
                    </a:ext>
                  </a:extLst>
                </a:gridCol>
                <a:gridCol w="3581447">
                  <a:extLst>
                    <a:ext uri="{9D8B030D-6E8A-4147-A177-3AD203B41FA5}">
                      <a16:colId xmlns:a16="http://schemas.microsoft.com/office/drawing/2014/main" xmlns="" val="2614824422"/>
                    </a:ext>
                  </a:extLst>
                </a:gridCol>
              </a:tblGrid>
              <a:tr h="319634">
                <a:tc>
                  <a:txBody>
                    <a:bodyPr/>
                    <a:lstStyle/>
                    <a:p>
                      <a:r>
                        <a:rPr lang="en-US" dirty="0"/>
                        <a:t>EXPERT</a:t>
                      </a:r>
                      <a:r>
                        <a:rPr lang="en-US" baseline="0" dirty="0"/>
                        <a:t> CONTRIBUTORS</a:t>
                      </a:r>
                      <a:endParaRPr lang="en-SG" dirty="0"/>
                    </a:p>
                  </a:txBody>
                  <a:tcPr>
                    <a:solidFill>
                      <a:schemeClr val="accent6"/>
                    </a:solidFill>
                  </a:tcPr>
                </a:tc>
                <a:tc>
                  <a:txBody>
                    <a:bodyPr/>
                    <a:lstStyle/>
                    <a:p>
                      <a:r>
                        <a:rPr lang="en-US" dirty="0"/>
                        <a:t>SPECIFIC INPUTS</a:t>
                      </a:r>
                      <a:endParaRPr lang="en-SG" dirty="0"/>
                    </a:p>
                  </a:txBody>
                  <a:tcPr>
                    <a:solidFill>
                      <a:schemeClr val="accent6"/>
                    </a:solidFill>
                  </a:tcPr>
                </a:tc>
                <a:extLst>
                  <a:ext uri="{0D108BD9-81ED-4DB2-BD59-A6C34878D82A}">
                    <a16:rowId xmlns:a16="http://schemas.microsoft.com/office/drawing/2014/main" xmlns="" val="588621041"/>
                  </a:ext>
                </a:extLst>
              </a:tr>
              <a:tr h="319634">
                <a:tc>
                  <a:txBody>
                    <a:bodyPr/>
                    <a:lstStyle/>
                    <a:p>
                      <a:r>
                        <a:rPr lang="en-US" sz="1800" b="0" i="0" kern="1200" dirty="0">
                          <a:solidFill>
                            <a:schemeClr val="dk1"/>
                          </a:solidFill>
                          <a:effectLst/>
                          <a:latin typeface="+mn-lt"/>
                          <a:ea typeface="+mn-ea"/>
                          <a:cs typeface="+mn-cs"/>
                        </a:rPr>
                        <a:t>Prof. (Dr.) </a:t>
                      </a:r>
                      <a:r>
                        <a:rPr lang="en-US" sz="1800" b="0" i="0" kern="1200" dirty="0" err="1">
                          <a:solidFill>
                            <a:schemeClr val="dk1"/>
                          </a:solidFill>
                          <a:effectLst/>
                          <a:latin typeface="+mn-lt"/>
                          <a:ea typeface="+mn-ea"/>
                          <a:cs typeface="+mn-cs"/>
                        </a:rPr>
                        <a:t>Manzoor</a:t>
                      </a:r>
                      <a:r>
                        <a:rPr lang="en-US" sz="1800" b="0" i="0" kern="1200" dirty="0">
                          <a:solidFill>
                            <a:schemeClr val="dk1"/>
                          </a:solidFill>
                          <a:effectLst/>
                          <a:latin typeface="+mn-lt"/>
                          <a:ea typeface="+mn-ea"/>
                          <a:cs typeface="+mn-cs"/>
                        </a:rPr>
                        <a:t> Rashid</a:t>
                      </a:r>
                      <a:endParaRPr lang="en-SG" dirty="0"/>
                    </a:p>
                  </a:txBody>
                  <a:tcPr/>
                </a:tc>
                <a:tc>
                  <a:txBody>
                    <a:bodyPr/>
                    <a:lstStyle/>
                    <a:p>
                      <a:r>
                        <a:rPr lang="en-US" sz="1800" b="0" i="0" kern="1200" dirty="0">
                          <a:solidFill>
                            <a:schemeClr val="dk1"/>
                          </a:solidFill>
                          <a:effectLst/>
                          <a:latin typeface="+mn-lt"/>
                          <a:ea typeface="+mn-ea"/>
                          <a:cs typeface="+mn-cs"/>
                        </a:rPr>
                        <a:t>Curriculum</a:t>
                      </a:r>
                      <a:r>
                        <a:rPr lang="en-US" sz="1800" b="0" i="0" kern="1200" baseline="0" dirty="0">
                          <a:solidFill>
                            <a:schemeClr val="dk1"/>
                          </a:solidFill>
                          <a:effectLst/>
                          <a:latin typeface="+mn-lt"/>
                          <a:ea typeface="+mn-ea"/>
                          <a:cs typeface="+mn-cs"/>
                        </a:rPr>
                        <a:t> Development for all topics</a:t>
                      </a:r>
                      <a:endParaRPr lang="en-SG" b="0" dirty="0"/>
                    </a:p>
                  </a:txBody>
                  <a:tcPr/>
                </a:tc>
                <a:extLst>
                  <a:ext uri="{0D108BD9-81ED-4DB2-BD59-A6C34878D82A}">
                    <a16:rowId xmlns:a16="http://schemas.microsoft.com/office/drawing/2014/main" xmlns="" val="126233955"/>
                  </a:ext>
                </a:extLst>
              </a:tr>
              <a:tr h="428238">
                <a:tc>
                  <a:txBody>
                    <a:bodyPr/>
                    <a:lstStyle/>
                    <a:p>
                      <a:r>
                        <a:rPr lang="en-US" dirty="0"/>
                        <a:t>Prof. (Dr.) Md. </a:t>
                      </a:r>
                      <a:r>
                        <a:rPr lang="en-US" dirty="0" err="1"/>
                        <a:t>Danesh</a:t>
                      </a:r>
                      <a:r>
                        <a:rPr lang="en-US" dirty="0"/>
                        <a:t> Miah</a:t>
                      </a:r>
                      <a:endParaRPr lang="en-SG"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n-lt"/>
                          <a:ea typeface="+mn-ea"/>
                          <a:cs typeface="+mn-cs"/>
                        </a:rPr>
                        <a:t>REDD+, Forest</a:t>
                      </a:r>
                      <a:r>
                        <a:rPr lang="en-US" sz="1800" b="0" i="0" kern="1200" baseline="0" dirty="0">
                          <a:solidFill>
                            <a:schemeClr val="dk1"/>
                          </a:solidFill>
                          <a:effectLst/>
                          <a:latin typeface="+mn-lt"/>
                          <a:ea typeface="+mn-ea"/>
                          <a:cs typeface="+mn-cs"/>
                        </a:rPr>
                        <a:t> Carbon</a:t>
                      </a:r>
                      <a:endParaRPr lang="en-SG" b="0" dirty="0"/>
                    </a:p>
                  </a:txBody>
                  <a:tcPr/>
                </a:tc>
                <a:extLst>
                  <a:ext uri="{0D108BD9-81ED-4DB2-BD59-A6C34878D82A}">
                    <a16:rowId xmlns:a16="http://schemas.microsoft.com/office/drawing/2014/main" xmlns="" val="2857115431"/>
                  </a:ext>
                </a:extLst>
              </a:tr>
              <a:tr h="428238">
                <a:tc>
                  <a:txBody>
                    <a:bodyPr/>
                    <a:lstStyle/>
                    <a:p>
                      <a:r>
                        <a:rPr lang="en-US" sz="1800" b="0" i="0" kern="1200" dirty="0">
                          <a:solidFill>
                            <a:schemeClr val="dk1"/>
                          </a:solidFill>
                          <a:effectLst/>
                          <a:latin typeface="+mn-lt"/>
                          <a:ea typeface="+mn-ea"/>
                          <a:cs typeface="+mn-cs"/>
                        </a:rPr>
                        <a:t>Prof. (Dr.) Md. </a:t>
                      </a:r>
                      <a:r>
                        <a:rPr lang="en-US" sz="1800" b="0" i="0" kern="1200" dirty="0" err="1">
                          <a:solidFill>
                            <a:schemeClr val="dk1"/>
                          </a:solidFill>
                          <a:effectLst/>
                          <a:latin typeface="+mn-lt"/>
                          <a:ea typeface="+mn-ea"/>
                          <a:cs typeface="+mn-cs"/>
                        </a:rPr>
                        <a:t>Jakariya</a:t>
                      </a:r>
                      <a:r>
                        <a:rPr lang="en-US" sz="1800" b="0" i="0" kern="1200" dirty="0">
                          <a:solidFill>
                            <a:schemeClr val="dk1"/>
                          </a:solidFill>
                          <a:effectLst/>
                          <a:latin typeface="+mn-lt"/>
                          <a:ea typeface="+mn-ea"/>
                          <a:cs typeface="+mn-cs"/>
                        </a:rPr>
                        <a:t> </a:t>
                      </a:r>
                      <a:endParaRPr lang="en-SG" dirty="0"/>
                    </a:p>
                  </a:txBody>
                  <a:tcPr/>
                </a:tc>
                <a:tc>
                  <a:txBody>
                    <a:bodyPr/>
                    <a:lstStyle/>
                    <a:p>
                      <a:r>
                        <a:rPr lang="en-US" dirty="0"/>
                        <a:t>Community NR</a:t>
                      </a:r>
                      <a:r>
                        <a:rPr lang="en-US" baseline="0" dirty="0"/>
                        <a:t> Management, Climate Change, Natural Resources Management</a:t>
                      </a:r>
                      <a:endParaRPr lang="en-US" dirty="0"/>
                    </a:p>
                  </a:txBody>
                  <a:tcPr/>
                </a:tc>
                <a:extLst>
                  <a:ext uri="{0D108BD9-81ED-4DB2-BD59-A6C34878D82A}">
                    <a16:rowId xmlns:a16="http://schemas.microsoft.com/office/drawing/2014/main" xmlns="" val="10003"/>
                  </a:ext>
                </a:extLst>
              </a:tr>
            </a:tbl>
          </a:graphicData>
        </a:graphic>
      </p:graphicFrame>
      <p:sp>
        <p:nvSpPr>
          <p:cNvPr id="9" name="TextBox 8"/>
          <p:cNvSpPr txBox="1"/>
          <p:nvPr/>
        </p:nvSpPr>
        <p:spPr>
          <a:xfrm>
            <a:off x="238540" y="6288744"/>
            <a:ext cx="11509113" cy="369332"/>
          </a:xfrm>
          <a:prstGeom prst="rect">
            <a:avLst/>
          </a:prstGeom>
          <a:solidFill>
            <a:schemeClr val="bg1">
              <a:lumMod val="65000"/>
            </a:schemeClr>
          </a:solidFill>
        </p:spPr>
        <p:txBody>
          <a:bodyPr wrap="none" rtlCol="0">
            <a:spAutoFit/>
          </a:bodyPr>
          <a:lstStyle/>
          <a:p>
            <a:r>
              <a:rPr lang="en-US" b="1" dirty="0"/>
              <a:t>DESIGN, LAYOUT AND CONTENT DEVELOPMENT:  Ms. Chi Pham, Curriculum Development Expert, Bangkok, Thailand</a:t>
            </a:r>
            <a:endParaRPr lang="en-SG" b="1" dirty="0"/>
          </a:p>
        </p:txBody>
      </p:sp>
      <p:graphicFrame>
        <p:nvGraphicFramePr>
          <p:cNvPr id="2" name="Table 1"/>
          <p:cNvGraphicFramePr>
            <a:graphicFrameLocks noGrp="1"/>
          </p:cNvGraphicFramePr>
          <p:nvPr>
            <p:extLst/>
          </p:nvPr>
        </p:nvGraphicFramePr>
        <p:xfrm>
          <a:off x="5357236" y="3642695"/>
          <a:ext cx="6582973" cy="2590800"/>
        </p:xfrm>
        <a:graphic>
          <a:graphicData uri="http://schemas.openxmlformats.org/drawingml/2006/table">
            <a:tbl>
              <a:tblPr firstRow="1" bandRow="1">
                <a:tableStyleId>{5C22544A-7EE6-4342-B048-85BDC9FD1C3A}</a:tableStyleId>
              </a:tblPr>
              <a:tblGrid>
                <a:gridCol w="2975020">
                  <a:extLst>
                    <a:ext uri="{9D8B030D-6E8A-4147-A177-3AD203B41FA5}">
                      <a16:colId xmlns:a16="http://schemas.microsoft.com/office/drawing/2014/main" xmlns="" val="60904169"/>
                    </a:ext>
                  </a:extLst>
                </a:gridCol>
                <a:gridCol w="3607953">
                  <a:extLst>
                    <a:ext uri="{9D8B030D-6E8A-4147-A177-3AD203B41FA5}">
                      <a16:colId xmlns:a16="http://schemas.microsoft.com/office/drawing/2014/main" xmlns="" val="515064804"/>
                    </a:ext>
                  </a:extLst>
                </a:gridCol>
              </a:tblGrid>
              <a:tr h="370840">
                <a:tc>
                  <a:txBody>
                    <a:bodyPr/>
                    <a:lstStyle/>
                    <a:p>
                      <a:r>
                        <a:rPr lang="en-US" dirty="0"/>
                        <a:t>CREL</a:t>
                      </a:r>
                      <a:r>
                        <a:rPr lang="en-US" baseline="0" dirty="0"/>
                        <a:t> STAFF</a:t>
                      </a:r>
                      <a:endParaRPr lang="en-SG" dirty="0"/>
                    </a:p>
                  </a:txBody>
                  <a:tcPr>
                    <a:solidFill>
                      <a:srgbClr val="7030A0"/>
                    </a:solidFill>
                  </a:tcPr>
                </a:tc>
                <a:tc>
                  <a:txBody>
                    <a:bodyPr/>
                    <a:lstStyle/>
                    <a:p>
                      <a:r>
                        <a:rPr lang="en-US" dirty="0"/>
                        <a:t>CREL STAFF</a:t>
                      </a:r>
                      <a:endParaRPr lang="en-SG" dirty="0"/>
                    </a:p>
                  </a:txBody>
                  <a:tcPr>
                    <a:solidFill>
                      <a:srgbClr val="7030A0"/>
                    </a:solidFill>
                  </a:tcPr>
                </a:tc>
                <a:extLst>
                  <a:ext uri="{0D108BD9-81ED-4DB2-BD59-A6C34878D82A}">
                    <a16:rowId xmlns:a16="http://schemas.microsoft.com/office/drawing/2014/main" xmlns="" val="27335484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John A Dorr</a:t>
                      </a:r>
                      <a:endParaRPr lang="en-SG"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Utpal Dutta</a:t>
                      </a:r>
                      <a:endParaRPr lang="en-SG" dirty="0"/>
                    </a:p>
                  </a:txBody>
                  <a:tcPr/>
                </a:tc>
                <a:extLst>
                  <a:ext uri="{0D108BD9-81ED-4DB2-BD59-A6C34878D82A}">
                    <a16:rowId xmlns:a16="http://schemas.microsoft.com/office/drawing/2014/main" xmlns="" val="23730397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Abu Mostafa Kamal Uddin</a:t>
                      </a:r>
                      <a:endParaRPr lang="en-SG"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Ruhul Mohaiman Chowdhury</a:t>
                      </a:r>
                      <a:endParaRPr lang="en-US" sz="1800" dirty="0">
                        <a:latin typeface="+mn-lt"/>
                      </a:endParaRPr>
                    </a:p>
                  </a:txBody>
                  <a:tcPr/>
                </a:tc>
                <a:extLst>
                  <a:ext uri="{0D108BD9-81ED-4DB2-BD59-A6C34878D82A}">
                    <a16:rowId xmlns:a16="http://schemas.microsoft.com/office/drawing/2014/main" xmlns="" val="29908904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Kevin  T. Kamp</a:t>
                      </a:r>
                      <a:endParaRPr lang="en-US" sz="1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Rahima Khatun</a:t>
                      </a:r>
                      <a:endParaRPr lang="en-US" sz="1800" dirty="0">
                        <a:latin typeface="+mn-lt"/>
                      </a:endParaRPr>
                    </a:p>
                  </a:txBody>
                  <a:tcPr/>
                </a:tc>
                <a:extLst>
                  <a:ext uri="{0D108BD9-81ED-4DB2-BD59-A6C34878D82A}">
                    <a16:rowId xmlns:a16="http://schemas.microsoft.com/office/drawing/2014/main" xmlns="" val="2112081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Paul Thompson</a:t>
                      </a:r>
                      <a:endParaRPr lang="en-US" sz="1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mn-lt"/>
                          <a:ea typeface="Calibri" panose="020F0502020204030204" pitchFamily="34" charset="0"/>
                          <a:cs typeface="Times New Roman" panose="02020603050405020304" pitchFamily="18" charset="0"/>
                        </a:rPr>
                        <a:t>Sultana Razia Zummi</a:t>
                      </a:r>
                      <a:endParaRPr lang="en-US" sz="1800" dirty="0">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xmlns="" val="8966633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Abdul</a:t>
                      </a:r>
                      <a:r>
                        <a:rPr lang="de-DE" sz="1800" baseline="0" dirty="0"/>
                        <a:t> Wahab</a:t>
                      </a:r>
                      <a:endParaRPr lang="en-US" sz="1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Shams Uddin </a:t>
                      </a:r>
                      <a:endParaRPr lang="en-SG" dirty="0"/>
                    </a:p>
                  </a:txBody>
                  <a:tcPr/>
                </a:tc>
                <a:extLst>
                  <a:ext uri="{0D108BD9-81ED-4DB2-BD59-A6C34878D82A}">
                    <a16:rowId xmlns:a16="http://schemas.microsoft.com/office/drawing/2014/main" xmlns="" val="4130319332"/>
                  </a:ext>
                </a:extLst>
              </a:tr>
              <a:tr h="185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Shahzia </a:t>
                      </a:r>
                      <a:r>
                        <a:rPr lang="en-US" sz="1800" kern="1200" dirty="0" err="1">
                          <a:effectLst/>
                        </a:rPr>
                        <a:t>Mohsin</a:t>
                      </a:r>
                      <a:r>
                        <a:rPr lang="en-US" sz="1800" kern="1200" dirty="0">
                          <a:effectLst/>
                        </a:rPr>
                        <a:t> Khan</a:t>
                      </a:r>
                      <a:endParaRPr lang="en-US" sz="1800" dirty="0"/>
                    </a:p>
                  </a:txBody>
                  <a:tcPr/>
                </a:tc>
                <a:tc>
                  <a:txBody>
                    <a:bodyPr/>
                    <a:lstStyle/>
                    <a:p>
                      <a:endParaRPr lang="en-SG" dirty="0"/>
                    </a:p>
                  </a:txBody>
                  <a:tcPr/>
                </a:tc>
                <a:extLst>
                  <a:ext uri="{0D108BD9-81ED-4DB2-BD59-A6C34878D82A}">
                    <a16:rowId xmlns:a16="http://schemas.microsoft.com/office/drawing/2014/main" xmlns="" val="1770384977"/>
                  </a:ext>
                </a:extLst>
              </a:tr>
            </a:tbl>
          </a:graphicData>
        </a:graphic>
      </p:graphicFrame>
    </p:spTree>
    <p:extLst>
      <p:ext uri="{BB962C8B-B14F-4D97-AF65-F5344CB8AC3E}">
        <p14:creationId xmlns:p14="http://schemas.microsoft.com/office/powerpoint/2010/main" val="17982452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717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sp>
        <p:nvSpPr>
          <p:cNvPr id="69" name="Rectangle 6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4708357" y="3509963"/>
            <a:ext cx="7092215" cy="2967839"/>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0" name="Straight Connector 6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138287" y="5443086"/>
            <a:ext cx="64008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2" descr="DSC05281"/>
          <p:cNvPicPr>
            <a:picLocks noChangeAspect="1" noChangeArrowheads="1"/>
          </p:cNvPicPr>
          <p:nvPr/>
        </p:nvPicPr>
        <p:blipFill rotWithShape="1">
          <a:blip r:embed="rId3"/>
          <a:srcRect/>
          <a:stretch/>
        </p:blipFill>
        <p:spPr>
          <a:xfrm>
            <a:off x="380326" y="3509963"/>
            <a:ext cx="4035070" cy="3026303"/>
          </a:xfrm>
          <a:prstGeom prst="rect">
            <a:avLst/>
          </a:prstGeom>
          <a:gradFill rotWithShape="1">
            <a:gsLst>
              <a:gs pos="0">
                <a:srgbClr val="CF0D5C"/>
              </a:gs>
              <a:gs pos="50000">
                <a:srgbClr val="FF9999"/>
              </a:gs>
              <a:gs pos="100000">
                <a:srgbClr val="CF0D5C"/>
              </a:gs>
            </a:gsLst>
            <a:lin ang="5400000" scaled="1"/>
          </a:gradFill>
        </p:spPr>
      </p:pic>
      <p:pic>
        <p:nvPicPr>
          <p:cNvPr id="7" name="Picture 2" descr="012"/>
          <p:cNvPicPr>
            <a:picLocks noChangeAspect="1" noChangeArrowheads="1"/>
          </p:cNvPicPr>
          <p:nvPr/>
        </p:nvPicPr>
        <p:blipFill rotWithShape="1">
          <a:blip r:embed="rId4"/>
          <a:srcRect/>
          <a:stretch/>
        </p:blipFill>
        <p:spPr bwMode="auto">
          <a:xfrm>
            <a:off x="8012546" y="321733"/>
            <a:ext cx="3955506" cy="2966630"/>
          </a:xfrm>
          <a:prstGeom prst="rect">
            <a:avLst/>
          </a:prstGeom>
          <a:noFill/>
        </p:spPr>
      </p:pic>
      <p:pic>
        <p:nvPicPr>
          <p:cNvPr id="7170" name="Picture 2"/>
          <p:cNvPicPr>
            <a:picLocks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415396" y="321733"/>
            <a:ext cx="3308293" cy="29666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DSC03765"/>
          <p:cNvPicPr>
            <a:picLocks noChangeAspect="1" noChangeArrowheads="1"/>
          </p:cNvPicPr>
          <p:nvPr/>
        </p:nvPicPr>
        <p:blipFill rotWithShape="1">
          <a:blip r:embed="rId6"/>
          <a:srcRect/>
          <a:stretch/>
        </p:blipFill>
        <p:spPr>
          <a:xfrm>
            <a:off x="420108" y="321733"/>
            <a:ext cx="3955506" cy="2966630"/>
          </a:xfrm>
          <a:prstGeom prst="rect">
            <a:avLst/>
          </a:prstGeom>
          <a:noFill/>
        </p:spPr>
      </p:pic>
      <p:sp>
        <p:nvSpPr>
          <p:cNvPr id="6" name="Title 5"/>
          <p:cNvSpPr>
            <a:spLocks noGrp="1"/>
          </p:cNvSpPr>
          <p:nvPr>
            <p:ph type="title"/>
          </p:nvPr>
        </p:nvSpPr>
        <p:spPr>
          <a:xfrm>
            <a:off x="5021821" y="3812954"/>
            <a:ext cx="6465287" cy="1516014"/>
          </a:xfrm>
        </p:spPr>
        <p:txBody>
          <a:bodyPr vert="horz" lIns="91440" tIns="45720" rIns="91440" bIns="45720" rtlCol="0" anchor="b">
            <a:normAutofit/>
          </a:bodyPr>
          <a:lstStyle/>
          <a:p>
            <a:pPr>
              <a:lnSpc>
                <a:spcPct val="70000"/>
              </a:lnSpc>
            </a:pPr>
            <a:r>
              <a:rPr lang="en-US">
                <a:solidFill>
                  <a:schemeClr val="bg1"/>
                </a:solidFill>
                <a:latin typeface="+mj-lt"/>
              </a:rPr>
              <a:t>Extreme flooding in upper-Mae Tha Watershed August, 2004 </a:t>
            </a:r>
          </a:p>
        </p:txBody>
      </p:sp>
    </p:spTree>
    <p:extLst>
      <p:ext uri="{BB962C8B-B14F-4D97-AF65-F5344CB8AC3E}">
        <p14:creationId xmlns:p14="http://schemas.microsoft.com/office/powerpoint/2010/main" val="7088489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700" dirty="0"/>
              <a:t>Extreme Flooding at Bangkok in October 2011 </a:t>
            </a:r>
          </a:p>
        </p:txBody>
      </p:sp>
      <p:pic>
        <p:nvPicPr>
          <p:cNvPr id="3074" name="Picture 2" descr="D:\1_Academic\1_TeachingEdu\3- 361341 Intro-GIS\2-2555\บรรยาย\บทที่ 1\13201490311320149071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493" y="1287625"/>
            <a:ext cx="4188650" cy="26467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1_Academic\1_TeachingEdu\3- 361341 Intro-GIS\2-2555\บรรยาย\บทที่ 1\13202376111320238074l[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1841" y="1287626"/>
            <a:ext cx="3954773" cy="26467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1097493" y="4068518"/>
            <a:ext cx="4188650" cy="2789482"/>
          </a:xfrm>
          <a:prstGeom prst="rect">
            <a:avLst/>
          </a:prstGeom>
        </p:spPr>
      </p:pic>
      <p:pic>
        <p:nvPicPr>
          <p:cNvPr id="5" name="Picture 4"/>
          <p:cNvPicPr>
            <a:picLocks noChangeAspect="1"/>
          </p:cNvPicPr>
          <p:nvPr/>
        </p:nvPicPr>
        <p:blipFill>
          <a:blip r:embed="rId6"/>
          <a:stretch>
            <a:fillRect/>
          </a:stretch>
        </p:blipFill>
        <p:spPr>
          <a:xfrm>
            <a:off x="6531841" y="4068518"/>
            <a:ext cx="4317360" cy="2714180"/>
          </a:xfrm>
          <a:prstGeom prst="rect">
            <a:avLst/>
          </a:prstGeom>
        </p:spPr>
      </p:pic>
    </p:spTree>
    <p:extLst>
      <p:ext uri="{BB962C8B-B14F-4D97-AF65-F5344CB8AC3E}">
        <p14:creationId xmlns:p14="http://schemas.microsoft.com/office/powerpoint/2010/main" val="22876774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Cyclones:  Bangladesh</a:t>
            </a:r>
            <a:endParaRPr lang="en-SG"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313" y="1849502"/>
            <a:ext cx="8537976" cy="4812555"/>
          </a:xfrm>
          <a:prstGeom prst="rect">
            <a:avLst/>
          </a:prstGeom>
        </p:spPr>
      </p:pic>
      <p:sp>
        <p:nvSpPr>
          <p:cNvPr id="4" name="TextBox 3"/>
          <p:cNvSpPr txBox="1"/>
          <p:nvPr/>
        </p:nvSpPr>
        <p:spPr>
          <a:xfrm>
            <a:off x="9422156" y="2892490"/>
            <a:ext cx="2377959" cy="954107"/>
          </a:xfrm>
          <a:prstGeom prst="rect">
            <a:avLst/>
          </a:prstGeom>
          <a:noFill/>
        </p:spPr>
        <p:txBody>
          <a:bodyPr wrap="none" rtlCol="0">
            <a:spAutoFit/>
          </a:bodyPr>
          <a:lstStyle/>
          <a:p>
            <a:r>
              <a:rPr lang="en-US" sz="2800" b="1" dirty="0"/>
              <a:t>Cyclone </a:t>
            </a:r>
            <a:r>
              <a:rPr lang="en-US" sz="2800" b="1" dirty="0" err="1"/>
              <a:t>Roanu</a:t>
            </a:r>
            <a:endParaRPr lang="en-US" sz="2800" b="1" dirty="0"/>
          </a:p>
          <a:p>
            <a:r>
              <a:rPr lang="en-US" sz="2800" b="1" dirty="0"/>
              <a:t>2016</a:t>
            </a:r>
            <a:endParaRPr lang="en-SG" sz="2800" b="1" dirty="0"/>
          </a:p>
        </p:txBody>
      </p:sp>
    </p:spTree>
    <p:extLst>
      <p:ext uri="{BB962C8B-B14F-4D97-AF65-F5344CB8AC3E}">
        <p14:creationId xmlns:p14="http://schemas.microsoft.com/office/powerpoint/2010/main" val="18364241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Bangladesh Cyclone History (before 2016)</a:t>
            </a:r>
            <a:endParaRPr lang="en-SG" dirty="0"/>
          </a:p>
        </p:txBody>
      </p:sp>
      <p:sp>
        <p:nvSpPr>
          <p:cNvPr id="3" name="AutoShape 2" descr="Cyclone Aila (2009)"/>
          <p:cNvSpPr>
            <a:spLocks noChangeAspect="1" noChangeArrowheads="1"/>
          </p:cNvSpPr>
          <p:nvPr/>
        </p:nvSpPr>
        <p:spPr bwMode="auto">
          <a:xfrm>
            <a:off x="63500" y="-1365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G"/>
          </a:p>
        </p:txBody>
      </p:sp>
      <p:sp>
        <p:nvSpPr>
          <p:cNvPr id="7" name="TextBox 6"/>
          <p:cNvSpPr txBox="1"/>
          <p:nvPr/>
        </p:nvSpPr>
        <p:spPr>
          <a:xfrm>
            <a:off x="823982" y="3182282"/>
            <a:ext cx="1287293" cy="646331"/>
          </a:xfrm>
          <a:prstGeom prst="rect">
            <a:avLst/>
          </a:prstGeom>
          <a:noFill/>
        </p:spPr>
        <p:txBody>
          <a:bodyPr wrap="square" rtlCol="0">
            <a:spAutoFit/>
          </a:bodyPr>
          <a:lstStyle/>
          <a:p>
            <a:r>
              <a:rPr lang="en-US" dirty="0" err="1"/>
              <a:t>Hudhud</a:t>
            </a:r>
            <a:endParaRPr lang="en-US" dirty="0"/>
          </a:p>
          <a:p>
            <a:r>
              <a:rPr lang="en-US" dirty="0"/>
              <a:t>2014</a:t>
            </a:r>
            <a:endParaRPr lang="en-SG" dirty="0"/>
          </a:p>
        </p:txBody>
      </p:sp>
      <p:sp>
        <p:nvSpPr>
          <p:cNvPr id="10" name="TextBox 9"/>
          <p:cNvSpPr txBox="1"/>
          <p:nvPr/>
        </p:nvSpPr>
        <p:spPr>
          <a:xfrm>
            <a:off x="3102934" y="3221710"/>
            <a:ext cx="1268376" cy="646331"/>
          </a:xfrm>
          <a:prstGeom prst="rect">
            <a:avLst/>
          </a:prstGeom>
          <a:noFill/>
        </p:spPr>
        <p:txBody>
          <a:bodyPr wrap="square" rtlCol="0">
            <a:spAutoFit/>
          </a:bodyPr>
          <a:lstStyle/>
          <a:p>
            <a:r>
              <a:rPr lang="en-US" dirty="0" err="1"/>
              <a:t>Kormen</a:t>
            </a:r>
            <a:endParaRPr lang="en-US" dirty="0"/>
          </a:p>
          <a:p>
            <a:r>
              <a:rPr lang="en-US" dirty="0"/>
              <a:t>2015</a:t>
            </a:r>
            <a:endParaRPr lang="en-SG" dirty="0"/>
          </a:p>
        </p:txBody>
      </p:sp>
      <p:sp>
        <p:nvSpPr>
          <p:cNvPr id="11" name="TextBox 10"/>
          <p:cNvSpPr txBox="1"/>
          <p:nvPr/>
        </p:nvSpPr>
        <p:spPr>
          <a:xfrm>
            <a:off x="5637906" y="3151718"/>
            <a:ext cx="895738" cy="646331"/>
          </a:xfrm>
          <a:prstGeom prst="rect">
            <a:avLst/>
          </a:prstGeom>
          <a:noFill/>
        </p:spPr>
        <p:txBody>
          <a:bodyPr wrap="square" rtlCol="0">
            <a:spAutoFit/>
          </a:bodyPr>
          <a:lstStyle/>
          <a:p>
            <a:r>
              <a:rPr lang="en-US" dirty="0" err="1"/>
              <a:t>Sidr</a:t>
            </a:r>
            <a:r>
              <a:rPr lang="en-US" dirty="0"/>
              <a:t> </a:t>
            </a:r>
          </a:p>
          <a:p>
            <a:r>
              <a:rPr lang="en-US" dirty="0"/>
              <a:t>2007</a:t>
            </a:r>
            <a:endParaRPr lang="en-SG" dirty="0"/>
          </a:p>
        </p:txBody>
      </p:sp>
      <p:sp>
        <p:nvSpPr>
          <p:cNvPr id="12" name="AutoShape 6" descr="data:image/jpeg;base64,/9j/4AAQSkZJRgABAQAAAQABAAD/2wCEAAkGBwgHBgkIBwgKCgkLDRYPDQwMDRsUFRAWIB0iIiAdHx8kKDQsJCYxJx8fLT0tMTU3Ojo6Iys/RD84QzQ5OjcBCgoKDQwNGg8PGjclHyU3Nzc3Nzc3Nzc3Nzc3Nzc3Nzc3Nzc3Nzc3Nzc3Nzc3Nzc3Nzc3Nzc3Nzc3Nzc3Nzc3N//AABEIAHMAcwMBIgACEQEDEQH/xAAbAAACAwEBAQAAAAAAAAAAAAAFBgADBAIBB//EADYQAAIBAwMCBAQFBAICAwAAAAECAwAEERIhMQVBEyJRYQZxgaEUIzKR0bHB4fBCUnLxFTND/8QAFwEBAQEBAAAAAAAAAAAAAAAAAgABA//EABwRAQEBAAMAAwAAAAAAAAAAAAABEQIhMQMSQf/aAAwDAQACEQMRAD8AaUmFrapCFkuJWPhnnf3ob1G+s5bQRhXmMiEiNcjYf8QOc70y9Mcy2xEqqsp523O/BP70t/HPTGkCXVnHhwWAKeUo3rkfWjWUn/g7l+pgSEqEJxGWBZSd9xk8fxXfUVjafVLlNcmrzoVz8s71Z0zqc00cqXKMkmnUsgwdWkYOSDntQvq1zdXF2WlkeWNhtg5+Q3GD8qF8HVXUHccRso0gZIOnHtnn51i0nWAFyp3IL81ou4HVomkYyK/AY7BcbgDj9q5gaRpY4/CYEMBxufv3rn7UJ2aTNCGVyQBvqG4Hv6Vg6shOHTGsHHHJpgt7eQMryGIA7RrjBPfcg49KFddPhqchUAztnvn710s6QLawh2KtH4cuMjVtn3rqdJIn1NJEVH6DncfKqRO6YbVxwxHJqFS2ZJJCxxniitWtpmbOxPp7+3rVEs7YxGAFXJAJqy0hmlk8RApjQ7uxGnPb+laz0GZhIwcaMZQckE9j/NKQaByysxJIA9xXG5Ix3oh+AlfyeFpIbBHpz3+hrd8LdJe86mkUkZKeGzfPA9fXcU4mL8MykqGI0nHJ7VKYrm2k/EzYk/8A0bgYzvzUp4sfUysyapskmJtYVeGHvXlveJ1CxaR9KkHSygnc/wC/0qXty0NmNPmZSQR39tvpQ6XqFrlTjR4ieVQ2xP8ApougB1S0htH0xRqFDfofYHy7/wB6WHdZT5R5WwVPoPl7GmTq1z+KRxp0scKpIOfnj5/0pbUyPOrAeUjzBf8At6e24rnyCsN9cKsYTzho2Izq+tcdLuDDNHcTlmVGIJB33G3vWvqkMCsAqazyfNuf9waywW0UxMaSqmf0g7k+1DtDEHVGXqCLGqSQvKpAYDjT89j39qnWrGa/uVSMQn0xJ5cn0Petnw/YxW8vimVNUYMiuVB0+X39Of2ojb3H4dgYmlWRyTLMy6nIyNSqTx6ZA7966SddtL998OQ2SJBLdxzXJwXChgqew7n7fzIuj2usMxLbhVU7d+T/ABTB0/4cnuJJLuVlYSysyR74UZyAc5yffOOd6vm6InTdV1cSrcPnCKoEaHnH7+wpTjFhZFvZqdGokoMKCcAbncD6/wBKtln0t5QAcc/KinWLW4v7dNX4GOH9RZXZcNjYHPOM9uaU57QCYgXxkk1aSUBRB9e9KcGXfx71aaS0Vkx5ZSWzq27fWqum9ZNleQTTswt0YjREP0g53A79qs8F54DBJIJCrAIiOTznPfnjbHNZeoWLRvEsqARo5jbScE4O+/f/ADVn1oj9y91azvD+XKFOz5AyDuO/vUr216LBf28dzDdtGjqMI0mCuNscdsVKbX0GS2lV0M0iaipw0ecZPb70ldQuTCJYlfBifKqvGnyn6847fam8xSdQgMRnQDuB5Q2d+eds0k9ZsWNwmWKCWRljdY8gkcgjORv8+f25U68t5pZIYEf9QPI2xvn+azTxGOQSxAYY7aj9v81tj8X8IqJGNiSpB4G2fp/NRIjI0kmMIACAeAeP4rnYzA82jSugkfzMRqOMAZ5+3NMFr0+5vYfAsUZYvE0/pwwQbfetXwx08vcTm5gSSMrojyPQj+/719J6H0iO0t1LKuthkkD7UsbIV+ifCIilBnDOjHU4zgEgbD3xRqP4XtrT8x1Ek7ElUA/31phkl0OqQrqYD6LXDSLbLrZWlkbnTuaULC5c9Gv5lw0ojTGBGg/T8qrj+EIC6y3KGWRW1IJDkA+uKYJuqxRLqMTvIRlUHJqmPqjSIC6qjHlM6sH0rUFXHw5FJJqe2icgbFhkihF/8PWj+V7UkAYwtM5vp47jS8cjqeSdgorehiuk1x4I/wCuMY+dKJ8wn+H4vEH5U6hOPMTp/wDHfI+9DrvpiW6BSTqDZy65yvpjG1fVbiEoCRCGXnYChN7Z2V1GPEJXPAIApDY+aSQ2Mja5WhRzyunOP2FSnwfDtkowlqxXth/815UzAPqHVo+n20bEDxlfSY1wTn09u9YrhYggkWfBc6tCk4zkZB98d6HeAl9CrB2EiEsD2Y+/vWiHCRrFKhX/AK4G9cmvLULcXjqqaYwdguAPtXPS1aaeGPDBWJz6Eg/x/WiVrZHWhTOn/koOM570Juupp0nr9taiI6LcEHAx+rc1smp9B6D07QY2KkKrb06IMIBvxQToN1FdQKUx7EHING2ICZyKJOcxwozEgLntWaWWMapJDkY2X1qoBp2CYbw9eWxWTrkouIJba3YYHkOOTtWpie6uL+4MNuiBGzhlxhT/ANvcDj3qLAbWZjcyPMF7k+VfTAqW3TryaNQZEhBwdecEew9K2GyuFzFKFk28j53P1rUzeO8ZEsTo0ecYk4Yn6VbbuRMsiuY5M+aNjkH9q22EKfg+Dx5lYd/epdW4KgoF+RHNKJognS4Thkbup2rD1WzM6N4cYMqkMAdgRXkE4h8xG3GMVs8fx7fxEJDruMdzSYEqECj8lW25EgH96lcSda6cHYTKFkB8wKjOf3qVJ84sWggtCJjpU4OnFarS3N7NqAbQy/l47DvQa/RIbZw7RvpXdNWcd+PpVnw91G/vXjSCFo4wcLjyqw22xk5zvxXPjNjL6crS38Jg6EPpHru2KVOr9PcdZmnmUyx3P/1sR+he+B33+vH0cFikGlipikjyV1kbZ5Bqi4tn8dGm0PBKwJHOlsYLIexrdxuL/gmOTo4MLMGgc6hjtnvTw88RATIGoc8Uq2kUcEijVqhbBjOdx2xTAqlowEcafXkVjW62jXwewPc0Pa0iSfXD5gTl2ByCavjjOkeff24NSNTHMFCfl9sDYfasTXGqmMAHHyqu7C6NuRuMdq68qcn9hWWSYtIQB5RyTWxLIQyxE5U6j6d/es/UZjBGGwSDUSXRby5OcyH6cVx1BFvbBomYgkZBB704lN4+LcSICcYJA5NZWvVBQrlUH/AnBYCtKRFbcRyZLxjTzyBSp8XdQtXvlt9ctvMi4LaduDgj5b/akxtv+nXb3cjwIHjbBVimSQRUoL065sxZxi5v+oicZEgjk8urJzj29K9rcYVbqeGVmbG0oYEA7LknA/8AVUdA6q1kc2VpFK4fiUatJ7gf4qgLNCmsjSo4yRj71ksOntHGZ5b1IJP1GOdCquecA9/pXD4bsrH1WHrVvOltPIscSTJiUSN+lgNt61wsRIoaPCatxIvB+xpEtLm3ubMKyuWVsusf5gHvtkYpi6PeCLddMsL41Yz/AEpWFpwjCuFUKVI3wRW6CTDYcsD2yKF2dzFKwW2ZQwxqBfOP33owVhmRS8pUrzpJ3+tFrSZUODz6nTXjTAjGnauI0Ea58TKYydRANcJeQyqwClVX1/vUklEmNhzVMsLoAqrux3PpWhW1ecZJ4C44qxsIniOSNI4962JkWFmlaI6RhtTHPA7Vn6n5WhEJGonH0rdFOqx7r53396p6k6x2YZlDvyu3enEHXJKygoCS3KjfVSN1iInrs1x4b+A0BDHAwACQRuN+fvTSLiWVTMD4IB2J3z6n5Uq9XvLqZrq3DK8Maks2kHGTjHHfI59KUGlWa9jMzksqHO4V9s/Q1KsHTEm/MkgDO25Phk5/Y1KfQ5WHqnTb+eIR26iRWPmVCGbHb/ciuF+GWeNRPcx20oG6JZ4I+ZQb0aS5uGGF1KCfRsn5D50W6eZScy+VMfpdtTk/72rhw6nRYUYfhu5hOYeoy7fpwGjz/f7U39M6fcwW58aZyoUaQAuc/M5o3FZ21wi6guOwKjY1fF0KOQAzXMunOwBxVeTcCbJeozTLjUiqedQ3+eKbOmSdURR+JltzbnGyIc/5qq3sLG3TwkGvPPcn50YgntY4fPMgA2CCsak8l8wxawCTI28Rgv71ZbW5Z/z1RdI4XgfKp/8ALWUCgArk+9D7rrqvI6o+Qmx0HH+ipDb3EMS/qAHYChd3cGabUGPhLwM80J8dXxKz5B/SPX2rDc3LS3ATXpCngcHf/fvSkRlhnGppGOw3zVV9cLPIwaRfDRAMjjPehcszCwKoRnA1DPvtml7qN48dvIiupIQsxzwKUYru+uag8YZdIlEaDGDyRge9BPiuW+6UJYQ8iJM5U+CAySrgjkHc7b7DiifwjYdPd7l71XuAwXwYeQvOWA9Tnn0HzoD1vqNt1DqksNvaLBBCcW7xsFYLp8vmPYgA+p7U+Po0Lg+JZY4UR4EZlGM7/wA1K4HTYnGrVGc+pIqUsgtVkzSwK0jsSYyT5iKptb25wuJSM5zgAcHapUrivj8M/TLu4WEuJn1D1Oa02/Ur2W9uFe4cqn6QNsV5UouglbTy4H5jbk5969hmlkEzu5LIW0n0wK8qVJQJHZWdnJbOM5ojabIYwAEzwO9SpUmqM6pJVb9IbAHtQfq7GObTGSqqFwB7kVKlNKutsypZlWYFi2cH2FL/AF2R4xMUdhqfSd+RmpUpRlGfhq3jvOp2dpcAvbnOY9RAOAcZxSt8QEnrl4NgDM64AxsDgD6YH7V5UpcWU5fDfRum3PQ7SaeygeR1JZiu5OTUqVKxP//Z"/>
          <p:cNvSpPr>
            <a:spLocks noChangeAspect="1" noChangeArrowheads="1"/>
          </p:cNvSpPr>
          <p:nvPr/>
        </p:nvSpPr>
        <p:spPr bwMode="auto">
          <a:xfrm>
            <a:off x="63500" y="-136525"/>
            <a:ext cx="1095375" cy="1095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G"/>
          </a:p>
        </p:txBody>
      </p:sp>
      <p:sp>
        <p:nvSpPr>
          <p:cNvPr id="14" name="TextBox 13"/>
          <p:cNvSpPr txBox="1"/>
          <p:nvPr/>
        </p:nvSpPr>
        <p:spPr>
          <a:xfrm>
            <a:off x="8143290" y="3107516"/>
            <a:ext cx="1120112" cy="646331"/>
          </a:xfrm>
          <a:prstGeom prst="rect">
            <a:avLst/>
          </a:prstGeom>
          <a:noFill/>
        </p:spPr>
        <p:txBody>
          <a:bodyPr wrap="square" rtlCol="0">
            <a:spAutoFit/>
          </a:bodyPr>
          <a:lstStyle/>
          <a:p>
            <a:r>
              <a:rPr lang="en-US" dirty="0" err="1"/>
              <a:t>Phailin</a:t>
            </a:r>
            <a:endParaRPr lang="en-US" dirty="0"/>
          </a:p>
          <a:p>
            <a:r>
              <a:rPr lang="en-US" dirty="0"/>
              <a:t>2015</a:t>
            </a:r>
            <a:endParaRPr lang="en-SG" dirty="0"/>
          </a:p>
        </p:txBody>
      </p:sp>
      <p:pic>
        <p:nvPicPr>
          <p:cNvPr id="15" name="Picture 14"/>
          <p:cNvPicPr>
            <a:picLocks noChangeAspect="1"/>
          </p:cNvPicPr>
          <p:nvPr/>
        </p:nvPicPr>
        <p:blipFill>
          <a:blip r:embed="rId3"/>
          <a:stretch>
            <a:fillRect/>
          </a:stretch>
        </p:blipFill>
        <p:spPr>
          <a:xfrm>
            <a:off x="9804992" y="1467464"/>
            <a:ext cx="1095375" cy="1095375"/>
          </a:xfrm>
          <a:prstGeom prst="rect">
            <a:avLst/>
          </a:prstGeom>
        </p:spPr>
      </p:pic>
      <p:sp>
        <p:nvSpPr>
          <p:cNvPr id="16" name="TextBox 15"/>
          <p:cNvSpPr txBox="1"/>
          <p:nvPr/>
        </p:nvSpPr>
        <p:spPr>
          <a:xfrm>
            <a:off x="10365155" y="3161704"/>
            <a:ext cx="895738" cy="646331"/>
          </a:xfrm>
          <a:prstGeom prst="rect">
            <a:avLst/>
          </a:prstGeom>
          <a:noFill/>
        </p:spPr>
        <p:txBody>
          <a:bodyPr wrap="square" rtlCol="0">
            <a:spAutoFit/>
          </a:bodyPr>
          <a:lstStyle/>
          <a:p>
            <a:r>
              <a:rPr lang="en-US" dirty="0" err="1"/>
              <a:t>Aila</a:t>
            </a:r>
            <a:endParaRPr lang="en-US" dirty="0"/>
          </a:p>
          <a:p>
            <a:r>
              <a:rPr lang="en-US" dirty="0"/>
              <a:t>2009</a:t>
            </a:r>
            <a:endParaRPr lang="en-SG" dirty="0"/>
          </a:p>
        </p:txBody>
      </p:sp>
      <p:pic>
        <p:nvPicPr>
          <p:cNvPr id="17" name="Picture 16"/>
          <p:cNvPicPr>
            <a:picLocks noChangeAspect="1"/>
          </p:cNvPicPr>
          <p:nvPr/>
        </p:nvPicPr>
        <p:blipFill>
          <a:blip r:embed="rId4"/>
          <a:stretch>
            <a:fillRect/>
          </a:stretch>
        </p:blipFill>
        <p:spPr>
          <a:xfrm>
            <a:off x="787994" y="4071775"/>
            <a:ext cx="1095375" cy="1095375"/>
          </a:xfrm>
          <a:prstGeom prst="rect">
            <a:avLst/>
          </a:prstGeom>
        </p:spPr>
      </p:pic>
      <p:sp>
        <p:nvSpPr>
          <p:cNvPr id="18" name="TextBox 17"/>
          <p:cNvSpPr txBox="1"/>
          <p:nvPr/>
        </p:nvSpPr>
        <p:spPr>
          <a:xfrm>
            <a:off x="1006124" y="5695586"/>
            <a:ext cx="833883" cy="646331"/>
          </a:xfrm>
          <a:prstGeom prst="rect">
            <a:avLst/>
          </a:prstGeom>
          <a:noFill/>
        </p:spPr>
        <p:txBody>
          <a:bodyPr wrap="none" rtlCol="0">
            <a:spAutoFit/>
          </a:bodyPr>
          <a:lstStyle/>
          <a:p>
            <a:r>
              <a:rPr lang="en-US" dirty="0"/>
              <a:t>Odisha</a:t>
            </a:r>
          </a:p>
          <a:p>
            <a:r>
              <a:rPr lang="en-US" dirty="0"/>
              <a:t>1999</a:t>
            </a:r>
            <a:endParaRPr lang="en-SG" dirty="0"/>
          </a:p>
        </p:txBody>
      </p:sp>
      <p:pic>
        <p:nvPicPr>
          <p:cNvPr id="19" name="Picture 18"/>
          <p:cNvPicPr>
            <a:picLocks noChangeAspect="1"/>
          </p:cNvPicPr>
          <p:nvPr/>
        </p:nvPicPr>
        <p:blipFill>
          <a:blip r:embed="rId5"/>
          <a:stretch>
            <a:fillRect/>
          </a:stretch>
        </p:blipFill>
        <p:spPr>
          <a:xfrm>
            <a:off x="2579904" y="4071775"/>
            <a:ext cx="1095375" cy="1095375"/>
          </a:xfrm>
          <a:prstGeom prst="rect">
            <a:avLst/>
          </a:prstGeom>
        </p:spPr>
      </p:pic>
      <p:sp>
        <p:nvSpPr>
          <p:cNvPr id="20" name="TextBox 19"/>
          <p:cNvSpPr txBox="1"/>
          <p:nvPr/>
        </p:nvSpPr>
        <p:spPr>
          <a:xfrm>
            <a:off x="2778940" y="5695586"/>
            <a:ext cx="716863" cy="646331"/>
          </a:xfrm>
          <a:prstGeom prst="rect">
            <a:avLst/>
          </a:prstGeom>
          <a:noFill/>
        </p:spPr>
        <p:txBody>
          <a:bodyPr wrap="none" rtlCol="0">
            <a:spAutoFit/>
          </a:bodyPr>
          <a:lstStyle/>
          <a:p>
            <a:r>
              <a:rPr lang="en-US" dirty="0" err="1"/>
              <a:t>Bhola</a:t>
            </a:r>
            <a:endParaRPr lang="en-US" dirty="0"/>
          </a:p>
          <a:p>
            <a:r>
              <a:rPr lang="en-US" dirty="0"/>
              <a:t>1970</a:t>
            </a:r>
            <a:endParaRPr lang="en-SG" dirty="0"/>
          </a:p>
        </p:txBody>
      </p:sp>
      <p:pic>
        <p:nvPicPr>
          <p:cNvPr id="21" name="Picture 20"/>
          <p:cNvPicPr>
            <a:picLocks noChangeAspect="1"/>
          </p:cNvPicPr>
          <p:nvPr/>
        </p:nvPicPr>
        <p:blipFill>
          <a:blip r:embed="rId6"/>
          <a:stretch>
            <a:fillRect/>
          </a:stretch>
        </p:blipFill>
        <p:spPr>
          <a:xfrm>
            <a:off x="4446799" y="4092562"/>
            <a:ext cx="1600114" cy="1600114"/>
          </a:xfrm>
          <a:prstGeom prst="rect">
            <a:avLst/>
          </a:prstGeom>
        </p:spPr>
      </p:pic>
      <p:sp>
        <p:nvSpPr>
          <p:cNvPr id="22" name="TextBox 21"/>
          <p:cNvSpPr txBox="1"/>
          <p:nvPr/>
        </p:nvSpPr>
        <p:spPr>
          <a:xfrm>
            <a:off x="4643119" y="5776264"/>
            <a:ext cx="782330" cy="646331"/>
          </a:xfrm>
          <a:prstGeom prst="rect">
            <a:avLst/>
          </a:prstGeom>
          <a:noFill/>
        </p:spPr>
        <p:txBody>
          <a:bodyPr wrap="none" rtlCol="0">
            <a:spAutoFit/>
          </a:bodyPr>
          <a:lstStyle/>
          <a:p>
            <a:r>
              <a:rPr lang="en-US" dirty="0" err="1"/>
              <a:t>Viyaru</a:t>
            </a:r>
            <a:endParaRPr lang="en-US" dirty="0"/>
          </a:p>
          <a:p>
            <a:r>
              <a:rPr lang="en-US" dirty="0"/>
              <a:t>2013</a:t>
            </a:r>
            <a:endParaRPr lang="en-SG" dirty="0"/>
          </a:p>
        </p:txBody>
      </p:sp>
      <p:pic>
        <p:nvPicPr>
          <p:cNvPr id="23" name="Picture 22"/>
          <p:cNvPicPr>
            <a:picLocks noChangeAspect="1"/>
          </p:cNvPicPr>
          <p:nvPr/>
        </p:nvPicPr>
        <p:blipFill>
          <a:blip r:embed="rId7"/>
          <a:stretch>
            <a:fillRect/>
          </a:stretch>
        </p:blipFill>
        <p:spPr>
          <a:xfrm>
            <a:off x="6358563" y="4092562"/>
            <a:ext cx="1600114" cy="1600114"/>
          </a:xfrm>
          <a:prstGeom prst="rect">
            <a:avLst/>
          </a:prstGeom>
        </p:spPr>
      </p:pic>
      <p:sp>
        <p:nvSpPr>
          <p:cNvPr id="24" name="TextBox 23"/>
          <p:cNvSpPr txBox="1"/>
          <p:nvPr/>
        </p:nvSpPr>
        <p:spPr>
          <a:xfrm>
            <a:off x="6458903" y="5776264"/>
            <a:ext cx="931665" cy="646331"/>
          </a:xfrm>
          <a:prstGeom prst="rect">
            <a:avLst/>
          </a:prstGeom>
          <a:noFill/>
        </p:spPr>
        <p:txBody>
          <a:bodyPr wrap="none" rtlCol="0">
            <a:spAutoFit/>
          </a:bodyPr>
          <a:lstStyle/>
          <a:p>
            <a:r>
              <a:rPr lang="en-US" dirty="0" err="1"/>
              <a:t>Chipala</a:t>
            </a:r>
            <a:r>
              <a:rPr lang="en-US" dirty="0"/>
              <a:t> </a:t>
            </a:r>
          </a:p>
          <a:p>
            <a:r>
              <a:rPr lang="en-US" dirty="0"/>
              <a:t>2015</a:t>
            </a:r>
            <a:endParaRPr lang="en-SG" dirty="0"/>
          </a:p>
        </p:txBody>
      </p:sp>
      <p:pic>
        <p:nvPicPr>
          <p:cNvPr id="25" name="Picture 24"/>
          <p:cNvPicPr>
            <a:picLocks noChangeAspect="1"/>
          </p:cNvPicPr>
          <p:nvPr/>
        </p:nvPicPr>
        <p:blipFill>
          <a:blip r:embed="rId8"/>
          <a:stretch>
            <a:fillRect/>
          </a:stretch>
        </p:blipFill>
        <p:spPr>
          <a:xfrm>
            <a:off x="8341567" y="4092562"/>
            <a:ext cx="1095375" cy="1095375"/>
          </a:xfrm>
          <a:prstGeom prst="rect">
            <a:avLst/>
          </a:prstGeom>
        </p:spPr>
      </p:pic>
      <p:sp>
        <p:nvSpPr>
          <p:cNvPr id="26" name="TextBox 25"/>
          <p:cNvSpPr txBox="1"/>
          <p:nvPr/>
        </p:nvSpPr>
        <p:spPr>
          <a:xfrm>
            <a:off x="8490370" y="5776263"/>
            <a:ext cx="773032" cy="646331"/>
          </a:xfrm>
          <a:prstGeom prst="rect">
            <a:avLst/>
          </a:prstGeom>
          <a:noFill/>
        </p:spPr>
        <p:txBody>
          <a:bodyPr wrap="none" rtlCol="0">
            <a:spAutoFit/>
          </a:bodyPr>
          <a:lstStyle/>
          <a:p>
            <a:r>
              <a:rPr lang="en-US" dirty="0" err="1"/>
              <a:t>Nargis</a:t>
            </a:r>
            <a:endParaRPr lang="en-US" dirty="0"/>
          </a:p>
          <a:p>
            <a:r>
              <a:rPr lang="en-US" dirty="0"/>
              <a:t>2008</a:t>
            </a:r>
            <a:endParaRPr lang="en-SG" dirty="0"/>
          </a:p>
        </p:txBody>
      </p:sp>
      <p:pic>
        <p:nvPicPr>
          <p:cNvPr id="27" name="Picture 26"/>
          <p:cNvPicPr>
            <a:picLocks noChangeAspect="1"/>
          </p:cNvPicPr>
          <p:nvPr/>
        </p:nvPicPr>
        <p:blipFill>
          <a:blip r:embed="rId9"/>
          <a:stretch>
            <a:fillRect/>
          </a:stretch>
        </p:blipFill>
        <p:spPr>
          <a:xfrm>
            <a:off x="10259211" y="4092562"/>
            <a:ext cx="1095375" cy="1095375"/>
          </a:xfrm>
          <a:prstGeom prst="rect">
            <a:avLst/>
          </a:prstGeom>
        </p:spPr>
      </p:pic>
      <p:sp>
        <p:nvSpPr>
          <p:cNvPr id="28" name="TextBox 27"/>
          <p:cNvSpPr txBox="1"/>
          <p:nvPr/>
        </p:nvSpPr>
        <p:spPr>
          <a:xfrm>
            <a:off x="10175154" y="5736150"/>
            <a:ext cx="1263487" cy="646331"/>
          </a:xfrm>
          <a:prstGeom prst="rect">
            <a:avLst/>
          </a:prstGeom>
          <a:noFill/>
        </p:spPr>
        <p:txBody>
          <a:bodyPr wrap="none" rtlCol="0">
            <a:spAutoFit/>
          </a:bodyPr>
          <a:lstStyle/>
          <a:p>
            <a:r>
              <a:rPr lang="en-US" dirty="0"/>
              <a:t>Bangladesh</a:t>
            </a:r>
          </a:p>
          <a:p>
            <a:r>
              <a:rPr lang="en-US" dirty="0"/>
              <a:t>1991</a:t>
            </a:r>
            <a:endParaRPr lang="en-SG" dirty="0"/>
          </a:p>
        </p:txBody>
      </p:sp>
      <p:pic>
        <p:nvPicPr>
          <p:cNvPr id="29" name="Picture 28"/>
          <p:cNvPicPr>
            <a:picLocks noChangeAspect="1"/>
          </p:cNvPicPr>
          <p:nvPr/>
        </p:nvPicPr>
        <p:blipFill>
          <a:blip r:embed="rId10"/>
          <a:stretch>
            <a:fillRect/>
          </a:stretch>
        </p:blipFill>
        <p:spPr>
          <a:xfrm>
            <a:off x="561681" y="1490906"/>
            <a:ext cx="1095375" cy="1095375"/>
          </a:xfrm>
          <a:prstGeom prst="rect">
            <a:avLst/>
          </a:prstGeom>
        </p:spPr>
      </p:pic>
      <p:pic>
        <p:nvPicPr>
          <p:cNvPr id="30" name="Picture 29"/>
          <p:cNvPicPr>
            <a:picLocks noChangeAspect="1"/>
          </p:cNvPicPr>
          <p:nvPr/>
        </p:nvPicPr>
        <p:blipFill>
          <a:blip r:embed="rId11"/>
          <a:stretch>
            <a:fillRect/>
          </a:stretch>
        </p:blipFill>
        <p:spPr>
          <a:xfrm>
            <a:off x="2847475" y="1500864"/>
            <a:ext cx="1095375" cy="1095375"/>
          </a:xfrm>
          <a:prstGeom prst="rect">
            <a:avLst/>
          </a:prstGeom>
        </p:spPr>
      </p:pic>
      <p:pic>
        <p:nvPicPr>
          <p:cNvPr id="32" name="Picture 31"/>
          <p:cNvPicPr>
            <a:picLocks noChangeAspect="1"/>
          </p:cNvPicPr>
          <p:nvPr/>
        </p:nvPicPr>
        <p:blipFill>
          <a:blip r:embed="rId12"/>
          <a:stretch>
            <a:fillRect/>
          </a:stretch>
        </p:blipFill>
        <p:spPr>
          <a:xfrm>
            <a:off x="7541510" y="1450134"/>
            <a:ext cx="1600114" cy="1600114"/>
          </a:xfrm>
          <a:prstGeom prst="rect">
            <a:avLst/>
          </a:prstGeom>
        </p:spPr>
      </p:pic>
      <p:pic>
        <p:nvPicPr>
          <p:cNvPr id="33" name="Picture 32"/>
          <p:cNvPicPr>
            <a:picLocks noChangeAspect="1"/>
          </p:cNvPicPr>
          <p:nvPr/>
        </p:nvPicPr>
        <p:blipFill>
          <a:blip r:embed="rId3"/>
          <a:stretch>
            <a:fillRect/>
          </a:stretch>
        </p:blipFill>
        <p:spPr>
          <a:xfrm>
            <a:off x="9754472" y="1467464"/>
            <a:ext cx="1600114" cy="1600114"/>
          </a:xfrm>
          <a:prstGeom prst="rect">
            <a:avLst/>
          </a:prstGeom>
        </p:spPr>
      </p:pic>
      <p:pic>
        <p:nvPicPr>
          <p:cNvPr id="34" name="Picture 33"/>
          <p:cNvPicPr>
            <a:picLocks noChangeAspect="1"/>
          </p:cNvPicPr>
          <p:nvPr/>
        </p:nvPicPr>
        <p:blipFill>
          <a:blip r:embed="rId4"/>
          <a:stretch>
            <a:fillRect/>
          </a:stretch>
        </p:blipFill>
        <p:spPr>
          <a:xfrm>
            <a:off x="737474" y="4071775"/>
            <a:ext cx="1600114" cy="1600114"/>
          </a:xfrm>
          <a:prstGeom prst="rect">
            <a:avLst/>
          </a:prstGeom>
        </p:spPr>
      </p:pic>
      <p:pic>
        <p:nvPicPr>
          <p:cNvPr id="35" name="Picture 34"/>
          <p:cNvPicPr>
            <a:picLocks noChangeAspect="1"/>
          </p:cNvPicPr>
          <p:nvPr/>
        </p:nvPicPr>
        <p:blipFill>
          <a:blip r:embed="rId5"/>
          <a:stretch>
            <a:fillRect/>
          </a:stretch>
        </p:blipFill>
        <p:spPr>
          <a:xfrm>
            <a:off x="2529384" y="4071775"/>
            <a:ext cx="1600114" cy="1600114"/>
          </a:xfrm>
          <a:prstGeom prst="rect">
            <a:avLst/>
          </a:prstGeom>
        </p:spPr>
      </p:pic>
      <p:pic>
        <p:nvPicPr>
          <p:cNvPr id="36" name="Picture 35"/>
          <p:cNvPicPr>
            <a:picLocks noChangeAspect="1"/>
          </p:cNvPicPr>
          <p:nvPr/>
        </p:nvPicPr>
        <p:blipFill>
          <a:blip r:embed="rId8"/>
          <a:stretch>
            <a:fillRect/>
          </a:stretch>
        </p:blipFill>
        <p:spPr>
          <a:xfrm>
            <a:off x="8291047" y="4092562"/>
            <a:ext cx="1600114" cy="1600114"/>
          </a:xfrm>
          <a:prstGeom prst="rect">
            <a:avLst/>
          </a:prstGeom>
        </p:spPr>
      </p:pic>
      <p:pic>
        <p:nvPicPr>
          <p:cNvPr id="37" name="Picture 36"/>
          <p:cNvPicPr>
            <a:picLocks noChangeAspect="1"/>
          </p:cNvPicPr>
          <p:nvPr/>
        </p:nvPicPr>
        <p:blipFill>
          <a:blip r:embed="rId9"/>
          <a:stretch>
            <a:fillRect/>
          </a:stretch>
        </p:blipFill>
        <p:spPr>
          <a:xfrm>
            <a:off x="10208691" y="4092562"/>
            <a:ext cx="1600114" cy="1600114"/>
          </a:xfrm>
          <a:prstGeom prst="rect">
            <a:avLst/>
          </a:prstGeom>
        </p:spPr>
      </p:pic>
      <p:pic>
        <p:nvPicPr>
          <p:cNvPr id="38" name="Picture 37"/>
          <p:cNvPicPr>
            <a:picLocks noChangeAspect="1"/>
          </p:cNvPicPr>
          <p:nvPr/>
        </p:nvPicPr>
        <p:blipFill>
          <a:blip r:embed="rId10"/>
          <a:stretch>
            <a:fillRect/>
          </a:stretch>
        </p:blipFill>
        <p:spPr>
          <a:xfrm>
            <a:off x="511161" y="1490906"/>
            <a:ext cx="1600114" cy="1600114"/>
          </a:xfrm>
          <a:prstGeom prst="rect">
            <a:avLst/>
          </a:prstGeom>
        </p:spPr>
      </p:pic>
      <p:pic>
        <p:nvPicPr>
          <p:cNvPr id="39" name="Picture 38"/>
          <p:cNvPicPr>
            <a:picLocks noChangeAspect="1"/>
          </p:cNvPicPr>
          <p:nvPr/>
        </p:nvPicPr>
        <p:blipFill>
          <a:blip r:embed="rId11"/>
          <a:stretch>
            <a:fillRect/>
          </a:stretch>
        </p:blipFill>
        <p:spPr>
          <a:xfrm>
            <a:off x="2796955" y="1500864"/>
            <a:ext cx="1600114" cy="1600114"/>
          </a:xfrm>
          <a:prstGeom prst="rect">
            <a:avLst/>
          </a:prstGeom>
        </p:spPr>
      </p:pic>
      <p:pic>
        <p:nvPicPr>
          <p:cNvPr id="40" name="Picture 39"/>
          <p:cNvPicPr>
            <a:picLocks noChangeAspect="1"/>
          </p:cNvPicPr>
          <p:nvPr/>
        </p:nvPicPr>
        <p:blipFill>
          <a:blip r:embed="rId13"/>
          <a:stretch>
            <a:fillRect/>
          </a:stretch>
        </p:blipFill>
        <p:spPr>
          <a:xfrm>
            <a:off x="5200092" y="1507402"/>
            <a:ext cx="1600114" cy="1600114"/>
          </a:xfrm>
          <a:prstGeom prst="rect">
            <a:avLst/>
          </a:prstGeom>
        </p:spPr>
      </p:pic>
    </p:spTree>
    <p:extLst>
      <p:ext uri="{BB962C8B-B14F-4D97-AF65-F5344CB8AC3E}">
        <p14:creationId xmlns:p14="http://schemas.microsoft.com/office/powerpoint/2010/main" val="32948355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Danger of Bangladesh cyclones</a:t>
            </a:r>
            <a:endParaRPr lang="en-SG" dirty="0"/>
          </a:p>
        </p:txBody>
      </p:sp>
      <p:sp>
        <p:nvSpPr>
          <p:cNvPr id="3" name="TextBox 2"/>
          <p:cNvSpPr txBox="1"/>
          <p:nvPr/>
        </p:nvSpPr>
        <p:spPr>
          <a:xfrm>
            <a:off x="2146041" y="2556588"/>
            <a:ext cx="184731" cy="369332"/>
          </a:xfrm>
          <a:prstGeom prst="rect">
            <a:avLst/>
          </a:prstGeom>
          <a:noFill/>
        </p:spPr>
        <p:txBody>
          <a:bodyPr wrap="none" rtlCol="0">
            <a:spAutoFit/>
          </a:bodyPr>
          <a:lstStyle/>
          <a:p>
            <a:endParaRPr lang="en-SG" dirty="0"/>
          </a:p>
        </p:txBody>
      </p:sp>
      <p:sp>
        <p:nvSpPr>
          <p:cNvPr id="4" name="Rectangle 3"/>
          <p:cNvSpPr/>
          <p:nvPr/>
        </p:nvSpPr>
        <p:spPr>
          <a:xfrm>
            <a:off x="440755" y="1359920"/>
            <a:ext cx="11290040" cy="6494085"/>
          </a:xfrm>
          <a:prstGeom prst="rect">
            <a:avLst/>
          </a:prstGeom>
        </p:spPr>
        <p:txBody>
          <a:bodyPr wrap="square">
            <a:spAutoFit/>
          </a:bodyPr>
          <a:lstStyle/>
          <a:p>
            <a:r>
              <a:rPr lang="en-SG" sz="3200" dirty="0"/>
              <a:t>Cyclones and their fearsome sea surges descend on Bangladesh with a furious intensity that has killed millions of people over the centuries. Between 1947 and 1988 alone, 13 severe cyclones ravaged the lowlands, causing thousands of deaths and sweeping away villages and defensive embankments. </a:t>
            </a:r>
          </a:p>
          <a:p>
            <a:endParaRPr lang="en-SG" sz="3200" dirty="0"/>
          </a:p>
          <a:p>
            <a:r>
              <a:rPr lang="en-SG" sz="3200" dirty="0"/>
              <a:t>1970’s Cyclone </a:t>
            </a:r>
            <a:r>
              <a:rPr lang="en-SG" sz="3200" dirty="0" err="1"/>
              <a:t>Bhola</a:t>
            </a:r>
            <a:r>
              <a:rPr lang="en-SG" sz="3200" dirty="0"/>
              <a:t> brought winds as high as 185 </a:t>
            </a:r>
            <a:r>
              <a:rPr lang="en-SG" sz="3200" dirty="0" err="1"/>
              <a:t>kilometers</a:t>
            </a:r>
            <a:r>
              <a:rPr lang="en-SG" sz="3200" dirty="0"/>
              <a:t> an hour. At least half a million people died, as well as a million head of cattle. More than 400,000 houses vanished. Forty-six thousand fishermen perished.</a:t>
            </a:r>
          </a:p>
          <a:p>
            <a:endParaRPr lang="en-SG" sz="3200" dirty="0"/>
          </a:p>
          <a:p>
            <a:r>
              <a:rPr lang="en-SG" sz="3200" dirty="0"/>
              <a:t/>
            </a:r>
            <a:br>
              <a:rPr lang="en-SG" sz="3200" dirty="0"/>
            </a:br>
            <a:endParaRPr lang="en-SG" sz="3200" dirty="0"/>
          </a:p>
        </p:txBody>
      </p:sp>
    </p:spTree>
    <p:extLst>
      <p:ext uri="{BB962C8B-B14F-4D97-AF65-F5344CB8AC3E}">
        <p14:creationId xmlns:p14="http://schemas.microsoft.com/office/powerpoint/2010/main" val="22475632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Class Discussion:  What is the future for cyclones in Bangladesh?</a:t>
            </a:r>
            <a:endParaRPr lang="en-SG" dirty="0"/>
          </a:p>
        </p:txBody>
      </p:sp>
      <p:sp>
        <p:nvSpPr>
          <p:cNvPr id="4" name="Content Placeholder 3"/>
          <p:cNvSpPr>
            <a:spLocks noGrp="1"/>
          </p:cNvSpPr>
          <p:nvPr>
            <p:ph idx="1"/>
          </p:nvPr>
        </p:nvSpPr>
        <p:spPr>
          <a:prstGeom prst="rect">
            <a:avLst/>
          </a:prstGeom>
        </p:spPr>
        <p:txBody>
          <a:bodyPr wrap="square">
            <a:spAutoFit/>
          </a:bodyPr>
          <a:lstStyle/>
          <a:p>
            <a:r>
              <a:rPr lang="en-SG" sz="3200" dirty="0"/>
              <a:t>What will happen in the future, if, as scientists are predicting, warmer conditions bring stronger and more frequent cyclones, and Himalayan glaciers far to the north melt faster and swell the great rivers hundreds of </a:t>
            </a:r>
            <a:r>
              <a:rPr lang="en-SG" sz="3200" dirty="0" err="1"/>
              <a:t>kilometers</a:t>
            </a:r>
            <a:r>
              <a:rPr lang="en-SG" sz="3200" dirty="0"/>
              <a:t> downstream? Most of Bangladesh lies on the fertile alluvial plains of the Ganges and Brahmaputra rivers. Would conventional flood works provide a solution?</a:t>
            </a:r>
          </a:p>
          <a:p>
            <a:endParaRPr lang="en-SG" sz="3200" dirty="0"/>
          </a:p>
          <a:p>
            <a:r>
              <a:rPr lang="en-SG" sz="3200" dirty="0"/>
              <a:t>Discuss among yourselves in small groups.</a:t>
            </a:r>
            <a:br>
              <a:rPr lang="en-SG" sz="3200" dirty="0"/>
            </a:br>
            <a:endParaRPr lang="en-SG" sz="3200" dirty="0"/>
          </a:p>
        </p:txBody>
      </p:sp>
    </p:spTree>
    <p:extLst>
      <p:ext uri="{BB962C8B-B14F-4D97-AF65-F5344CB8AC3E}">
        <p14:creationId xmlns:p14="http://schemas.microsoft.com/office/powerpoint/2010/main" val="14722705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5" name="TextBox 4"/>
          <p:cNvSpPr txBox="1"/>
          <p:nvPr/>
        </p:nvSpPr>
        <p:spPr>
          <a:xfrm>
            <a:off x="5975079" y="1528312"/>
            <a:ext cx="4363610" cy="4339650"/>
          </a:xfrm>
          <a:prstGeom prst="rect">
            <a:avLst/>
          </a:prstGeom>
          <a:noFill/>
        </p:spPr>
        <p:txBody>
          <a:bodyPr wrap="square" rtlCol="0">
            <a:spAutoFit/>
          </a:bodyPr>
          <a:lstStyle/>
          <a:p>
            <a:r>
              <a:rPr lang="en-US" sz="2400" b="1" dirty="0"/>
              <a:t>2013.</a:t>
            </a:r>
            <a:r>
              <a:rPr lang="en-US" sz="2400" dirty="0"/>
              <a:t> </a:t>
            </a:r>
            <a:r>
              <a:rPr lang="en-US" sz="2400" b="1" dirty="0"/>
              <a:t>Turn down the heat : climate extremes, regional impacts, and the case for resilience</a:t>
            </a:r>
          </a:p>
          <a:p>
            <a:endParaRPr lang="en-US" sz="2400" b="1" dirty="0"/>
          </a:p>
          <a:p>
            <a:r>
              <a:rPr lang="en-US" sz="2400" b="1" dirty="0">
                <a:solidFill>
                  <a:srgbClr val="FF0000"/>
                </a:solidFill>
              </a:rPr>
              <a:t>Chapter 5 – South Asia </a:t>
            </a:r>
            <a:br>
              <a:rPr lang="en-US" sz="2400" b="1" dirty="0">
                <a:solidFill>
                  <a:srgbClr val="FF0000"/>
                </a:solidFill>
              </a:rPr>
            </a:br>
            <a:r>
              <a:rPr lang="en-US" sz="2400" b="1" dirty="0">
                <a:solidFill>
                  <a:srgbClr val="FF0000"/>
                </a:solidFill>
              </a:rPr>
              <a:t>pages 105-138</a:t>
            </a:r>
            <a:br>
              <a:rPr lang="en-US" sz="2400" b="1" dirty="0">
                <a:solidFill>
                  <a:srgbClr val="FF0000"/>
                </a:solidFill>
              </a:rPr>
            </a:br>
            <a:endParaRPr lang="en-US" b="1" dirty="0"/>
          </a:p>
          <a:p>
            <a:r>
              <a:rPr lang="en-US" dirty="0"/>
              <a:t>Washington DC ; World Bank.</a:t>
            </a:r>
            <a:r>
              <a:rPr lang="en-US" dirty="0">
                <a:hlinkClick r:id="rId3"/>
              </a:rPr>
              <a:t> http://documents.worldbank.org/curated/en/2013/06/17862361/turn-down-heat-climate-extremes-regional-impacts-case-resilience-full-report</a:t>
            </a:r>
            <a:endParaRPr lang="en-US" dirty="0"/>
          </a:p>
        </p:txBody>
      </p:sp>
      <p:pic>
        <p:nvPicPr>
          <p:cNvPr id="6" name="Picture 5"/>
          <p:cNvPicPr>
            <a:picLocks noChangeAspect="1"/>
          </p:cNvPicPr>
          <p:nvPr/>
        </p:nvPicPr>
        <p:blipFill>
          <a:blip r:embed="rId4"/>
          <a:stretch>
            <a:fillRect/>
          </a:stretch>
        </p:blipFill>
        <p:spPr>
          <a:xfrm>
            <a:off x="1700691" y="1260392"/>
            <a:ext cx="4131954" cy="5344593"/>
          </a:xfrm>
          <a:prstGeom prst="rect">
            <a:avLst/>
          </a:prstGeom>
        </p:spPr>
      </p:pic>
      <p:sp>
        <p:nvSpPr>
          <p:cNvPr id="2" name="Title 1"/>
          <p:cNvSpPr>
            <a:spLocks noGrp="1"/>
          </p:cNvSpPr>
          <p:nvPr>
            <p:ph type="title"/>
          </p:nvPr>
        </p:nvSpPr>
        <p:spPr/>
        <p:txBody>
          <a:bodyPr/>
          <a:lstStyle/>
          <a:p>
            <a:r>
              <a:rPr lang="en-US" dirty="0"/>
              <a:t>Assigned Reading</a:t>
            </a:r>
          </a:p>
        </p:txBody>
      </p:sp>
    </p:spTree>
    <p:extLst>
      <p:ext uri="{BB962C8B-B14F-4D97-AF65-F5344CB8AC3E}">
        <p14:creationId xmlns:p14="http://schemas.microsoft.com/office/powerpoint/2010/main" val="4130231027"/>
      </p:ext>
    </p:extLst>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idx="1"/>
          </p:nvPr>
        </p:nvSpPr>
        <p:spPr>
          <a:xfrm>
            <a:off x="488876" y="1392816"/>
            <a:ext cx="10515600" cy="4351338"/>
          </a:xfrm>
          <a:prstGeom prst="rect">
            <a:avLst/>
          </a:prstGeom>
        </p:spPr>
        <p:txBody>
          <a:bodyPr vert="horz" lIns="91425" tIns="91425" rIns="91425" bIns="91425" rtlCol="0" anchor="t" anchorCtr="0">
            <a:noAutofit/>
          </a:bodyPr>
          <a:lstStyle/>
          <a:p>
            <a:pPr marL="0" indent="0">
              <a:spcAft>
                <a:spcPts val="0"/>
              </a:spcAft>
              <a:buNone/>
            </a:pPr>
            <a:r>
              <a:rPr lang="en" sz="1800" b="1" dirty="0">
                <a:solidFill>
                  <a:srgbClr val="000000"/>
                </a:solidFill>
              </a:rPr>
              <a:t>Chapter 2 – The Global Picture</a:t>
            </a:r>
            <a:r>
              <a:rPr lang="en-US" sz="1800" b="1" dirty="0">
                <a:solidFill>
                  <a:srgbClr val="000000"/>
                </a:solidFill>
              </a:rPr>
              <a:t>   </a:t>
            </a:r>
            <a:r>
              <a:rPr lang="en" sz="1800" b="1" dirty="0">
                <a:solidFill>
                  <a:srgbClr val="000000"/>
                </a:solidFill>
              </a:rPr>
              <a:t>pages 13-16</a:t>
            </a:r>
            <a:br>
              <a:rPr lang="en" sz="1800" b="1" dirty="0">
                <a:solidFill>
                  <a:srgbClr val="000000"/>
                </a:solidFill>
              </a:rPr>
            </a:br>
            <a:r>
              <a:rPr lang="en-US" sz="1800" b="1" dirty="0">
                <a:solidFill>
                  <a:srgbClr val="000000"/>
                </a:solidFill>
              </a:rPr>
              <a:t>BCC sections: Climate Intensification: Floods and Droughts, Sea Level Rise, Climate Change and Water Resources: Effects</a:t>
            </a:r>
            <a:endParaRPr lang="en-US" sz="1800" b="1" dirty="0"/>
          </a:p>
          <a:p>
            <a:pPr marL="457200" indent="-457200">
              <a:spcAft>
                <a:spcPts val="0"/>
              </a:spcAft>
              <a:buAutoNum type="arabicPeriod"/>
            </a:pPr>
            <a:r>
              <a:rPr lang="en-US" sz="1800" dirty="0"/>
              <a:t>What effect does warming the lower atmosphere have on the hydrological cycle?  Why?  In general, how does this affect dry regions?  Wet regions?  What mechanisms might lead to deviations from this general pattern?</a:t>
            </a:r>
          </a:p>
          <a:p>
            <a:pPr marL="457200" indent="-457200">
              <a:spcAft>
                <a:spcPts val="0"/>
              </a:spcAft>
              <a:buAutoNum type="arabicPeriod"/>
            </a:pPr>
            <a:r>
              <a:rPr lang="en-US" sz="1800" dirty="0"/>
              <a:t>Name one region that does not follow the wet gets wetter pattern and is likely to experience strong intensification of heat and water stress.</a:t>
            </a:r>
          </a:p>
          <a:p>
            <a:pPr marL="457200" indent="-457200">
              <a:spcAft>
                <a:spcPts val="0"/>
              </a:spcAft>
              <a:buAutoNum type="arabicPeriod"/>
            </a:pPr>
            <a:r>
              <a:rPr lang="en-US" sz="1800" dirty="0"/>
              <a:t>What are the key contributors to sea level rise?  Which of these is more difficult to predict?</a:t>
            </a:r>
          </a:p>
          <a:p>
            <a:pPr marL="457200" indent="-457200">
              <a:spcAft>
                <a:spcPts val="0"/>
              </a:spcAft>
              <a:buAutoNum type="arabicPeriod"/>
            </a:pPr>
            <a:r>
              <a:rPr lang="en-US" sz="1800" dirty="0"/>
              <a:t>If warming is limited to 2°C what is the projected sea level rise by 2100?  In a  4°C world?</a:t>
            </a:r>
          </a:p>
          <a:p>
            <a:pPr marL="457200" indent="-457200">
              <a:spcAft>
                <a:spcPts val="0"/>
              </a:spcAft>
              <a:buAutoNum type="arabicPeriod"/>
            </a:pPr>
            <a:r>
              <a:rPr lang="en-US" sz="1800" dirty="0"/>
              <a:t>How does sea level rise differ by latitude?  Can you explain the reason for this difference?</a:t>
            </a:r>
          </a:p>
          <a:p>
            <a:pPr marL="457200" indent="-457200">
              <a:spcAft>
                <a:spcPts val="0"/>
              </a:spcAft>
              <a:buAutoNum type="arabicPeriod"/>
            </a:pPr>
            <a:r>
              <a:rPr lang="en-US" sz="1800" dirty="0"/>
              <a:t>For scenarios of 4°C + warming a further decrease in ocean pH of  0.3 is predicted.  This is equivalent to a ____% increase in acidity.</a:t>
            </a:r>
          </a:p>
          <a:p>
            <a:pPr marL="457200" indent="-457200">
              <a:spcAft>
                <a:spcPts val="0"/>
              </a:spcAft>
              <a:buAutoNum type="arabicPeriod"/>
            </a:pPr>
            <a:r>
              <a:rPr lang="en-US" sz="1800" dirty="0"/>
              <a:t>Does the degree and rate of observed ocean acidification have an precedent in the geological past?  How does ocean warming impact the effect of acidification on calcifying species?</a:t>
            </a:r>
          </a:p>
          <a:p>
            <a:pPr marL="457200" indent="-457200">
              <a:spcAft>
                <a:spcPts val="0"/>
              </a:spcAft>
              <a:buAutoNum type="arabicPeriod"/>
            </a:pPr>
            <a:r>
              <a:rPr lang="en-US" sz="1800" dirty="0"/>
              <a:t>How does ocean warming relate  to warming on land?</a:t>
            </a:r>
          </a:p>
          <a:p>
            <a:pPr marL="457200" indent="-457200">
              <a:spcAft>
                <a:spcPts val="0"/>
              </a:spcAft>
              <a:buAutoNum type="arabicPeriod"/>
            </a:pPr>
            <a:endParaRPr lang="en-US" sz="1800" dirty="0"/>
          </a:p>
          <a:p>
            <a:pPr marL="457200" indent="-457200">
              <a:spcAft>
                <a:spcPts val="0"/>
              </a:spcAft>
              <a:buAutoNum type="arabicPeriod"/>
            </a:pPr>
            <a:endParaRPr lang="en-US" sz="1800" dirty="0"/>
          </a:p>
        </p:txBody>
      </p:sp>
      <p:sp>
        <p:nvSpPr>
          <p:cNvPr id="2" name="Title 1"/>
          <p:cNvSpPr>
            <a:spLocks noGrp="1"/>
          </p:cNvSpPr>
          <p:nvPr>
            <p:ph type="title"/>
          </p:nvPr>
        </p:nvSpPr>
        <p:spPr/>
        <p:txBody>
          <a:bodyPr>
            <a:normAutofit/>
          </a:bodyPr>
          <a:lstStyle/>
          <a:p>
            <a:r>
              <a:rPr lang="en-US" sz="5400" dirty="0">
                <a:solidFill>
                  <a:srgbClr val="000000"/>
                </a:solidFill>
              </a:rPr>
              <a:t>Extremes </a:t>
            </a:r>
            <a:r>
              <a:rPr lang="en" sz="5400" dirty="0">
                <a:solidFill>
                  <a:srgbClr val="000000"/>
                </a:solidFill>
              </a:rPr>
              <a:t>Assignment #2</a:t>
            </a:r>
            <a:endParaRPr lang="en-US" dirty="0"/>
          </a:p>
        </p:txBody>
      </p:sp>
    </p:spTree>
    <p:extLst>
      <p:ext uri="{BB962C8B-B14F-4D97-AF65-F5344CB8AC3E}">
        <p14:creationId xmlns:p14="http://schemas.microsoft.com/office/powerpoint/2010/main" val="771855560"/>
      </p:ext>
    </p:extLst>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idx="1"/>
          </p:nvPr>
        </p:nvSpPr>
        <p:spPr>
          <a:xfrm>
            <a:off x="427653" y="1080001"/>
            <a:ext cx="10515600" cy="4351338"/>
          </a:xfrm>
          <a:prstGeom prst="rect">
            <a:avLst/>
          </a:prstGeom>
        </p:spPr>
        <p:txBody>
          <a:bodyPr vert="horz" lIns="91425" tIns="91425" rIns="91425" bIns="91425" rtlCol="0" anchor="t" anchorCtr="0">
            <a:noAutofit/>
          </a:bodyPr>
          <a:lstStyle/>
          <a:p>
            <a:pPr marL="0" indent="0">
              <a:buNone/>
            </a:pPr>
            <a:r>
              <a:rPr lang="en" sz="1800" b="1" dirty="0">
                <a:solidFill>
                  <a:srgbClr val="000000"/>
                </a:solidFill>
              </a:rPr>
              <a:t>Chapter 4 – South Asia, pages 105-138</a:t>
            </a:r>
            <a:endParaRPr lang="en-US" sz="1800" b="1" dirty="0"/>
          </a:p>
          <a:p>
            <a:pPr marL="457200" indent="-457200">
              <a:spcAft>
                <a:spcPts val="0"/>
              </a:spcAft>
              <a:buFont typeface="+mj-lt"/>
              <a:buAutoNum type="arabicPeriod"/>
            </a:pPr>
            <a:r>
              <a:rPr lang="en-US" sz="1800" dirty="0"/>
              <a:t>Models predict moderate mean surface warming relative to the global average over land and moderate changes in average rainfall for South Asia.  What might be the reason for this?  </a:t>
            </a:r>
          </a:p>
          <a:p>
            <a:pPr marL="457200" indent="-457200">
              <a:spcAft>
                <a:spcPts val="0"/>
              </a:spcAft>
              <a:buFont typeface="+mj-lt"/>
              <a:buAutoNum type="arabicPeriod"/>
            </a:pPr>
            <a:r>
              <a:rPr lang="en-US" sz="1800" dirty="0"/>
              <a:t>Given the relatively moderate projected changes in average rainfall and temperature in this region, explain why climate change still poses a very strong threat in this region.</a:t>
            </a:r>
          </a:p>
          <a:p>
            <a:pPr marL="457200" indent="-457200">
              <a:spcAft>
                <a:spcPts val="0"/>
              </a:spcAft>
              <a:buFont typeface="+mj-lt"/>
              <a:buAutoNum type="arabicPeriod"/>
            </a:pPr>
            <a:r>
              <a:rPr lang="en-US" sz="1800" dirty="0"/>
              <a:t>How do warming sea surface temperatures affect the characteristics of tropical cyclones?</a:t>
            </a:r>
          </a:p>
          <a:p>
            <a:pPr marL="457200" indent="-457200">
              <a:spcAft>
                <a:spcPts val="0"/>
              </a:spcAft>
              <a:buAutoNum type="arabicPeriod"/>
            </a:pPr>
            <a:r>
              <a:rPr lang="en" sz="1800" dirty="0"/>
              <a:t>Describe some of the risks associated with rising sea levels in South Asia. </a:t>
            </a:r>
          </a:p>
          <a:p>
            <a:pPr marL="457200" indent="-457200">
              <a:spcAft>
                <a:spcPts val="0"/>
              </a:spcAft>
              <a:buAutoNum type="arabicPeriod"/>
            </a:pPr>
            <a:r>
              <a:rPr lang="en" sz="1800" dirty="0"/>
              <a:t>Name some of the slow-onset impacts and some of the sudden-onset impacts of climate change in South Asia.  Give an example of how these types of impacts may act in concert to weaken agricultural productivity and food security in the region. </a:t>
            </a:r>
          </a:p>
          <a:p>
            <a:pPr marL="457200" indent="-457200">
              <a:spcAft>
                <a:spcPts val="0"/>
              </a:spcAft>
              <a:buAutoNum type="arabicPeriod"/>
            </a:pPr>
            <a:r>
              <a:rPr lang="en" sz="1800" dirty="0"/>
              <a:t>Coral reef dieback is projected at levels of warming well below 4°C.  Name three of the drivers impacting coral reef health.  What are some of the potential negative consequences of coral reef dieback?</a:t>
            </a:r>
          </a:p>
          <a:p>
            <a:pPr marL="457200" indent="-457200">
              <a:spcAft>
                <a:spcPts val="0"/>
              </a:spcAft>
              <a:buAutoNum type="arabicPeriod"/>
            </a:pPr>
            <a:r>
              <a:rPr lang="en-US" sz="1800" dirty="0"/>
              <a:t>Discuss the major threats to river deltas in South Asia and how this might affect food security in the region.</a:t>
            </a:r>
          </a:p>
          <a:p>
            <a:pPr marL="457200" indent="-457200">
              <a:spcAft>
                <a:spcPts val="0"/>
              </a:spcAft>
              <a:buAutoNum type="arabicPeriod"/>
            </a:pPr>
            <a:r>
              <a:rPr lang="en-US" sz="1800" dirty="0"/>
              <a:t>What are some of the health impacts of rising sea levels and intensified tropical cyclones. </a:t>
            </a:r>
          </a:p>
          <a:p>
            <a:pPr marL="457200" indent="-457200">
              <a:spcAft>
                <a:spcPts val="0"/>
              </a:spcAft>
              <a:buAutoNum type="arabicPeriod"/>
            </a:pPr>
            <a:r>
              <a:rPr lang="en-US" sz="1800" dirty="0"/>
              <a:t>Why are the effects of heat extremes particularly pronounced in urban areas?</a:t>
            </a:r>
            <a:endParaRPr lang="en" sz="1800" dirty="0"/>
          </a:p>
          <a:p>
            <a:pPr marL="457200" indent="-457200">
              <a:buAutoNum type="arabicPeriod"/>
            </a:pPr>
            <a:endParaRPr lang="en-US" sz="1800" dirty="0"/>
          </a:p>
        </p:txBody>
      </p:sp>
      <p:sp>
        <p:nvSpPr>
          <p:cNvPr id="2" name="Title 1"/>
          <p:cNvSpPr>
            <a:spLocks noGrp="1"/>
          </p:cNvSpPr>
          <p:nvPr>
            <p:ph type="title"/>
          </p:nvPr>
        </p:nvSpPr>
        <p:spPr/>
        <p:txBody>
          <a:bodyPr>
            <a:normAutofit/>
          </a:bodyPr>
          <a:lstStyle/>
          <a:p>
            <a:r>
              <a:rPr lang="en-US" dirty="0">
                <a:solidFill>
                  <a:srgbClr val="000000"/>
                </a:solidFill>
              </a:rPr>
              <a:t>Extremes </a:t>
            </a:r>
            <a:r>
              <a:rPr lang="en" dirty="0">
                <a:solidFill>
                  <a:srgbClr val="000000"/>
                </a:solidFill>
              </a:rPr>
              <a:t>Assignment #3</a:t>
            </a:r>
            <a:endParaRPr lang="en-US" dirty="0"/>
          </a:p>
        </p:txBody>
      </p:sp>
    </p:spTree>
    <p:extLst>
      <p:ext uri="{BB962C8B-B14F-4D97-AF65-F5344CB8AC3E}">
        <p14:creationId xmlns:p14="http://schemas.microsoft.com/office/powerpoint/2010/main" val="1006064298"/>
      </p:ext>
    </p:extLst>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idx="1"/>
          </p:nvPr>
        </p:nvSpPr>
        <p:spPr>
          <a:prstGeom prst="rect">
            <a:avLst/>
          </a:prstGeom>
        </p:spPr>
        <p:txBody>
          <a:bodyPr vert="horz" lIns="91425" tIns="91425" rIns="91425" bIns="91425" rtlCol="0" anchor="t" anchorCtr="0">
            <a:noAutofit/>
          </a:bodyPr>
          <a:lstStyle/>
          <a:p>
            <a:pPr marL="0" indent="0">
              <a:buNone/>
            </a:pPr>
            <a:r>
              <a:rPr lang="en-US" sz="2000" dirty="0">
                <a:solidFill>
                  <a:srgbClr val="000000"/>
                </a:solidFill>
              </a:rPr>
              <a:t>Chapter 5 – South Asia    </a:t>
            </a:r>
            <a:r>
              <a:rPr lang="en" sz="2000" dirty="0">
                <a:solidFill>
                  <a:srgbClr val="000000"/>
                </a:solidFill>
              </a:rPr>
              <a:t>pages 70-76</a:t>
            </a:r>
            <a:br>
              <a:rPr lang="en" sz="2000" dirty="0">
                <a:solidFill>
                  <a:srgbClr val="000000"/>
                </a:solidFill>
              </a:rPr>
            </a:br>
            <a:r>
              <a:rPr lang="en" sz="2000" dirty="0">
                <a:solidFill>
                  <a:srgbClr val="000000"/>
                </a:solidFill>
              </a:rPr>
              <a:t>BCC sections: Climate Intensification: Floods and Droughts &amp; Climate Modeling</a:t>
            </a:r>
            <a:endParaRPr lang="en-US" sz="2000" dirty="0"/>
          </a:p>
          <a:p>
            <a:pPr>
              <a:buFont typeface="+mj-lt"/>
              <a:buAutoNum type="arabicPeriod"/>
            </a:pPr>
            <a:r>
              <a:rPr lang="en-US" sz="1800" dirty="0"/>
              <a:t>Why is it more challenging to make climate projections  for South Asia than for some other regions?  Discuss both temperature and rainfall.</a:t>
            </a:r>
          </a:p>
          <a:p>
            <a:pPr>
              <a:buFont typeface="+mj-lt"/>
              <a:buAutoNum type="arabicPeriod"/>
            </a:pPr>
            <a:r>
              <a:rPr lang="en-US" sz="1800" dirty="0"/>
              <a:t>Although models do not agree on the magnitude or sign of rainfall projections for South Asia, what do they agree on in terms of the rainfall regime in a warmer world?  What are some of the likely impacts of these changes in the rainfall regime?</a:t>
            </a:r>
          </a:p>
          <a:p>
            <a:pPr>
              <a:buFont typeface="+mj-lt"/>
              <a:buAutoNum type="arabicPeriod"/>
            </a:pPr>
            <a:r>
              <a:rPr lang="en-US" sz="1800" dirty="0"/>
              <a:t>What are the two locations where models predict that the number of heat extremes  will  increase strongly even under low-emission scenarios?</a:t>
            </a:r>
          </a:p>
          <a:p>
            <a:pPr>
              <a:buFont typeface="+mj-lt"/>
              <a:buAutoNum type="arabicPeriod"/>
            </a:pPr>
            <a:r>
              <a:rPr lang="en-US" sz="1800" dirty="0"/>
              <a:t>What are the global trends in tropical cyclone frequency and intensity?  </a:t>
            </a:r>
          </a:p>
          <a:p>
            <a:pPr>
              <a:buFont typeface="+mj-lt"/>
              <a:buAutoNum type="arabicPeriod"/>
            </a:pPr>
            <a:r>
              <a:rPr lang="en-US" sz="1800" dirty="0"/>
              <a:t>Why might tropical cyclone intensity in the Western North Pacific  co-vary with ENSO?  </a:t>
            </a:r>
          </a:p>
          <a:p>
            <a:pPr marL="0" indent="0">
              <a:buNone/>
            </a:pPr>
            <a:r>
              <a:rPr lang="en-US" sz="1800" dirty="0"/>
              <a:t> </a:t>
            </a:r>
          </a:p>
          <a:p>
            <a:pPr lvl="0">
              <a:buFont typeface="+mj-lt"/>
              <a:buAutoNum type="arabicPeriod"/>
            </a:pPr>
            <a:endParaRPr lang="en-US" sz="1800" dirty="0"/>
          </a:p>
        </p:txBody>
      </p:sp>
      <p:sp>
        <p:nvSpPr>
          <p:cNvPr id="2" name="Title 1"/>
          <p:cNvSpPr>
            <a:spLocks noGrp="1"/>
          </p:cNvSpPr>
          <p:nvPr>
            <p:ph type="title"/>
          </p:nvPr>
        </p:nvSpPr>
        <p:spPr/>
        <p:txBody>
          <a:bodyPr>
            <a:normAutofit/>
          </a:bodyPr>
          <a:lstStyle/>
          <a:p>
            <a:r>
              <a:rPr lang="en-US" sz="6600" dirty="0">
                <a:solidFill>
                  <a:srgbClr val="000000"/>
                </a:solidFill>
              </a:rPr>
              <a:t>Extremes </a:t>
            </a:r>
            <a:r>
              <a:rPr lang="en" sz="6600" dirty="0">
                <a:solidFill>
                  <a:srgbClr val="000000"/>
                </a:solidFill>
              </a:rPr>
              <a:t>Assignment #4</a:t>
            </a:r>
            <a:endParaRPr lang="en-US" dirty="0"/>
          </a:p>
        </p:txBody>
      </p:sp>
    </p:spTree>
    <p:extLst>
      <p:ext uri="{BB962C8B-B14F-4D97-AF65-F5344CB8AC3E}">
        <p14:creationId xmlns:p14="http://schemas.microsoft.com/office/powerpoint/2010/main" val="4109588726"/>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1" name="Shape 61"/>
          <p:cNvSpPr txBox="1">
            <a:spLocks noGrp="1"/>
          </p:cNvSpPr>
          <p:nvPr>
            <p:ph idx="1"/>
          </p:nvPr>
        </p:nvSpPr>
        <p:spPr/>
        <p:txBody>
          <a:bodyPr>
            <a:normAutofit lnSpcReduction="10000"/>
          </a:bodyPr>
          <a:lstStyle/>
          <a:p>
            <a:pPr marL="0" indent="0">
              <a:buNone/>
            </a:pPr>
            <a:r>
              <a:rPr lang="en" i="1" dirty="0"/>
              <a:t>At the end of this session</a:t>
            </a:r>
            <a:r>
              <a:rPr lang="en" i="1"/>
              <a:t>, students will </a:t>
            </a:r>
            <a:r>
              <a:rPr lang="en" i="1" dirty="0"/>
              <a:t>be able to explain:</a:t>
            </a:r>
          </a:p>
          <a:p>
            <a:pPr lvl="0"/>
            <a:r>
              <a:rPr lang="en-US" sz="2800" dirty="0"/>
              <a:t>Explain what climate intensification is</a:t>
            </a:r>
          </a:p>
          <a:p>
            <a:pPr lvl="0"/>
            <a:r>
              <a:rPr lang="en-US" sz="2800" dirty="0"/>
              <a:t>Explain how climate intensification occurs</a:t>
            </a:r>
          </a:p>
          <a:p>
            <a:pPr lvl="0"/>
            <a:r>
              <a:rPr lang="en-US" sz="2800" dirty="0"/>
              <a:t>Describe the evidence of climate intensification: floods, droughts and cyclones and how these affects are different for men and women particularly in Bangladesh</a:t>
            </a:r>
          </a:p>
          <a:p>
            <a:pPr lvl="0"/>
            <a:r>
              <a:rPr lang="en-US" sz="2800" dirty="0"/>
              <a:t>Explain the unusual climate intensification:  El Niño and La Niña</a:t>
            </a:r>
          </a:p>
          <a:p>
            <a:r>
              <a:rPr lang="en-US" sz="2800" dirty="0"/>
              <a:t>Identify strategies to mitigate climate intensification considering gender needs and priorities in Bangladesh</a:t>
            </a:r>
            <a:endParaRPr lang="en" sz="2500" dirty="0"/>
          </a:p>
        </p:txBody>
      </p:sp>
      <p:sp>
        <p:nvSpPr>
          <p:cNvPr id="60" name="Shape 60"/>
          <p:cNvSpPr txBox="1">
            <a:spLocks noGrp="1"/>
          </p:cNvSpPr>
          <p:nvPr>
            <p:ph type="title"/>
          </p:nvPr>
        </p:nvSpPr>
        <p:spPr/>
        <p:txBody>
          <a:bodyPr/>
          <a:lstStyle/>
          <a:p>
            <a:r>
              <a:rPr lang="en"/>
              <a:t>Learning Objectives</a:t>
            </a:r>
          </a:p>
        </p:txBody>
      </p:sp>
    </p:spTree>
    <p:extLst>
      <p:ext uri="{BB962C8B-B14F-4D97-AF65-F5344CB8AC3E}">
        <p14:creationId xmlns:p14="http://schemas.microsoft.com/office/powerpoint/2010/main" val="3467290258"/>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1" name="Shape 241"/>
          <p:cNvSpPr txBox="1">
            <a:spLocks noGrp="1"/>
          </p:cNvSpPr>
          <p:nvPr>
            <p:ph idx="1"/>
          </p:nvPr>
        </p:nvSpPr>
        <p:spPr/>
        <p:txBody>
          <a:bodyPr>
            <a:normAutofit/>
          </a:bodyPr>
          <a:lstStyle/>
          <a:p>
            <a:pPr lvl="0"/>
            <a:r>
              <a:rPr lang="en" sz="2400" dirty="0"/>
              <a:t>Consider an area that you know about: a watershed, landscape, town, city, province. </a:t>
            </a:r>
          </a:p>
          <a:p>
            <a:r>
              <a:rPr lang="en" sz="2400" dirty="0"/>
              <a:t>How would an increase in flood frequency and size affect this place?  Its infrastructure, ecosystems, population, and so on?  List all possible effects, and assign a probability/likelihood to each (as best you can) (Use the IPCC likelihood classes at the last slide.) </a:t>
            </a:r>
          </a:p>
        </p:txBody>
      </p:sp>
      <p:sp>
        <p:nvSpPr>
          <p:cNvPr id="240" name="Shape 240"/>
          <p:cNvSpPr txBox="1">
            <a:spLocks noGrp="1"/>
          </p:cNvSpPr>
          <p:nvPr>
            <p:ph type="title"/>
          </p:nvPr>
        </p:nvSpPr>
        <p:spPr/>
        <p:txBody>
          <a:bodyPr/>
          <a:lstStyle/>
          <a:p>
            <a:r>
              <a:rPr lang="en"/>
              <a:t>Exercise</a:t>
            </a:r>
          </a:p>
        </p:txBody>
      </p:sp>
    </p:spTree>
    <p:extLst>
      <p:ext uri="{BB962C8B-B14F-4D97-AF65-F5344CB8AC3E}">
        <p14:creationId xmlns:p14="http://schemas.microsoft.com/office/powerpoint/2010/main" val="2541270151"/>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1" name="Shape 311"/>
          <p:cNvSpPr txBox="1">
            <a:spLocks noGrp="1"/>
          </p:cNvSpPr>
          <p:nvPr>
            <p:ph idx="1"/>
          </p:nvPr>
        </p:nvSpPr>
        <p:spPr/>
        <p:txBody>
          <a:bodyPr>
            <a:normAutofit fontScale="85000" lnSpcReduction="20000"/>
          </a:bodyPr>
          <a:lstStyle/>
          <a:p>
            <a:pPr lvl="0">
              <a:lnSpc>
                <a:spcPct val="130000"/>
              </a:lnSpc>
            </a:pPr>
            <a:r>
              <a:rPr lang="en" dirty="0"/>
              <a:t>Consider an area that you know about: a watershed, landscape, town, city, province. </a:t>
            </a:r>
            <a:r>
              <a:rPr lang="en-US" dirty="0"/>
              <a:t> If you don't know of one, your instructor will provide a description</a:t>
            </a:r>
          </a:p>
          <a:p>
            <a:pPr lvl="0">
              <a:lnSpc>
                <a:spcPct val="130000"/>
              </a:lnSpc>
            </a:pPr>
            <a:r>
              <a:rPr lang="en-US" dirty="0"/>
              <a:t>Describe the place in terms of values it produces, like human habitation, ecosystems, water supplies, and so on. </a:t>
            </a:r>
            <a:endParaRPr lang="en" dirty="0"/>
          </a:p>
          <a:p>
            <a:pPr lvl="0">
              <a:lnSpc>
                <a:spcPct val="130000"/>
              </a:lnSpc>
            </a:pPr>
            <a:r>
              <a:rPr lang="en" dirty="0"/>
              <a:t>How would an increase in drought affect this place</a:t>
            </a:r>
            <a:r>
              <a:rPr lang="en-US" dirty="0"/>
              <a:t> and the values you have defined</a:t>
            </a:r>
            <a:r>
              <a:rPr lang="en" dirty="0"/>
              <a:t>?  What kinds of consequences to humans, plants and wildlife populations </a:t>
            </a:r>
            <a:r>
              <a:rPr lang="en-US" dirty="0"/>
              <a:t>are possible; which are likely in your </a:t>
            </a:r>
            <a:r>
              <a:rPr lang="en-US" dirty="0" err="1"/>
              <a:t>judgement</a:t>
            </a:r>
            <a:r>
              <a:rPr lang="en" dirty="0"/>
              <a:t>?</a:t>
            </a:r>
          </a:p>
        </p:txBody>
      </p:sp>
      <p:sp>
        <p:nvSpPr>
          <p:cNvPr id="310" name="Shape 310"/>
          <p:cNvSpPr txBox="1">
            <a:spLocks noGrp="1"/>
          </p:cNvSpPr>
          <p:nvPr>
            <p:ph type="title"/>
          </p:nvPr>
        </p:nvSpPr>
        <p:spPr/>
        <p:txBody>
          <a:bodyPr/>
          <a:lstStyle/>
          <a:p>
            <a:pPr lvl="0"/>
            <a:r>
              <a:rPr lang="en"/>
              <a:t>Exercise</a:t>
            </a:r>
          </a:p>
        </p:txBody>
      </p:sp>
    </p:spTree>
    <p:extLst>
      <p:ext uri="{BB962C8B-B14F-4D97-AF65-F5344CB8AC3E}">
        <p14:creationId xmlns:p14="http://schemas.microsoft.com/office/powerpoint/2010/main" val="2454956825"/>
      </p:ext>
    </p:extLst>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uFillTx/>
              </a:rPr>
              <a:t>What was </a:t>
            </a:r>
            <a:r>
              <a:rPr lang="en-US" dirty="0"/>
              <a:t>useful</a:t>
            </a:r>
            <a:r>
              <a:rPr lang="en-US" dirty="0">
                <a:uFillTx/>
              </a:rPr>
              <a:t>?</a:t>
            </a:r>
          </a:p>
          <a:p>
            <a:r>
              <a:rPr lang="en-US" dirty="0">
                <a:uFillTx/>
              </a:rPr>
              <a:t>What is missing? </a:t>
            </a:r>
          </a:p>
          <a:p>
            <a:r>
              <a:rPr lang="en-US" dirty="0">
                <a:uFillTx/>
              </a:rPr>
              <a:t>How did you, or would you, modify the materials to make them better fit your instructional context? </a:t>
            </a:r>
          </a:p>
        </p:txBody>
      </p:sp>
      <p:sp>
        <p:nvSpPr>
          <p:cNvPr id="2" name="Title 1"/>
          <p:cNvSpPr>
            <a:spLocks noGrp="1"/>
          </p:cNvSpPr>
          <p:nvPr>
            <p:ph type="title"/>
          </p:nvPr>
        </p:nvSpPr>
        <p:spPr/>
        <p:txBody>
          <a:bodyPr/>
          <a:lstStyle/>
          <a:p>
            <a:r>
              <a:rPr lang="en-US" dirty="0">
                <a:uFillTx/>
              </a:rPr>
              <a:t>Instructor Review of Materials</a:t>
            </a:r>
          </a:p>
        </p:txBody>
      </p:sp>
    </p:spTree>
    <p:extLst>
      <p:ext uri="{BB962C8B-B14F-4D97-AF65-F5344CB8AC3E}">
        <p14:creationId xmlns:p14="http://schemas.microsoft.com/office/powerpoint/2010/main" val="2437943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marL="0" indent="0">
              <a:buNone/>
            </a:pPr>
            <a:r>
              <a:rPr lang="en-US" sz="2200" dirty="0"/>
              <a:t>IPCC, 2012: Managing the Risks of Extreme Events and Disasters to Advance Climate Change Adaptation. A Special Report of Working Groups I and II of the Intergovernmental Panel on Climate Change [Field, C.B., V. Barros, T.F. </a:t>
            </a:r>
            <a:r>
              <a:rPr lang="en-US" sz="2200" dirty="0" err="1"/>
              <a:t>Stocker,D</a:t>
            </a:r>
            <a:r>
              <a:rPr lang="en-US" sz="2200" dirty="0"/>
              <a:t>. Qin, D.J. </a:t>
            </a:r>
            <a:r>
              <a:rPr lang="en-US" sz="2200" dirty="0" err="1"/>
              <a:t>Dokken</a:t>
            </a:r>
            <a:r>
              <a:rPr lang="en-US" sz="2200" dirty="0"/>
              <a:t>, K.L. </a:t>
            </a:r>
            <a:r>
              <a:rPr lang="en-US" sz="2200" dirty="0" err="1"/>
              <a:t>Ebi</a:t>
            </a:r>
            <a:r>
              <a:rPr lang="en-US" sz="2200" dirty="0"/>
              <a:t>, M.D. </a:t>
            </a:r>
            <a:r>
              <a:rPr lang="en-US" sz="2200" dirty="0" err="1"/>
              <a:t>Mastrandrea</a:t>
            </a:r>
            <a:r>
              <a:rPr lang="en-US" sz="2200" dirty="0"/>
              <a:t>, K.J. Mach, G.-K. </a:t>
            </a:r>
            <a:r>
              <a:rPr lang="en-US" sz="2200" dirty="0" err="1"/>
              <a:t>Plattner</a:t>
            </a:r>
            <a:r>
              <a:rPr lang="en-US" sz="2200" dirty="0"/>
              <a:t>, S.K. </a:t>
            </a:r>
            <a:r>
              <a:rPr lang="en-US" sz="2200" dirty="0" err="1"/>
              <a:t>Allen,M</a:t>
            </a:r>
            <a:r>
              <a:rPr lang="en-US" sz="2200" dirty="0"/>
              <a:t>. </a:t>
            </a:r>
            <a:r>
              <a:rPr lang="en-US" sz="2200" dirty="0" err="1"/>
              <a:t>Tignor</a:t>
            </a:r>
            <a:r>
              <a:rPr lang="en-US" sz="2200" dirty="0"/>
              <a:t>, and P.M. </a:t>
            </a:r>
            <a:r>
              <a:rPr lang="en-US" sz="2200" dirty="0" err="1"/>
              <a:t>Midgley</a:t>
            </a:r>
            <a:r>
              <a:rPr lang="en-US" sz="2200" dirty="0"/>
              <a:t> (eds.)]. Cambridge University Press, Cambridge, UK, and New York, NY, USA, 582 pp.</a:t>
            </a:r>
          </a:p>
          <a:p>
            <a:pPr marL="0" indent="0">
              <a:buNone/>
            </a:pPr>
            <a:endParaRPr lang="en-US" sz="2200" dirty="0"/>
          </a:p>
          <a:p>
            <a:pPr marL="0" indent="0">
              <a:buNone/>
            </a:pPr>
            <a:r>
              <a:rPr lang="en-US" sz="2200" dirty="0"/>
              <a:t>Report in References section of BCC</a:t>
            </a:r>
          </a:p>
        </p:txBody>
      </p:sp>
      <p:sp>
        <p:nvSpPr>
          <p:cNvPr id="4" name="Title 3"/>
          <p:cNvSpPr>
            <a:spLocks noGrp="1"/>
          </p:cNvSpPr>
          <p:nvPr>
            <p:ph type="title"/>
          </p:nvPr>
        </p:nvSpPr>
        <p:spPr/>
        <p:txBody>
          <a:bodyPr/>
          <a:lstStyle/>
          <a:p>
            <a:r>
              <a:rPr lang="en-US" dirty="0"/>
              <a:t>References</a:t>
            </a:r>
          </a:p>
        </p:txBody>
      </p:sp>
    </p:spTree>
    <p:extLst>
      <p:ext uri="{BB962C8B-B14F-4D97-AF65-F5344CB8AC3E}">
        <p14:creationId xmlns:p14="http://schemas.microsoft.com/office/powerpoint/2010/main" val="15512929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fontScale="77500" lnSpcReduction="20000"/>
          </a:bodyPr>
          <a:lstStyle/>
          <a:p>
            <a:pPr marL="0" indent="0">
              <a:lnSpc>
                <a:spcPct val="120000"/>
              </a:lnSpc>
              <a:spcAft>
                <a:spcPts val="600"/>
              </a:spcAft>
              <a:buNone/>
            </a:pPr>
            <a:r>
              <a:rPr lang="en-US" dirty="0">
                <a:hlinkClick r:id="rId2"/>
              </a:rPr>
              <a:t>Non-Journal Literature Library from IPCC SREX</a:t>
            </a:r>
            <a:endParaRPr lang="en-US" dirty="0"/>
          </a:p>
          <a:p>
            <a:pPr marL="0" indent="0">
              <a:lnSpc>
                <a:spcPct val="120000"/>
              </a:lnSpc>
              <a:spcAft>
                <a:spcPts val="600"/>
              </a:spcAft>
              <a:buNone/>
            </a:pPr>
            <a:r>
              <a:rPr lang="en-US" dirty="0"/>
              <a:t>This digital library, compiled as part of the IPCC review and drafting process, is a database of non-journal-based literature cited in SREX (Extreme Events) chapters. The corresponding literature citations and/or the full text of underlying sources can be searched, for individual chapters or the report overall. Clicking on a chapter number lists citations for that chapter only, and the search field can be used to filter results by keyword for the selected chapter. The search query can be applied to the full text of documents by checking 'Include Full Text.' For each citation, the 'Download PDF' link provides access to the document if available. Standard querying conventions are supported.</a:t>
            </a:r>
          </a:p>
          <a:p>
            <a:pPr marL="0" indent="0">
              <a:lnSpc>
                <a:spcPct val="120000"/>
              </a:lnSpc>
              <a:spcAft>
                <a:spcPts val="600"/>
              </a:spcAft>
              <a:buNone/>
            </a:pPr>
            <a:endParaRPr lang="en-US" dirty="0"/>
          </a:p>
          <a:p>
            <a:pPr marL="0" indent="0">
              <a:lnSpc>
                <a:spcPct val="120000"/>
              </a:lnSpc>
              <a:spcAft>
                <a:spcPts val="600"/>
              </a:spcAft>
              <a:buNone/>
            </a:pPr>
            <a:endParaRPr lang="en-US" dirty="0"/>
          </a:p>
        </p:txBody>
      </p:sp>
      <p:sp>
        <p:nvSpPr>
          <p:cNvPr id="4" name="Title 3"/>
          <p:cNvSpPr>
            <a:spLocks noGrp="1"/>
          </p:cNvSpPr>
          <p:nvPr>
            <p:ph type="title"/>
          </p:nvPr>
        </p:nvSpPr>
        <p:spPr/>
        <p:txBody>
          <a:bodyPr/>
          <a:lstStyle/>
          <a:p>
            <a:r>
              <a:rPr lang="en-US" dirty="0"/>
              <a:t>References</a:t>
            </a:r>
          </a:p>
        </p:txBody>
      </p:sp>
    </p:spTree>
    <p:extLst>
      <p:ext uri="{BB962C8B-B14F-4D97-AF65-F5344CB8AC3E}">
        <p14:creationId xmlns:p14="http://schemas.microsoft.com/office/powerpoint/2010/main" val="40208742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marL="0" indent="0">
              <a:lnSpc>
                <a:spcPct val="120000"/>
              </a:lnSpc>
              <a:spcAft>
                <a:spcPts val="600"/>
              </a:spcAft>
              <a:buNone/>
            </a:pPr>
            <a:r>
              <a:rPr lang="en-US" b="1" dirty="0"/>
              <a:t>Explaining Extreme Events from a Climate Perspective</a:t>
            </a:r>
            <a:br>
              <a:rPr lang="en-US" b="1" dirty="0"/>
            </a:br>
            <a:r>
              <a:rPr lang="en-US" b="1" dirty="0"/>
              <a:t>American Meteorological Society</a:t>
            </a:r>
          </a:p>
          <a:p>
            <a:pPr marL="0" indent="0">
              <a:lnSpc>
                <a:spcPct val="120000"/>
              </a:lnSpc>
              <a:spcAft>
                <a:spcPts val="600"/>
              </a:spcAft>
              <a:buNone/>
            </a:pPr>
            <a:r>
              <a:rPr lang="en-US" dirty="0"/>
              <a:t>http://www2.ametsoc.org/</a:t>
            </a:r>
            <a:r>
              <a:rPr lang="en-US" dirty="0" err="1"/>
              <a:t>ams</a:t>
            </a:r>
            <a:r>
              <a:rPr lang="en-US" dirty="0"/>
              <a:t>/</a:t>
            </a:r>
            <a:r>
              <a:rPr lang="en-US" dirty="0" err="1"/>
              <a:t>index.cfm</a:t>
            </a:r>
            <a:r>
              <a:rPr lang="en-US" dirty="0"/>
              <a:t>/publications/bulletin-of-the-</a:t>
            </a:r>
            <a:r>
              <a:rPr lang="en-US" dirty="0" err="1"/>
              <a:t>american</a:t>
            </a:r>
            <a:r>
              <a:rPr lang="en-US" dirty="0"/>
              <a:t>-meteorological-society-</a:t>
            </a:r>
            <a:r>
              <a:rPr lang="en-US" dirty="0" err="1"/>
              <a:t>bams</a:t>
            </a:r>
            <a:r>
              <a:rPr lang="en-US" dirty="0"/>
              <a:t>/explaining-extreme-events-of-2013-from-a-climate-perspective/</a:t>
            </a:r>
          </a:p>
          <a:p>
            <a:pPr marL="0" indent="0">
              <a:lnSpc>
                <a:spcPct val="120000"/>
              </a:lnSpc>
              <a:spcAft>
                <a:spcPts val="600"/>
              </a:spcAft>
              <a:buNone/>
            </a:pPr>
            <a:endParaRPr lang="en-US" dirty="0"/>
          </a:p>
        </p:txBody>
      </p:sp>
      <p:sp>
        <p:nvSpPr>
          <p:cNvPr id="4" name="Title 3"/>
          <p:cNvSpPr>
            <a:spLocks noGrp="1"/>
          </p:cNvSpPr>
          <p:nvPr>
            <p:ph type="title"/>
          </p:nvPr>
        </p:nvSpPr>
        <p:spPr/>
        <p:txBody>
          <a:bodyPr/>
          <a:lstStyle/>
          <a:p>
            <a:r>
              <a:rPr lang="en-US" dirty="0"/>
              <a:t>References</a:t>
            </a:r>
          </a:p>
        </p:txBody>
      </p:sp>
    </p:spTree>
    <p:extLst>
      <p:ext uri="{BB962C8B-B14F-4D97-AF65-F5344CB8AC3E}">
        <p14:creationId xmlns:p14="http://schemas.microsoft.com/office/powerpoint/2010/main" val="9182292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10000"/>
          </a:bodyPr>
          <a:lstStyle/>
          <a:p>
            <a:pPr marL="0" indent="0">
              <a:buNone/>
            </a:pPr>
            <a:r>
              <a:rPr lang="en-US" dirty="0"/>
              <a:t>Karl, T.R., and R.W. Knight, 1998: Secular trends of precipitation amount, frequency, and intensity in the USA. Bull. Amer. </a:t>
            </a:r>
            <a:r>
              <a:rPr lang="en-US" dirty="0" err="1"/>
              <a:t>Meteorol</a:t>
            </a:r>
            <a:r>
              <a:rPr lang="en-US" dirty="0"/>
              <a:t>. Soc., 79, 231-241.</a:t>
            </a:r>
          </a:p>
          <a:p>
            <a:pPr marL="0" indent="0">
              <a:buNone/>
            </a:pPr>
            <a:endParaRPr lang="en-US" dirty="0"/>
          </a:p>
          <a:p>
            <a:pPr marL="0" indent="0">
              <a:buNone/>
            </a:pPr>
            <a:r>
              <a:rPr lang="en-US" dirty="0" err="1"/>
              <a:t>Pielke</a:t>
            </a:r>
            <a:r>
              <a:rPr lang="en-US" dirty="0"/>
              <a:t> Sr., R. A., </a:t>
            </a:r>
            <a:r>
              <a:rPr lang="en-US" dirty="0" err="1"/>
              <a:t>Marland</a:t>
            </a:r>
            <a:r>
              <a:rPr lang="en-US" dirty="0"/>
              <a:t>, G., Betts, R. A., Chase, T. N., Eastman, J. L., Niles, J. O., </a:t>
            </a:r>
            <a:r>
              <a:rPr lang="en-US" dirty="0" err="1"/>
              <a:t>Niyogi</a:t>
            </a:r>
            <a:r>
              <a:rPr lang="en-US" dirty="0"/>
              <a:t>, D., and Running, S.: 2002, ‘The Influence of Land-Use Change and Landscape Dynamics on the Climate System-Relevance to Climate Change Policy beyond the Radiative Effect of Greenhouse Gases’, Phil. Trans. A. Special Theme Issue 360, 1705–1719.</a:t>
            </a:r>
          </a:p>
          <a:p>
            <a:endParaRPr lang="en-US" dirty="0"/>
          </a:p>
        </p:txBody>
      </p:sp>
      <p:sp>
        <p:nvSpPr>
          <p:cNvPr id="2" name="Title 1"/>
          <p:cNvSpPr>
            <a:spLocks noGrp="1"/>
          </p:cNvSpPr>
          <p:nvPr>
            <p:ph type="title"/>
          </p:nvPr>
        </p:nvSpPr>
        <p:spPr/>
        <p:txBody>
          <a:bodyPr/>
          <a:lstStyle/>
          <a:p>
            <a:r>
              <a:rPr lang="en-US" dirty="0"/>
              <a:t>References</a:t>
            </a:r>
          </a:p>
        </p:txBody>
      </p:sp>
    </p:spTree>
    <p:extLst>
      <p:ext uri="{BB962C8B-B14F-4D97-AF65-F5344CB8AC3E}">
        <p14:creationId xmlns:p14="http://schemas.microsoft.com/office/powerpoint/2010/main" val="4771002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5737" y="1567542"/>
            <a:ext cx="10846319" cy="4949371"/>
          </a:xfrm>
        </p:spPr>
        <p:txBody>
          <a:bodyPr>
            <a:noAutofit/>
          </a:bodyPr>
          <a:lstStyle/>
          <a:p>
            <a:pPr marL="0" indent="0">
              <a:buNone/>
            </a:pPr>
            <a:r>
              <a:rPr lang="en-US" sz="2000" dirty="0"/>
              <a:t>The curriculum of USAID’s Climate-Resilient Ecosystems and Livelihoods (CREL) in Bangladesh is a free resource of teaching materials for university professors, teachers and climate change training experts.</a:t>
            </a:r>
          </a:p>
          <a:p>
            <a:pPr marL="0" indent="0">
              <a:buNone/>
            </a:pPr>
            <a:r>
              <a:rPr lang="en-US" sz="2000" dirty="0"/>
              <a:t>Reproduction of CREL’s curriculum </a:t>
            </a:r>
            <a:r>
              <a:rPr lang="de-DE" sz="2000" dirty="0"/>
              <a:t>materials </a:t>
            </a:r>
            <a:r>
              <a:rPr lang="en-US" sz="2000" dirty="0"/>
              <a:t>for educational or other non-commercial purposes is authorized without prior written permission from the copyright holder, provided the source is fully acknowledged.</a:t>
            </a:r>
          </a:p>
          <a:p>
            <a:pPr marL="0" indent="0">
              <a:buNone/>
            </a:pPr>
            <a:endParaRPr lang="de-DE" sz="2000" dirty="0"/>
          </a:p>
          <a:p>
            <a:pPr marL="0" indent="0">
              <a:buNone/>
            </a:pPr>
            <a:r>
              <a:rPr lang="de-DE" sz="2000" b="1" dirty="0"/>
              <a:t>Suggested citation</a:t>
            </a:r>
            <a:r>
              <a:rPr lang="de-DE" sz="2000" dirty="0"/>
              <a:t>: USAID. 2016. </a:t>
            </a:r>
            <a:r>
              <a:rPr lang="de-DE" sz="2000" i="1" dirty="0"/>
              <a:t>Bangladesh Climate-Resilient </a:t>
            </a:r>
            <a:r>
              <a:rPr lang="de-DE" sz="2000" i="1"/>
              <a:t>Ecosystem Curriculum (BACUM)</a:t>
            </a:r>
            <a:r>
              <a:rPr lang="de-DE" sz="2000"/>
              <a:t>. </a:t>
            </a:r>
            <a:r>
              <a:rPr lang="de-DE" sz="2000" dirty="0"/>
              <a:t>USAID‘s Climate-Resilient </a:t>
            </a:r>
            <a:r>
              <a:rPr lang="en-US" sz="2000" dirty="0"/>
              <a:t>Ecosystems and Livelihoods (CREL) Project. </a:t>
            </a:r>
            <a:r>
              <a:rPr lang="en-US" sz="2000" dirty="0" err="1"/>
              <a:t>Winrock</a:t>
            </a:r>
            <a:r>
              <a:rPr lang="en-US" sz="2000" dirty="0"/>
              <a:t> International. Dhaka, Bangladesh. </a:t>
            </a:r>
          </a:p>
          <a:p>
            <a:pPr marL="0" indent="0">
              <a:buNone/>
            </a:pPr>
            <a:endParaRPr lang="de-DE" sz="2000" dirty="0"/>
          </a:p>
          <a:p>
            <a:pPr marL="0" indent="0">
              <a:buNone/>
            </a:pPr>
            <a:r>
              <a:rPr lang="en-US" sz="2000" b="1" dirty="0"/>
              <a:t>Disclaimer:</a:t>
            </a:r>
            <a:r>
              <a:rPr lang="en-US" sz="2000" dirty="0"/>
              <a:t> The CREL’s curriculum is made possible by the support of the American People through the United States Agency for International Development (USAID). The contents of the curriculum do not necessarily reflect the views of USAID or the US Government.</a:t>
            </a:r>
            <a:endParaRPr lang="en-US" sz="2000" b="1" dirty="0"/>
          </a:p>
        </p:txBody>
      </p:sp>
      <p:sp>
        <p:nvSpPr>
          <p:cNvPr id="3" name="Title 2"/>
          <p:cNvSpPr>
            <a:spLocks noGrp="1"/>
          </p:cNvSpPr>
          <p:nvPr>
            <p:ph type="title"/>
          </p:nvPr>
        </p:nvSpPr>
        <p:spPr/>
        <p:txBody>
          <a:bodyPr/>
          <a:lstStyle/>
          <a:p>
            <a:r>
              <a:rPr lang="en-US"/>
              <a:t>References and Resources</a:t>
            </a:r>
            <a:endParaRPr lang="en-US" dirty="0"/>
          </a:p>
        </p:txBody>
      </p:sp>
    </p:spTree>
    <p:extLst>
      <p:ext uri="{BB962C8B-B14F-4D97-AF65-F5344CB8AC3E}">
        <p14:creationId xmlns:p14="http://schemas.microsoft.com/office/powerpoint/2010/main" val="34810562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481711"/>
            <a:ext cx="9013371" cy="3641832"/>
          </a:xfrm>
        </p:spPr>
        <p:txBody>
          <a:bodyPr>
            <a:noAutofit/>
          </a:bodyPr>
          <a:lstStyle/>
          <a:p>
            <a:pPr algn="l"/>
            <a:r>
              <a:rPr lang="de-DE" sz="2400" dirty="0">
                <a:effectLst/>
              </a:rPr>
              <a:t>USAID</a:t>
            </a:r>
            <a:r>
              <a:rPr lang="de-DE" sz="2400" dirty="0">
                <a:effectLst/>
                <a:latin typeface="Calibri" panose="020F0502020204030204" pitchFamily="34" charset="0"/>
              </a:rPr>
              <a:t>'s Climate-Resilient Ecosystems and Livelihoods (CREL) Project</a:t>
            </a:r>
            <a:br>
              <a:rPr lang="de-DE" sz="2400" dirty="0">
                <a:effectLst/>
                <a:latin typeface="Calibri" panose="020F0502020204030204" pitchFamily="34" charset="0"/>
              </a:rPr>
            </a:br>
            <a:r>
              <a:rPr lang="de-DE" sz="2400" dirty="0">
                <a:effectLst/>
                <a:latin typeface="Calibri" panose="020F0502020204030204" pitchFamily="34" charset="0"/>
              </a:rPr>
              <a:t>Winrock International</a:t>
            </a:r>
            <a:br>
              <a:rPr lang="de-DE" sz="2400" dirty="0">
                <a:effectLst/>
                <a:latin typeface="Calibri" panose="020F0502020204030204" pitchFamily="34" charset="0"/>
              </a:rPr>
            </a:br>
            <a:r>
              <a:rPr lang="de-DE" sz="2400" dirty="0">
                <a:effectLst/>
                <a:latin typeface="Calibri" panose="020F0502020204030204" pitchFamily="34" charset="0"/>
              </a:rPr>
              <a:t/>
            </a:r>
            <a:br>
              <a:rPr lang="de-DE" sz="2400" dirty="0">
                <a:effectLst/>
                <a:latin typeface="Calibri" panose="020F0502020204030204" pitchFamily="34" charset="0"/>
              </a:rPr>
            </a:br>
            <a:r>
              <a:rPr lang="en-US" sz="2400" b="0" dirty="0">
                <a:effectLst/>
              </a:rPr>
              <a:t>House 13/B, Road 54, </a:t>
            </a:r>
            <a:r>
              <a:rPr lang="en-US" sz="2400" b="0" dirty="0" err="1">
                <a:effectLst/>
              </a:rPr>
              <a:t>Gulshan</a:t>
            </a:r>
            <a:r>
              <a:rPr lang="en-US" sz="2400" b="0" dirty="0">
                <a:effectLst/>
              </a:rPr>
              <a:t> 2, Dhaka 1212</a:t>
            </a:r>
            <a:br>
              <a:rPr lang="en-US" sz="2400" b="0" dirty="0">
                <a:effectLst/>
              </a:rPr>
            </a:br>
            <a:r>
              <a:rPr lang="en-US" sz="2400" b="0" dirty="0">
                <a:effectLst/>
              </a:rPr>
              <a:t>Bangladesh</a:t>
            </a:r>
            <a:br>
              <a:rPr lang="en-US" sz="2400" b="0" dirty="0">
                <a:effectLst/>
              </a:rPr>
            </a:br>
            <a:r>
              <a:rPr lang="en-US" sz="2400" b="0" dirty="0">
                <a:effectLst/>
              </a:rPr>
              <a:t/>
            </a:r>
            <a:br>
              <a:rPr lang="en-US" sz="2400" b="0" dirty="0">
                <a:effectLst/>
              </a:rPr>
            </a:br>
            <a:r>
              <a:rPr lang="en-US" sz="2400" b="0" dirty="0">
                <a:effectLst/>
              </a:rPr>
              <a:t>Tel: +880-2-9848401</a:t>
            </a:r>
            <a:br>
              <a:rPr lang="en-US" sz="2400" b="0" dirty="0">
                <a:effectLst/>
              </a:rPr>
            </a:br>
            <a:r>
              <a:rPr lang="en-US" sz="2400" b="0" dirty="0">
                <a:effectLst/>
              </a:rPr>
              <a:t/>
            </a:r>
            <a:br>
              <a:rPr lang="en-US" sz="2400" b="0" dirty="0">
                <a:effectLst/>
              </a:rPr>
            </a:br>
            <a:r>
              <a:rPr lang="en-US" sz="2400" b="0" dirty="0">
                <a:effectLst/>
              </a:rPr>
              <a:t/>
            </a:r>
            <a:br>
              <a:rPr lang="en-US" sz="2400" b="0" dirty="0">
                <a:effectLst/>
              </a:rPr>
            </a:br>
            <a:r>
              <a:rPr lang="en-US" sz="2400" b="0" dirty="0">
                <a:effectLst/>
                <a:hlinkClick r:id="rId2"/>
              </a:rPr>
              <a:t>www.winrock.org</a:t>
            </a:r>
            <a:endParaRPr lang="en-US" sz="2400" dirty="0"/>
          </a:p>
        </p:txBody>
      </p:sp>
    </p:spTree>
    <p:extLst>
      <p:ext uri="{BB962C8B-B14F-4D97-AF65-F5344CB8AC3E}">
        <p14:creationId xmlns:p14="http://schemas.microsoft.com/office/powerpoint/2010/main" val="1291790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idx="1"/>
          </p:nvPr>
        </p:nvSpPr>
        <p:spPr/>
        <p:txBody>
          <a:bodyPr>
            <a:normAutofit fontScale="70000" lnSpcReduction="20000"/>
          </a:bodyPr>
          <a:lstStyle/>
          <a:p>
            <a:r>
              <a:rPr lang="en-US" dirty="0"/>
              <a:t>What is climate intensification? </a:t>
            </a:r>
          </a:p>
          <a:p>
            <a:r>
              <a:rPr lang="en-US" dirty="0"/>
              <a:t>How climate intensification occurs?</a:t>
            </a:r>
          </a:p>
          <a:p>
            <a:r>
              <a:rPr lang="en-US" dirty="0"/>
              <a:t>Evidence for intensified climate</a:t>
            </a:r>
          </a:p>
          <a:p>
            <a:pPr lvl="1"/>
            <a:r>
              <a:rPr lang="en-US" dirty="0"/>
              <a:t>Flooding</a:t>
            </a:r>
          </a:p>
          <a:p>
            <a:pPr lvl="1"/>
            <a:r>
              <a:rPr lang="en-US" dirty="0"/>
              <a:t>Drought</a:t>
            </a:r>
          </a:p>
          <a:p>
            <a:pPr lvl="1"/>
            <a:r>
              <a:rPr lang="de-DE" dirty="0"/>
              <a:t>Cyclone</a:t>
            </a:r>
            <a:endParaRPr lang="en-US" dirty="0"/>
          </a:p>
          <a:p>
            <a:r>
              <a:rPr lang="en-US" dirty="0"/>
              <a:t>Unusual climate intensification</a:t>
            </a:r>
          </a:p>
          <a:p>
            <a:pPr lvl="1"/>
            <a:r>
              <a:rPr lang="en-US" dirty="0"/>
              <a:t>La Niña</a:t>
            </a:r>
          </a:p>
          <a:p>
            <a:pPr lvl="1"/>
            <a:r>
              <a:rPr lang="en-US" dirty="0"/>
              <a:t>El Niño</a:t>
            </a:r>
          </a:p>
          <a:p>
            <a:r>
              <a:rPr lang="en-US" dirty="0"/>
              <a:t>Flooding risk calculation</a:t>
            </a:r>
          </a:p>
          <a:p>
            <a:endParaRPr lang="en-US" dirty="0"/>
          </a:p>
        </p:txBody>
      </p:sp>
      <p:sp>
        <p:nvSpPr>
          <p:cNvPr id="6" name="Title 5"/>
          <p:cNvSpPr>
            <a:spLocks noGrp="1"/>
          </p:cNvSpPr>
          <p:nvPr>
            <p:ph type="title"/>
          </p:nvPr>
        </p:nvSpPr>
        <p:spPr/>
        <p:txBody>
          <a:bodyPr/>
          <a:lstStyle/>
          <a:p>
            <a:r>
              <a:rPr lang="en-US"/>
              <a:t>Outline</a:t>
            </a:r>
            <a:endParaRPr lang="en-US" dirty="0"/>
          </a:p>
        </p:txBody>
      </p:sp>
    </p:spTree>
    <p:extLst>
      <p:ext uri="{BB962C8B-B14F-4D97-AF65-F5344CB8AC3E}">
        <p14:creationId xmlns:p14="http://schemas.microsoft.com/office/powerpoint/2010/main" val="140041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7" name="Shape 67"/>
          <p:cNvSpPr txBox="1">
            <a:spLocks noGrp="1"/>
          </p:cNvSpPr>
          <p:nvPr>
            <p:ph idx="1"/>
          </p:nvPr>
        </p:nvSpPr>
        <p:spPr/>
        <p:txBody>
          <a:bodyPr/>
          <a:lstStyle/>
          <a:p>
            <a:pPr marL="0" indent="0">
              <a:buNone/>
            </a:pPr>
            <a:r>
              <a:rPr lang="en" dirty="0"/>
              <a:t>Climate </a:t>
            </a:r>
            <a:r>
              <a:rPr lang="en-US" dirty="0"/>
              <a:t>has </a:t>
            </a:r>
            <a:r>
              <a:rPr lang="en" dirty="0"/>
              <a:t>greater extremes, particularly:</a:t>
            </a:r>
          </a:p>
          <a:p>
            <a:pPr lvl="0"/>
            <a:r>
              <a:rPr lang="en" dirty="0"/>
              <a:t>Intensified storms and related flooding</a:t>
            </a:r>
          </a:p>
          <a:p>
            <a:pPr lvl="0"/>
            <a:r>
              <a:rPr lang="en" dirty="0"/>
              <a:t>Longer, drier droughts</a:t>
            </a:r>
          </a:p>
          <a:p>
            <a:pPr lvl="0"/>
            <a:r>
              <a:rPr lang="en" dirty="0"/>
              <a:t>Stronger windstorms</a:t>
            </a:r>
          </a:p>
        </p:txBody>
      </p:sp>
      <p:sp>
        <p:nvSpPr>
          <p:cNvPr id="66" name="Shape 66"/>
          <p:cNvSpPr txBox="1">
            <a:spLocks noGrp="1"/>
          </p:cNvSpPr>
          <p:nvPr>
            <p:ph type="title"/>
          </p:nvPr>
        </p:nvSpPr>
        <p:spPr/>
        <p:txBody>
          <a:bodyPr/>
          <a:lstStyle/>
          <a:p>
            <a:r>
              <a:rPr lang="en" dirty="0"/>
              <a:t>What is climate intensification?</a:t>
            </a:r>
          </a:p>
        </p:txBody>
      </p:sp>
    </p:spTree>
    <p:extLst>
      <p:ext uri="{BB962C8B-B14F-4D97-AF65-F5344CB8AC3E}">
        <p14:creationId xmlns:p14="http://schemas.microsoft.com/office/powerpoint/2010/main" val="172082963"/>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Intensification of the hydrologic cycle</a:t>
            </a:r>
          </a:p>
        </p:txBody>
      </p:sp>
      <p:pic>
        <p:nvPicPr>
          <p:cNvPr id="2" name="Picture 1" descr="HydrologicCycleSerif.jpg"/>
          <p:cNvPicPr>
            <a:picLocks noChangeAspect="1"/>
          </p:cNvPicPr>
          <p:nvPr/>
        </p:nvPicPr>
        <p:blipFill rotWithShape="1">
          <a:blip r:embed="rId3" cstate="print">
            <a:extLst>
              <a:ext uri="{28A0092B-C50C-407E-A947-70E740481C1C}">
                <a14:useLocalDpi xmlns:a14="http://schemas.microsoft.com/office/drawing/2010/main" val="0"/>
              </a:ext>
            </a:extLst>
          </a:blip>
          <a:srcRect r="2096"/>
          <a:stretch/>
        </p:blipFill>
        <p:spPr>
          <a:xfrm>
            <a:off x="1796395" y="1098000"/>
            <a:ext cx="8599213" cy="5760000"/>
          </a:xfrm>
          <a:prstGeom prst="rect">
            <a:avLst/>
          </a:prstGeom>
        </p:spPr>
      </p:pic>
    </p:spTree>
    <p:extLst>
      <p:ext uri="{BB962C8B-B14F-4D97-AF65-F5344CB8AC3E}">
        <p14:creationId xmlns:p14="http://schemas.microsoft.com/office/powerpoint/2010/main" val="3515569940"/>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000" dirty="0"/>
              <a:t>Fill in the blanks based on previous slide</a:t>
            </a:r>
          </a:p>
        </p:txBody>
      </p:sp>
      <p:pic>
        <p:nvPicPr>
          <p:cNvPr id="6" name="Picture 5" descr="10-HydrologicCycleSerif.jpg"/>
          <p:cNvPicPr>
            <a:picLocks noChangeAspect="1"/>
          </p:cNvPicPr>
          <p:nvPr/>
        </p:nvPicPr>
        <p:blipFill rotWithShape="1">
          <a:blip r:embed="rId3">
            <a:extLst>
              <a:ext uri="{28A0092B-C50C-407E-A947-70E740481C1C}">
                <a14:useLocalDpi xmlns:a14="http://schemas.microsoft.com/office/drawing/2010/main" val="0"/>
              </a:ext>
            </a:extLst>
          </a:blip>
          <a:srcRect r="2167"/>
          <a:stretch/>
        </p:blipFill>
        <p:spPr>
          <a:xfrm>
            <a:off x="1799818" y="1098000"/>
            <a:ext cx="8592367" cy="5760000"/>
          </a:xfrm>
          <a:prstGeom prst="rect">
            <a:avLst/>
          </a:prstGeom>
        </p:spPr>
      </p:pic>
    </p:spTree>
    <p:extLst>
      <p:ext uri="{BB962C8B-B14F-4D97-AF65-F5344CB8AC3E}">
        <p14:creationId xmlns:p14="http://schemas.microsoft.com/office/powerpoint/2010/main" val="7139124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1929</TotalTime>
  <Words>4711</Words>
  <Application>Microsoft Office PowerPoint</Application>
  <PresentationFormat>Widescreen</PresentationFormat>
  <Paragraphs>487</Paragraphs>
  <Slides>58</Slides>
  <Notes>47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58</vt:i4>
      </vt:variant>
    </vt:vector>
  </HeadingPairs>
  <TitlesOfParts>
    <vt:vector size="71" baseType="lpstr">
      <vt:lpstr>Angsana New</vt:lpstr>
      <vt:lpstr>Arial</vt:lpstr>
      <vt:lpstr>Arial Hebrew</vt:lpstr>
      <vt:lpstr>Calibri</vt:lpstr>
      <vt:lpstr>Calibri Light</vt:lpstr>
      <vt:lpstr>Comic Sans MS</vt:lpstr>
      <vt:lpstr>Cordia New</vt:lpstr>
      <vt:lpstr>CordiaUPC</vt:lpstr>
      <vt:lpstr>Garamond</vt:lpstr>
      <vt:lpstr>Times New Roman</vt:lpstr>
      <vt:lpstr>Verdana</vt:lpstr>
      <vt:lpstr>Wingdings</vt:lpstr>
      <vt:lpstr>Office Theme</vt:lpstr>
      <vt:lpstr>Bangladesh Climate-Resilient Ecosystem Curriculum (BACUM)</vt:lpstr>
      <vt:lpstr>Module 1: Introduction to Climate Change</vt:lpstr>
      <vt:lpstr>Introduction to Climate Change (ICC)</vt:lpstr>
      <vt:lpstr>Acknowledgements</vt:lpstr>
      <vt:lpstr>Learning Objectives</vt:lpstr>
      <vt:lpstr>Outline</vt:lpstr>
      <vt:lpstr>What is climate intensification?</vt:lpstr>
      <vt:lpstr>Intensification of the hydrologic cycle</vt:lpstr>
      <vt:lpstr>Fill in the blanks based on previous slide</vt:lpstr>
      <vt:lpstr>Basic statistics indicate intensification</vt:lpstr>
      <vt:lpstr>Several kinds of non-stationarity</vt:lpstr>
      <vt:lpstr>Heat and Climate Intensification</vt:lpstr>
      <vt:lpstr>Climate Intensification: Floods </vt:lpstr>
      <vt:lpstr>Flooding Intensification</vt:lpstr>
      <vt:lpstr>Climate intensification makes heavy precipitation</vt:lpstr>
      <vt:lpstr>Most people think flooding has increased markedly</vt:lpstr>
      <vt:lpstr>The number of flood disasters by country from 1974 to 2003</vt:lpstr>
      <vt:lpstr>Projected decrease in 20-year rainfall event </vt:lpstr>
      <vt:lpstr>Video: Towers in the Tempest BCC Teaching Unit: Climate Intensification</vt:lpstr>
      <vt:lpstr>Video: Will the Wet Get Wetter and the Dry Drier?BCC Teaching Unit: Climate Intensification</vt:lpstr>
      <vt:lpstr>Very large floods are conspiracies</vt:lpstr>
      <vt:lpstr>Jet Stream changes</vt:lpstr>
      <vt:lpstr>Effect of arctic amplification on Jet Stream amplitude and movement</vt:lpstr>
      <vt:lpstr>Drought</vt:lpstr>
      <vt:lpstr>Types of Drought</vt:lpstr>
      <vt:lpstr>PowerPoint Presentation</vt:lpstr>
      <vt:lpstr>Drought from Climate Intensification in upper Mae Tha watershed in April, 2013.  Thailand</vt:lpstr>
      <vt:lpstr>Drought from Climate Intensification in upper Mae Tha watershed in April, 2013.  Thailand</vt:lpstr>
      <vt:lpstr>Middle-Mae Tha Watershed.  Thailand </vt:lpstr>
      <vt:lpstr>Droughts of similar dryness are harsher when temps higher</vt:lpstr>
      <vt:lpstr>Palmer-Drought-Severity Index (soil-plant)</vt:lpstr>
      <vt:lpstr>Trends in Western USA: Droughts</vt:lpstr>
      <vt:lpstr>7 February 2009.  SE Australian Bush Fires</vt:lpstr>
      <vt:lpstr>What happens to your area?</vt:lpstr>
      <vt:lpstr>Case Studies of flooding from Thailand</vt:lpstr>
      <vt:lpstr>An example in Mae Tha Watershed Lumphun,  Northern Thailand</vt:lpstr>
      <vt:lpstr>Mae Tha Watershed</vt:lpstr>
      <vt:lpstr>Flooding in Mae Tha River, Thailand</vt:lpstr>
      <vt:lpstr>Flooding in Mae Tha River, Thailand</vt:lpstr>
      <vt:lpstr>Extreme flooding in upper-Mae Tha Watershed August, 2004 </vt:lpstr>
      <vt:lpstr>Extreme Flooding at Bangkok in October 2011 </vt:lpstr>
      <vt:lpstr>Cyclones:  Bangladesh</vt:lpstr>
      <vt:lpstr>Bangladesh Cyclone History (before 2016)</vt:lpstr>
      <vt:lpstr>Danger of Bangladesh cyclones</vt:lpstr>
      <vt:lpstr>Class Discussion:  What is the future for cyclones in Bangladesh?</vt:lpstr>
      <vt:lpstr>Assigned Reading</vt:lpstr>
      <vt:lpstr>Extremes Assignment #2</vt:lpstr>
      <vt:lpstr>Extremes Assignment #3</vt:lpstr>
      <vt:lpstr>Extremes Assignment #4</vt:lpstr>
      <vt:lpstr>Exercise</vt:lpstr>
      <vt:lpstr>Exercise</vt:lpstr>
      <vt:lpstr>Instructor Review of Materials</vt:lpstr>
      <vt:lpstr>References</vt:lpstr>
      <vt:lpstr>References</vt:lpstr>
      <vt:lpstr>References</vt:lpstr>
      <vt:lpstr>References</vt:lpstr>
      <vt:lpstr>References and Resources</vt:lpstr>
      <vt:lpstr>USAID's Climate-Resilient Ecosystems and Livelihoods (CREL) Project Winrock International  House 13/B, Road 54, Gulshan 2, Dhaka 1212 Bangladesh  Tel: +880-2-9848401   www.winrock.org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 Pham</dc:creator>
  <cp:lastModifiedBy>jalal</cp:lastModifiedBy>
  <cp:revision>283</cp:revision>
  <dcterms:created xsi:type="dcterms:W3CDTF">2016-05-20T10:07:21Z</dcterms:created>
  <dcterms:modified xsi:type="dcterms:W3CDTF">2017-01-10T04:06:54Z</dcterms:modified>
</cp:coreProperties>
</file>